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ABA7341-F007-4D5A-8C95-86904D8EC9EF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91E179D-BDBC-409A-83BD-6728683F79D5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6.wmf"/><Relationship Id="rId9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85293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/>
              <a:t>Тема </a:t>
            </a:r>
            <a:r>
              <a:rPr lang="en-US" sz="4800" b="1" dirty="0"/>
              <a:t>7</a:t>
            </a:r>
            <a:r>
              <a:rPr lang="uk-UA" sz="4800" b="1" dirty="0"/>
              <a:t/>
            </a:r>
            <a:br>
              <a:rPr lang="uk-UA" sz="4800" b="1" dirty="0"/>
            </a:br>
            <a:r>
              <a:rPr lang="uk-UA" sz="4800" b="1" dirty="0"/>
              <a:t>Чисельне </a:t>
            </a:r>
            <a:br>
              <a:rPr lang="uk-UA" sz="4800" b="1" dirty="0"/>
            </a:br>
            <a:r>
              <a:rPr lang="uk-UA" sz="4800" b="1" dirty="0" smtClean="0"/>
              <a:t>інтегрування </a:t>
            </a:r>
            <a:r>
              <a:rPr lang="en-US" sz="4800" b="1" dirty="0"/>
              <a:t/>
            </a:r>
            <a:br>
              <a:rPr lang="en-US" sz="4800" b="1" dirty="0"/>
            </a:br>
            <a:r>
              <a:rPr lang="uk-UA" sz="4800" b="1" dirty="0"/>
              <a:t>функцій 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408768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83768" y="116632"/>
            <a:ext cx="47990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Виведення формули трапецій</a:t>
            </a:r>
            <a:endParaRPr lang="uk-UA" sz="28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180363"/>
              </p:ext>
            </p:extLst>
          </p:nvPr>
        </p:nvGraphicFramePr>
        <p:xfrm>
          <a:off x="1489087" y="3068960"/>
          <a:ext cx="6788432" cy="2989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Формула" r:id="rId3" imgW="3047760" imgH="1320480" progId="Equation.3">
                  <p:embed/>
                </p:oleObj>
              </mc:Choice>
              <mc:Fallback>
                <p:oleObj name="Формула" r:id="rId3" imgW="3047760" imgH="13204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087" y="3068960"/>
                        <a:ext cx="6788432" cy="29894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249662"/>
              </p:ext>
            </p:extLst>
          </p:nvPr>
        </p:nvGraphicFramePr>
        <p:xfrm>
          <a:off x="2880265" y="908720"/>
          <a:ext cx="4370388" cy="155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Формула" r:id="rId5" imgW="1790640" imgH="634680" progId="Equation.3">
                  <p:embed/>
                </p:oleObj>
              </mc:Choice>
              <mc:Fallback>
                <p:oleObj name="Формула" r:id="rId5" imgW="1790640" imgH="634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265" y="908720"/>
                        <a:ext cx="4370388" cy="155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4704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59632" y="2243843"/>
            <a:ext cx="4049490" cy="664537"/>
          </a:xfrm>
        </p:spPr>
        <p:txBody>
          <a:bodyPr>
            <a:noAutofit/>
          </a:bodyPr>
          <a:lstStyle/>
          <a:p>
            <a:r>
              <a:rPr lang="ru-RU" sz="3200" dirty="0" smtClean="0"/>
              <a:t>Схема алгоритму методу </a:t>
            </a:r>
            <a:r>
              <a:rPr lang="ru-RU" sz="3200" dirty="0" err="1" smtClean="0"/>
              <a:t>трапецій</a:t>
            </a:r>
            <a:endParaRPr lang="ru-RU" sz="3200" dirty="0"/>
          </a:p>
        </p:txBody>
      </p:sp>
      <p:grpSp>
        <p:nvGrpSpPr>
          <p:cNvPr id="7" name="Group 39"/>
          <p:cNvGrpSpPr>
            <a:grpSpLocks noChangeAspect="1"/>
          </p:cNvGrpSpPr>
          <p:nvPr/>
        </p:nvGrpSpPr>
        <p:grpSpPr bwMode="auto">
          <a:xfrm>
            <a:off x="5580112" y="141746"/>
            <a:ext cx="2939857" cy="6804595"/>
            <a:chOff x="567" y="567"/>
            <a:chExt cx="3185" cy="7371"/>
          </a:xfrm>
        </p:grpSpPr>
        <p:sp>
          <p:nvSpPr>
            <p:cNvPr id="8" name="AutoShape 40"/>
            <p:cNvSpPr>
              <a:spLocks noChangeAspect="1" noChangeArrowheads="1"/>
            </p:cNvSpPr>
            <p:nvPr/>
          </p:nvSpPr>
          <p:spPr bwMode="auto">
            <a:xfrm>
              <a:off x="567" y="567"/>
              <a:ext cx="3185" cy="7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9" name="Group 41"/>
            <p:cNvGrpSpPr>
              <a:grpSpLocks/>
            </p:cNvGrpSpPr>
            <p:nvPr/>
          </p:nvGrpSpPr>
          <p:grpSpPr bwMode="auto">
            <a:xfrm>
              <a:off x="1295" y="658"/>
              <a:ext cx="1801" cy="539"/>
              <a:chOff x="6781" y="4765"/>
              <a:chExt cx="828" cy="249"/>
            </a:xfrm>
          </p:grpSpPr>
          <p:sp>
            <p:nvSpPr>
              <p:cNvPr id="41" name="AutoShape 42"/>
              <p:cNvSpPr>
                <a:spLocks noChangeArrowheads="1"/>
              </p:cNvSpPr>
              <p:nvPr/>
            </p:nvSpPr>
            <p:spPr bwMode="auto">
              <a:xfrm>
                <a:off x="6781" y="4765"/>
                <a:ext cx="828" cy="249"/>
              </a:xfrm>
              <a:prstGeom prst="flowChartTerminator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2" name="Text Box 43"/>
              <p:cNvSpPr txBox="1">
                <a:spLocks noChangeArrowheads="1"/>
              </p:cNvSpPr>
              <p:nvPr/>
            </p:nvSpPr>
            <p:spPr bwMode="auto">
              <a:xfrm>
                <a:off x="6864" y="4765"/>
                <a:ext cx="662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r>
                  <a:rPr lang="ru-RU">
                    <a:latin typeface="Arial" charset="0"/>
                  </a:rPr>
                  <a:t>НАЧАЛО</a:t>
                </a:r>
                <a:endParaRPr lang="ru-RU" sz="2800"/>
              </a:p>
            </p:txBody>
          </p:sp>
        </p:grpSp>
        <p:grpSp>
          <p:nvGrpSpPr>
            <p:cNvPr id="10" name="Group 44"/>
            <p:cNvGrpSpPr>
              <a:grpSpLocks/>
            </p:cNvGrpSpPr>
            <p:nvPr/>
          </p:nvGrpSpPr>
          <p:grpSpPr bwMode="auto">
            <a:xfrm>
              <a:off x="1295" y="1568"/>
              <a:ext cx="1801" cy="540"/>
              <a:chOff x="5540" y="4848"/>
              <a:chExt cx="745" cy="249"/>
            </a:xfrm>
          </p:grpSpPr>
          <p:sp>
            <p:nvSpPr>
              <p:cNvPr id="38" name="AutoShape 45"/>
              <p:cNvSpPr>
                <a:spLocks noChangeArrowheads="1"/>
              </p:cNvSpPr>
              <p:nvPr/>
            </p:nvSpPr>
            <p:spPr bwMode="auto">
              <a:xfrm>
                <a:off x="5540" y="4848"/>
                <a:ext cx="745" cy="248"/>
              </a:xfrm>
              <a:prstGeom prst="flowChartInputOutpu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9" name="Text Box 46"/>
              <p:cNvSpPr txBox="1">
                <a:spLocks noChangeArrowheads="1"/>
              </p:cNvSpPr>
              <p:nvPr/>
            </p:nvSpPr>
            <p:spPr bwMode="auto">
              <a:xfrm>
                <a:off x="5788" y="4848"/>
                <a:ext cx="24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 sz="1000">
                    <a:latin typeface="Arial" charset="0"/>
                  </a:rPr>
                  <a:t>ввод</a:t>
                </a:r>
                <a:endParaRPr lang="ru-RU"/>
              </a:p>
            </p:txBody>
          </p:sp>
          <p:sp>
            <p:nvSpPr>
              <p:cNvPr id="40" name="Text Box 47"/>
              <p:cNvSpPr txBox="1">
                <a:spLocks noChangeArrowheads="1"/>
              </p:cNvSpPr>
              <p:nvPr/>
            </p:nvSpPr>
            <p:spPr bwMode="auto">
              <a:xfrm>
                <a:off x="5623" y="4931"/>
                <a:ext cx="49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 sz="1600">
                    <a:latin typeface="Arial" charset="0"/>
                  </a:rPr>
                  <a:t>f(x), a, b, n</a:t>
                </a:r>
                <a:endParaRPr lang="ru-RU" sz="2400"/>
              </a:p>
            </p:txBody>
          </p:sp>
        </p:grpSp>
        <p:sp>
          <p:nvSpPr>
            <p:cNvPr id="11" name="Line 48"/>
            <p:cNvSpPr>
              <a:spLocks noChangeShapeType="1"/>
            </p:cNvSpPr>
            <p:nvPr/>
          </p:nvSpPr>
          <p:spPr bwMode="auto">
            <a:xfrm>
              <a:off x="2205" y="1204"/>
              <a:ext cx="1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" name="Line 49"/>
            <p:cNvSpPr>
              <a:spLocks noChangeShapeType="1"/>
            </p:cNvSpPr>
            <p:nvPr/>
          </p:nvSpPr>
          <p:spPr bwMode="auto">
            <a:xfrm>
              <a:off x="2205" y="2114"/>
              <a:ext cx="3" cy="3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13" name="Group 50"/>
            <p:cNvGrpSpPr>
              <a:grpSpLocks/>
            </p:cNvGrpSpPr>
            <p:nvPr/>
          </p:nvGrpSpPr>
          <p:grpSpPr bwMode="auto">
            <a:xfrm>
              <a:off x="1295" y="4298"/>
              <a:ext cx="1801" cy="540"/>
              <a:chOff x="5126" y="4599"/>
              <a:chExt cx="828" cy="249"/>
            </a:xfrm>
          </p:grpSpPr>
          <p:sp>
            <p:nvSpPr>
              <p:cNvPr id="36" name="AutoShape 51"/>
              <p:cNvSpPr>
                <a:spLocks noChangeArrowheads="1"/>
              </p:cNvSpPr>
              <p:nvPr/>
            </p:nvSpPr>
            <p:spPr bwMode="auto">
              <a:xfrm>
                <a:off x="5126" y="4599"/>
                <a:ext cx="828" cy="249"/>
              </a:xfrm>
              <a:prstGeom prst="flowChartPreparation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" name="Text Box 52"/>
              <p:cNvSpPr txBox="1">
                <a:spLocks noChangeArrowheads="1"/>
              </p:cNvSpPr>
              <p:nvPr/>
            </p:nvSpPr>
            <p:spPr bwMode="auto">
              <a:xfrm>
                <a:off x="5292" y="4599"/>
                <a:ext cx="496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/>
              <a:lstStyle/>
              <a:p>
                <a:pPr algn="ctr"/>
                <a:r>
                  <a:rPr lang="ru-RU">
                    <a:latin typeface="Arial" charset="0"/>
                  </a:rPr>
                  <a:t>i=1, n-1</a:t>
                </a:r>
                <a:endParaRPr lang="ru-RU" sz="2800"/>
              </a:p>
            </p:txBody>
          </p:sp>
        </p:grpSp>
        <p:sp>
          <p:nvSpPr>
            <p:cNvPr id="14" name="Line 53"/>
            <p:cNvSpPr>
              <a:spLocks noChangeShapeType="1"/>
            </p:cNvSpPr>
            <p:nvPr/>
          </p:nvSpPr>
          <p:spPr bwMode="auto">
            <a:xfrm>
              <a:off x="2205" y="3024"/>
              <a:ext cx="5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5" name="Line 54"/>
            <p:cNvSpPr>
              <a:spLocks noChangeShapeType="1"/>
            </p:cNvSpPr>
            <p:nvPr/>
          </p:nvSpPr>
          <p:spPr bwMode="auto">
            <a:xfrm>
              <a:off x="2205" y="3934"/>
              <a:ext cx="5" cy="3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6" name="Line 55"/>
            <p:cNvSpPr>
              <a:spLocks noChangeShapeType="1"/>
            </p:cNvSpPr>
            <p:nvPr/>
          </p:nvSpPr>
          <p:spPr bwMode="auto">
            <a:xfrm flipV="1">
              <a:off x="749" y="4571"/>
              <a:ext cx="2" cy="13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7" name="Line 56"/>
            <p:cNvSpPr>
              <a:spLocks noChangeShapeType="1"/>
            </p:cNvSpPr>
            <p:nvPr/>
          </p:nvSpPr>
          <p:spPr bwMode="auto">
            <a:xfrm>
              <a:off x="3570" y="4571"/>
              <a:ext cx="1" cy="15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8" name="Line 57"/>
            <p:cNvSpPr>
              <a:spLocks noChangeShapeType="1"/>
            </p:cNvSpPr>
            <p:nvPr/>
          </p:nvSpPr>
          <p:spPr bwMode="auto">
            <a:xfrm flipH="1">
              <a:off x="749" y="5936"/>
              <a:ext cx="145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9" name="Line 58"/>
            <p:cNvSpPr>
              <a:spLocks noChangeShapeType="1"/>
            </p:cNvSpPr>
            <p:nvPr/>
          </p:nvSpPr>
          <p:spPr bwMode="auto">
            <a:xfrm>
              <a:off x="2205" y="4844"/>
              <a:ext cx="4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0" name="Text Box 59"/>
            <p:cNvSpPr txBox="1">
              <a:spLocks noChangeArrowheads="1"/>
            </p:cNvSpPr>
            <p:nvPr/>
          </p:nvSpPr>
          <p:spPr bwMode="auto">
            <a:xfrm>
              <a:off x="1295" y="2478"/>
              <a:ext cx="1820" cy="546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>
                  <a:latin typeface="Arial" charset="0"/>
                </a:rPr>
                <a:t>h=(b-a)/n</a:t>
              </a:r>
              <a:endParaRPr lang="ru-RU" sz="2800"/>
            </a:p>
          </p:txBody>
        </p:sp>
        <p:sp>
          <p:nvSpPr>
            <p:cNvPr id="21" name="Text Box 60"/>
            <p:cNvSpPr txBox="1">
              <a:spLocks noChangeArrowheads="1"/>
            </p:cNvSpPr>
            <p:nvPr/>
          </p:nvSpPr>
          <p:spPr bwMode="auto">
            <a:xfrm>
              <a:off x="1113" y="3388"/>
              <a:ext cx="2184" cy="546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 sz="1600" dirty="0">
                  <a:latin typeface="Arial" charset="0"/>
                </a:rPr>
                <a:t>S=h*(f(a)+f(b))/2</a:t>
              </a:r>
              <a:endParaRPr lang="ru-RU" sz="1600" dirty="0"/>
            </a:p>
          </p:txBody>
        </p:sp>
        <p:sp>
          <p:nvSpPr>
            <p:cNvPr id="22" name="Line 61"/>
            <p:cNvSpPr>
              <a:spLocks noChangeShapeType="1"/>
            </p:cNvSpPr>
            <p:nvPr/>
          </p:nvSpPr>
          <p:spPr bwMode="auto">
            <a:xfrm>
              <a:off x="2205" y="6118"/>
              <a:ext cx="1" cy="18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3" name="Line 62"/>
            <p:cNvSpPr>
              <a:spLocks noChangeShapeType="1"/>
            </p:cNvSpPr>
            <p:nvPr/>
          </p:nvSpPr>
          <p:spPr bwMode="auto">
            <a:xfrm>
              <a:off x="2205" y="5754"/>
              <a:ext cx="1" cy="18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4" name="Line 63"/>
            <p:cNvSpPr>
              <a:spLocks noChangeShapeType="1"/>
            </p:cNvSpPr>
            <p:nvPr/>
          </p:nvSpPr>
          <p:spPr bwMode="auto">
            <a:xfrm>
              <a:off x="749" y="4571"/>
              <a:ext cx="54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5" name="Line 64"/>
            <p:cNvSpPr>
              <a:spLocks noChangeShapeType="1"/>
            </p:cNvSpPr>
            <p:nvPr/>
          </p:nvSpPr>
          <p:spPr bwMode="auto">
            <a:xfrm flipH="1">
              <a:off x="2205" y="6118"/>
              <a:ext cx="136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6" name="Line 65"/>
            <p:cNvSpPr>
              <a:spLocks noChangeShapeType="1"/>
            </p:cNvSpPr>
            <p:nvPr/>
          </p:nvSpPr>
          <p:spPr bwMode="auto">
            <a:xfrm>
              <a:off x="3115" y="4571"/>
              <a:ext cx="45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7" name="Text Box 66"/>
            <p:cNvSpPr txBox="1">
              <a:spLocks noChangeArrowheads="1"/>
            </p:cNvSpPr>
            <p:nvPr/>
          </p:nvSpPr>
          <p:spPr bwMode="auto">
            <a:xfrm>
              <a:off x="931" y="5208"/>
              <a:ext cx="2457" cy="546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</a:rPr>
                <a:t>S=</a:t>
              </a:r>
              <a:r>
                <a:rPr lang="ru-RU" dirty="0" err="1">
                  <a:latin typeface="Arial" charset="0"/>
                </a:rPr>
                <a:t>S+h</a:t>
              </a:r>
              <a:r>
                <a:rPr lang="ru-RU" baseline="30000" dirty="0">
                  <a:latin typeface="Arial" charset="0"/>
                </a:rPr>
                <a:t>*</a:t>
              </a:r>
              <a:r>
                <a:rPr lang="ru-RU" dirty="0">
                  <a:latin typeface="Arial" charset="0"/>
                </a:rPr>
                <a:t>f(</a:t>
              </a:r>
              <a:r>
                <a:rPr lang="ru-RU" dirty="0" err="1">
                  <a:latin typeface="Arial" charset="0"/>
                </a:rPr>
                <a:t>a+i</a:t>
              </a:r>
              <a:r>
                <a:rPr lang="ru-RU" dirty="0">
                  <a:latin typeface="Arial" charset="0"/>
                </a:rPr>
                <a:t>*h)</a:t>
              </a:r>
              <a:endParaRPr lang="ru-RU" sz="2800" dirty="0"/>
            </a:p>
          </p:txBody>
        </p:sp>
        <p:grpSp>
          <p:nvGrpSpPr>
            <p:cNvPr id="28" name="Group 67"/>
            <p:cNvGrpSpPr>
              <a:grpSpLocks/>
            </p:cNvGrpSpPr>
            <p:nvPr/>
          </p:nvGrpSpPr>
          <p:grpSpPr bwMode="auto">
            <a:xfrm>
              <a:off x="1295" y="6300"/>
              <a:ext cx="1801" cy="535"/>
              <a:chOff x="5540" y="4848"/>
              <a:chExt cx="745" cy="249"/>
            </a:xfrm>
          </p:grpSpPr>
          <p:sp>
            <p:nvSpPr>
              <p:cNvPr id="33" name="AutoShape 68"/>
              <p:cNvSpPr>
                <a:spLocks noChangeArrowheads="1"/>
              </p:cNvSpPr>
              <p:nvPr/>
            </p:nvSpPr>
            <p:spPr bwMode="auto">
              <a:xfrm>
                <a:off x="5540" y="4848"/>
                <a:ext cx="745" cy="248"/>
              </a:xfrm>
              <a:prstGeom prst="flowChartInputOutpu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" name="Text Box 69"/>
              <p:cNvSpPr txBox="1">
                <a:spLocks noChangeArrowheads="1"/>
              </p:cNvSpPr>
              <p:nvPr/>
            </p:nvSpPr>
            <p:spPr bwMode="auto">
              <a:xfrm>
                <a:off x="5788" y="4848"/>
                <a:ext cx="24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 sz="1000">
                    <a:latin typeface="Arial" charset="0"/>
                  </a:rPr>
                  <a:t>вывод</a:t>
                </a:r>
                <a:endParaRPr lang="ru-RU"/>
              </a:p>
            </p:txBody>
          </p:sp>
          <p:sp>
            <p:nvSpPr>
              <p:cNvPr id="35" name="Text Box 70"/>
              <p:cNvSpPr txBox="1">
                <a:spLocks noChangeArrowheads="1"/>
              </p:cNvSpPr>
              <p:nvPr/>
            </p:nvSpPr>
            <p:spPr bwMode="auto">
              <a:xfrm>
                <a:off x="5623" y="4931"/>
                <a:ext cx="49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>
                    <a:latin typeface="Arial" charset="0"/>
                  </a:rPr>
                  <a:t>S</a:t>
                </a:r>
                <a:endParaRPr lang="ru-RU" sz="2800"/>
              </a:p>
            </p:txBody>
          </p:sp>
        </p:grpSp>
        <p:sp>
          <p:nvSpPr>
            <p:cNvPr id="29" name="Line 71"/>
            <p:cNvSpPr>
              <a:spLocks noChangeShapeType="1"/>
            </p:cNvSpPr>
            <p:nvPr/>
          </p:nvSpPr>
          <p:spPr bwMode="auto">
            <a:xfrm>
              <a:off x="2205" y="6846"/>
              <a:ext cx="1" cy="2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30" name="Group 72"/>
            <p:cNvGrpSpPr>
              <a:grpSpLocks/>
            </p:cNvGrpSpPr>
            <p:nvPr/>
          </p:nvGrpSpPr>
          <p:grpSpPr bwMode="auto">
            <a:xfrm>
              <a:off x="1295" y="7119"/>
              <a:ext cx="1801" cy="539"/>
              <a:chOff x="6781" y="4765"/>
              <a:chExt cx="828" cy="249"/>
            </a:xfrm>
          </p:grpSpPr>
          <p:sp>
            <p:nvSpPr>
              <p:cNvPr id="31" name="AutoShape 73"/>
              <p:cNvSpPr>
                <a:spLocks noChangeArrowheads="1"/>
              </p:cNvSpPr>
              <p:nvPr/>
            </p:nvSpPr>
            <p:spPr bwMode="auto">
              <a:xfrm>
                <a:off x="6781" y="4765"/>
                <a:ext cx="828" cy="249"/>
              </a:xfrm>
              <a:prstGeom prst="flowChartTerminator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2" name="Text Box 74"/>
              <p:cNvSpPr txBox="1">
                <a:spLocks noChangeArrowheads="1"/>
              </p:cNvSpPr>
              <p:nvPr/>
            </p:nvSpPr>
            <p:spPr bwMode="auto">
              <a:xfrm>
                <a:off x="6864" y="4765"/>
                <a:ext cx="662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r>
                  <a:rPr lang="ru-RU">
                    <a:latin typeface="Arial" charset="0"/>
                  </a:rPr>
                  <a:t>КОНЕЦ</a:t>
                </a:r>
                <a:endParaRPr lang="ru-RU" sz="2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91699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5565"/>
            <a:ext cx="7498080" cy="801147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§4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Сімпсона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753972"/>
            <a:ext cx="80283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методі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Сімпсона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застосовується інтерполяційний поліном другого ступеня, тому за елементарний відрізок інтерполяції приймається відрізок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;x</a:t>
            </a:r>
            <a:r>
              <a:rPr lang="ru-RU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i+2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 весь відрізок інтегрування [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a; b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розбивається на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парне число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036088"/>
            <a:ext cx="4967564" cy="3713272"/>
          </a:xfrm>
        </p:spPr>
      </p:pic>
    </p:spTree>
    <p:extLst>
      <p:ext uri="{BB962C8B-B14F-4D97-AF65-F5344CB8AC3E}">
        <p14:creationId xmlns:p14="http://schemas.microsoft.com/office/powerpoint/2010/main" val="3634669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43608" y="0"/>
            <a:ext cx="8100392" cy="2420888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Гладка функція замінюється ділянками парабол. Через кожні 3 точки на площині можна провести одну і тільки одну параболу. Парабола проводиться через точки перетину кордонів 2-х сусідніх смуг з графіком підінтегральної функції.</a:t>
            </a: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057744"/>
              </p:ext>
            </p:extLst>
          </p:nvPr>
        </p:nvGraphicFramePr>
        <p:xfrm>
          <a:off x="943889" y="3267166"/>
          <a:ext cx="8133407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Формула" r:id="rId3" imgW="3517560" imgH="812520" progId="Equation.3">
                  <p:embed/>
                </p:oleObj>
              </mc:Choice>
              <mc:Fallback>
                <p:oleObj name="Формула" r:id="rId3" imgW="3517560" imgH="8125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89" y="3267166"/>
                        <a:ext cx="8133407" cy="1944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203848" y="2682391"/>
            <a:ext cx="3613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Формула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Сімпсона</a:t>
            </a:r>
            <a:endParaRPr lang="uk-UA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7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9"/>
          <p:cNvGrpSpPr>
            <a:grpSpLocks noChangeAspect="1"/>
          </p:cNvGrpSpPr>
          <p:nvPr/>
        </p:nvGrpSpPr>
        <p:grpSpPr bwMode="auto">
          <a:xfrm>
            <a:off x="5905556" y="519058"/>
            <a:ext cx="2116138" cy="6038850"/>
            <a:chOff x="567" y="567"/>
            <a:chExt cx="3331" cy="9512"/>
          </a:xfrm>
        </p:grpSpPr>
        <p:sp>
          <p:nvSpPr>
            <p:cNvPr id="5" name="AutoShape 40"/>
            <p:cNvSpPr>
              <a:spLocks noChangeAspect="1" noChangeArrowheads="1"/>
            </p:cNvSpPr>
            <p:nvPr/>
          </p:nvSpPr>
          <p:spPr bwMode="auto">
            <a:xfrm>
              <a:off x="567" y="567"/>
              <a:ext cx="3331" cy="9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6" name="Group 41"/>
            <p:cNvGrpSpPr>
              <a:grpSpLocks/>
            </p:cNvGrpSpPr>
            <p:nvPr/>
          </p:nvGrpSpPr>
          <p:grpSpPr bwMode="auto">
            <a:xfrm>
              <a:off x="1353" y="705"/>
              <a:ext cx="1801" cy="539"/>
              <a:chOff x="6781" y="4765"/>
              <a:chExt cx="828" cy="249"/>
            </a:xfrm>
          </p:grpSpPr>
          <p:sp>
            <p:nvSpPr>
              <p:cNvPr id="40" name="AutoShape 42"/>
              <p:cNvSpPr>
                <a:spLocks noChangeArrowheads="1"/>
              </p:cNvSpPr>
              <p:nvPr/>
            </p:nvSpPr>
            <p:spPr bwMode="auto">
              <a:xfrm>
                <a:off x="6781" y="4765"/>
                <a:ext cx="828" cy="249"/>
              </a:xfrm>
              <a:prstGeom prst="flowChartTerminator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41" name="Text Box 43"/>
              <p:cNvSpPr txBox="1">
                <a:spLocks noChangeArrowheads="1"/>
              </p:cNvSpPr>
              <p:nvPr/>
            </p:nvSpPr>
            <p:spPr bwMode="auto">
              <a:xfrm>
                <a:off x="6864" y="4765"/>
                <a:ext cx="662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r>
                  <a:rPr lang="ru-RU" sz="1200">
                    <a:solidFill>
                      <a:srgbClr val="000000"/>
                    </a:solidFill>
                    <a:latin typeface="Arial" charset="0"/>
                  </a:rPr>
                  <a:t>НАЧАЛО</a:t>
                </a:r>
                <a:endParaRPr lang="ru-RU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1353" y="1615"/>
              <a:ext cx="1801" cy="540"/>
              <a:chOff x="5540" y="4848"/>
              <a:chExt cx="745" cy="249"/>
            </a:xfrm>
          </p:grpSpPr>
          <p:sp>
            <p:nvSpPr>
              <p:cNvPr id="37" name="AutoShape 45"/>
              <p:cNvSpPr>
                <a:spLocks noChangeArrowheads="1"/>
              </p:cNvSpPr>
              <p:nvPr/>
            </p:nvSpPr>
            <p:spPr bwMode="auto">
              <a:xfrm>
                <a:off x="5540" y="4848"/>
                <a:ext cx="745" cy="248"/>
              </a:xfrm>
              <a:prstGeom prst="flowChartInputOutpu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8" name="Text Box 46"/>
              <p:cNvSpPr txBox="1">
                <a:spLocks noChangeArrowheads="1"/>
              </p:cNvSpPr>
              <p:nvPr/>
            </p:nvSpPr>
            <p:spPr bwMode="auto">
              <a:xfrm>
                <a:off x="5788" y="4848"/>
                <a:ext cx="24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 sz="1000">
                    <a:solidFill>
                      <a:srgbClr val="000000"/>
                    </a:solidFill>
                    <a:latin typeface="Arial" charset="0"/>
                  </a:rPr>
                  <a:t>ввод</a:t>
                </a:r>
                <a:endParaRPr lang="ru-RU"/>
              </a:p>
            </p:txBody>
          </p:sp>
          <p:sp>
            <p:nvSpPr>
              <p:cNvPr id="39" name="Text Box 47"/>
              <p:cNvSpPr txBox="1">
                <a:spLocks noChangeArrowheads="1"/>
              </p:cNvSpPr>
              <p:nvPr/>
            </p:nvSpPr>
            <p:spPr bwMode="auto">
              <a:xfrm>
                <a:off x="5623" y="4931"/>
                <a:ext cx="49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 sz="1200">
                    <a:solidFill>
                      <a:srgbClr val="000000"/>
                    </a:solidFill>
                    <a:latin typeface="Arial" charset="0"/>
                  </a:rPr>
                  <a:t>f(x), a, b, n</a:t>
                </a:r>
                <a:endParaRPr lang="ru-RU"/>
              </a:p>
            </p:txBody>
          </p:sp>
        </p:grpSp>
        <p:sp>
          <p:nvSpPr>
            <p:cNvPr id="8" name="Line 48"/>
            <p:cNvSpPr>
              <a:spLocks noChangeShapeType="1"/>
            </p:cNvSpPr>
            <p:nvPr/>
          </p:nvSpPr>
          <p:spPr bwMode="auto">
            <a:xfrm>
              <a:off x="2263" y="1251"/>
              <a:ext cx="1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9" name="Line 49"/>
            <p:cNvSpPr>
              <a:spLocks noChangeShapeType="1"/>
            </p:cNvSpPr>
            <p:nvPr/>
          </p:nvSpPr>
          <p:spPr bwMode="auto">
            <a:xfrm>
              <a:off x="2263" y="2161"/>
              <a:ext cx="3" cy="3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10" name="Group 50"/>
            <p:cNvGrpSpPr>
              <a:grpSpLocks/>
            </p:cNvGrpSpPr>
            <p:nvPr/>
          </p:nvGrpSpPr>
          <p:grpSpPr bwMode="auto">
            <a:xfrm>
              <a:off x="1353" y="4345"/>
              <a:ext cx="1801" cy="540"/>
              <a:chOff x="5126" y="4599"/>
              <a:chExt cx="828" cy="249"/>
            </a:xfrm>
          </p:grpSpPr>
          <p:sp>
            <p:nvSpPr>
              <p:cNvPr id="35" name="AutoShape 51"/>
              <p:cNvSpPr>
                <a:spLocks noChangeArrowheads="1"/>
              </p:cNvSpPr>
              <p:nvPr/>
            </p:nvSpPr>
            <p:spPr bwMode="auto">
              <a:xfrm>
                <a:off x="5126" y="4599"/>
                <a:ext cx="828" cy="249"/>
              </a:xfrm>
              <a:prstGeom prst="flowChartPreparation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" name="Text Box 52"/>
              <p:cNvSpPr txBox="1">
                <a:spLocks noChangeArrowheads="1"/>
              </p:cNvSpPr>
              <p:nvPr/>
            </p:nvSpPr>
            <p:spPr bwMode="auto">
              <a:xfrm>
                <a:off x="5292" y="4599"/>
                <a:ext cx="496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/>
              <a:lstStyle/>
              <a:p>
                <a:pPr algn="ctr"/>
                <a:r>
                  <a:rPr lang="ru-RU" sz="1600">
                    <a:solidFill>
                      <a:srgbClr val="000000"/>
                    </a:solidFill>
                    <a:latin typeface="Arial" charset="0"/>
                  </a:rPr>
                  <a:t>i=1, n</a:t>
                </a:r>
                <a:endParaRPr lang="ru-RU" sz="2400"/>
              </a:p>
            </p:txBody>
          </p:sp>
        </p:grpSp>
        <p:sp>
          <p:nvSpPr>
            <p:cNvPr id="11" name="Line 53"/>
            <p:cNvSpPr>
              <a:spLocks noChangeShapeType="1"/>
            </p:cNvSpPr>
            <p:nvPr/>
          </p:nvSpPr>
          <p:spPr bwMode="auto">
            <a:xfrm>
              <a:off x="2263" y="3071"/>
              <a:ext cx="5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" name="Line 54"/>
            <p:cNvSpPr>
              <a:spLocks noChangeShapeType="1"/>
            </p:cNvSpPr>
            <p:nvPr/>
          </p:nvSpPr>
          <p:spPr bwMode="auto">
            <a:xfrm>
              <a:off x="2263" y="3981"/>
              <a:ext cx="5" cy="3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3" name="Line 55"/>
            <p:cNvSpPr>
              <a:spLocks noChangeShapeType="1"/>
            </p:cNvSpPr>
            <p:nvPr/>
          </p:nvSpPr>
          <p:spPr bwMode="auto">
            <a:xfrm flipV="1">
              <a:off x="807" y="4618"/>
              <a:ext cx="2" cy="282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4" name="Line 56"/>
            <p:cNvSpPr>
              <a:spLocks noChangeShapeType="1"/>
            </p:cNvSpPr>
            <p:nvPr/>
          </p:nvSpPr>
          <p:spPr bwMode="auto">
            <a:xfrm>
              <a:off x="3719" y="4618"/>
              <a:ext cx="1" cy="300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5" name="Line 57"/>
            <p:cNvSpPr>
              <a:spLocks noChangeShapeType="1"/>
            </p:cNvSpPr>
            <p:nvPr/>
          </p:nvSpPr>
          <p:spPr bwMode="auto">
            <a:xfrm flipH="1">
              <a:off x="2263" y="7622"/>
              <a:ext cx="145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6" name="Line 58"/>
            <p:cNvSpPr>
              <a:spLocks noChangeShapeType="1"/>
            </p:cNvSpPr>
            <p:nvPr/>
          </p:nvSpPr>
          <p:spPr bwMode="auto">
            <a:xfrm>
              <a:off x="2263" y="4891"/>
              <a:ext cx="4" cy="3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7" name="Text Box 59"/>
            <p:cNvSpPr txBox="1">
              <a:spLocks noChangeArrowheads="1"/>
            </p:cNvSpPr>
            <p:nvPr/>
          </p:nvSpPr>
          <p:spPr bwMode="auto">
            <a:xfrm>
              <a:off x="1353" y="2525"/>
              <a:ext cx="1820" cy="546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 sz="1200">
                  <a:solidFill>
                    <a:srgbClr val="000000"/>
                  </a:solidFill>
                  <a:latin typeface="Arial" charset="0"/>
                </a:rPr>
                <a:t>h=(b-a)/(2*n)</a:t>
              </a:r>
              <a:endParaRPr lang="ru-RU"/>
            </a:p>
          </p:txBody>
        </p:sp>
        <p:sp>
          <p:nvSpPr>
            <p:cNvPr id="18" name="Text Box 60"/>
            <p:cNvSpPr txBox="1">
              <a:spLocks noChangeArrowheads="1"/>
            </p:cNvSpPr>
            <p:nvPr/>
          </p:nvSpPr>
          <p:spPr bwMode="auto">
            <a:xfrm>
              <a:off x="1171" y="3435"/>
              <a:ext cx="2184" cy="546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1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=0;  S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2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=0</a:t>
              </a:r>
              <a:endParaRPr lang="ru-RU" sz="2400"/>
            </a:p>
          </p:txBody>
        </p:sp>
        <p:sp>
          <p:nvSpPr>
            <p:cNvPr id="19" name="Line 61"/>
            <p:cNvSpPr>
              <a:spLocks noChangeShapeType="1"/>
            </p:cNvSpPr>
            <p:nvPr/>
          </p:nvSpPr>
          <p:spPr bwMode="auto">
            <a:xfrm>
              <a:off x="2263" y="7622"/>
              <a:ext cx="1" cy="18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0" name="Line 62"/>
            <p:cNvSpPr>
              <a:spLocks noChangeShapeType="1"/>
            </p:cNvSpPr>
            <p:nvPr/>
          </p:nvSpPr>
          <p:spPr bwMode="auto">
            <a:xfrm>
              <a:off x="2260" y="7076"/>
              <a:ext cx="4" cy="3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1" name="Line 63"/>
            <p:cNvSpPr>
              <a:spLocks noChangeShapeType="1"/>
            </p:cNvSpPr>
            <p:nvPr/>
          </p:nvSpPr>
          <p:spPr bwMode="auto">
            <a:xfrm>
              <a:off x="807" y="4618"/>
              <a:ext cx="54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2" name="Line 64"/>
            <p:cNvSpPr>
              <a:spLocks noChangeShapeType="1"/>
            </p:cNvSpPr>
            <p:nvPr/>
          </p:nvSpPr>
          <p:spPr bwMode="auto">
            <a:xfrm flipH="1">
              <a:off x="807" y="7440"/>
              <a:ext cx="145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3" name="Line 65"/>
            <p:cNvSpPr>
              <a:spLocks noChangeShapeType="1"/>
            </p:cNvSpPr>
            <p:nvPr/>
          </p:nvSpPr>
          <p:spPr bwMode="auto">
            <a:xfrm flipV="1">
              <a:off x="3173" y="4618"/>
              <a:ext cx="54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4" name="Text Box 66"/>
            <p:cNvSpPr txBox="1">
              <a:spLocks noChangeArrowheads="1"/>
            </p:cNvSpPr>
            <p:nvPr/>
          </p:nvSpPr>
          <p:spPr bwMode="auto">
            <a:xfrm>
              <a:off x="989" y="5256"/>
              <a:ext cx="2548" cy="182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x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1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=a+(2i-1)*h</a:t>
              </a:r>
            </a:p>
            <a:p>
              <a:pPr algn="ctr"/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1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= S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1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+f(x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1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)</a:t>
              </a:r>
            </a:p>
            <a:p>
              <a:pPr algn="ctr"/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x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2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= x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1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+h</a:t>
              </a:r>
            </a:p>
            <a:p>
              <a:pPr algn="ctr"/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2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= S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2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+f(x</a:t>
              </a:r>
              <a:r>
                <a:rPr lang="ru-RU" sz="1600" baseline="-25000">
                  <a:solidFill>
                    <a:srgbClr val="000000"/>
                  </a:solidFill>
                  <a:latin typeface="Arial" charset="0"/>
                </a:rPr>
                <a:t>2</a:t>
              </a:r>
              <a:r>
                <a:rPr lang="ru-RU" sz="1600">
                  <a:solidFill>
                    <a:srgbClr val="000000"/>
                  </a:solidFill>
                  <a:latin typeface="Arial" charset="0"/>
                </a:rPr>
                <a:t>)</a:t>
              </a:r>
              <a:endParaRPr lang="ru-RU" sz="2400"/>
            </a:p>
          </p:txBody>
        </p:sp>
        <p:sp>
          <p:nvSpPr>
            <p:cNvPr id="25" name="Line 67"/>
            <p:cNvSpPr>
              <a:spLocks noChangeShapeType="1"/>
            </p:cNvSpPr>
            <p:nvPr/>
          </p:nvSpPr>
          <p:spPr bwMode="auto">
            <a:xfrm>
              <a:off x="2260" y="8350"/>
              <a:ext cx="1" cy="2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26" name="Group 68"/>
            <p:cNvGrpSpPr>
              <a:grpSpLocks/>
            </p:cNvGrpSpPr>
            <p:nvPr/>
          </p:nvGrpSpPr>
          <p:grpSpPr bwMode="auto">
            <a:xfrm>
              <a:off x="1350" y="9442"/>
              <a:ext cx="1801" cy="539"/>
              <a:chOff x="6781" y="4765"/>
              <a:chExt cx="828" cy="249"/>
            </a:xfrm>
          </p:grpSpPr>
          <p:sp>
            <p:nvSpPr>
              <p:cNvPr id="33" name="AutoShape 69"/>
              <p:cNvSpPr>
                <a:spLocks noChangeArrowheads="1"/>
              </p:cNvSpPr>
              <p:nvPr/>
            </p:nvSpPr>
            <p:spPr bwMode="auto">
              <a:xfrm>
                <a:off x="6781" y="4765"/>
                <a:ext cx="828" cy="249"/>
              </a:xfrm>
              <a:prstGeom prst="flowChartTerminator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" name="Text Box 70"/>
              <p:cNvSpPr txBox="1">
                <a:spLocks noChangeArrowheads="1"/>
              </p:cNvSpPr>
              <p:nvPr/>
            </p:nvSpPr>
            <p:spPr bwMode="auto">
              <a:xfrm>
                <a:off x="6864" y="4765"/>
                <a:ext cx="662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/>
                <a:r>
                  <a:rPr lang="ru-RU" sz="1200">
                    <a:solidFill>
                      <a:srgbClr val="000000"/>
                    </a:solidFill>
                    <a:latin typeface="Arial" charset="0"/>
                  </a:rPr>
                  <a:t>КОНЕЦ</a:t>
                </a:r>
                <a:endParaRPr lang="ru-RU"/>
              </a:p>
            </p:txBody>
          </p:sp>
        </p:grpSp>
        <p:grpSp>
          <p:nvGrpSpPr>
            <p:cNvPr id="27" name="Group 71"/>
            <p:cNvGrpSpPr>
              <a:grpSpLocks/>
            </p:cNvGrpSpPr>
            <p:nvPr/>
          </p:nvGrpSpPr>
          <p:grpSpPr bwMode="auto">
            <a:xfrm>
              <a:off x="1350" y="8623"/>
              <a:ext cx="1801" cy="535"/>
              <a:chOff x="5540" y="4848"/>
              <a:chExt cx="745" cy="249"/>
            </a:xfrm>
          </p:grpSpPr>
          <p:sp>
            <p:nvSpPr>
              <p:cNvPr id="30" name="AutoShape 72"/>
              <p:cNvSpPr>
                <a:spLocks noChangeArrowheads="1"/>
              </p:cNvSpPr>
              <p:nvPr/>
            </p:nvSpPr>
            <p:spPr bwMode="auto">
              <a:xfrm>
                <a:off x="5540" y="4848"/>
                <a:ext cx="745" cy="248"/>
              </a:xfrm>
              <a:prstGeom prst="flowChartInputOutpu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1" name="Text Box 73"/>
              <p:cNvSpPr txBox="1">
                <a:spLocks noChangeArrowheads="1"/>
              </p:cNvSpPr>
              <p:nvPr/>
            </p:nvSpPr>
            <p:spPr bwMode="auto">
              <a:xfrm>
                <a:off x="5788" y="4848"/>
                <a:ext cx="24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 sz="1000">
                    <a:latin typeface="Arial" charset="0"/>
                  </a:rPr>
                  <a:t>вывод</a:t>
                </a:r>
                <a:endParaRPr lang="ru-RU"/>
              </a:p>
            </p:txBody>
          </p:sp>
          <p:sp>
            <p:nvSpPr>
              <p:cNvPr id="32" name="Text Box 74"/>
              <p:cNvSpPr txBox="1">
                <a:spLocks noChangeArrowheads="1"/>
              </p:cNvSpPr>
              <p:nvPr/>
            </p:nvSpPr>
            <p:spPr bwMode="auto">
              <a:xfrm>
                <a:off x="5623" y="4931"/>
                <a:ext cx="49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 sz="1400">
                    <a:latin typeface="Arial" charset="0"/>
                  </a:rPr>
                  <a:t>S</a:t>
                </a:r>
                <a:endParaRPr lang="ru-RU" sz="2000"/>
              </a:p>
            </p:txBody>
          </p:sp>
        </p:grpSp>
        <p:sp>
          <p:nvSpPr>
            <p:cNvPr id="28" name="Text Box 75"/>
            <p:cNvSpPr txBox="1">
              <a:spLocks noChangeArrowheads="1"/>
            </p:cNvSpPr>
            <p:nvPr/>
          </p:nvSpPr>
          <p:spPr bwMode="auto">
            <a:xfrm>
              <a:off x="807" y="7804"/>
              <a:ext cx="2912" cy="546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000" rIns="18000"/>
            <a:lstStyle/>
            <a:p>
              <a:pPr algn="ctr"/>
              <a:r>
                <a:rPr lang="ru-RU" sz="1200">
                  <a:latin typeface="Arial" charset="0"/>
                </a:rPr>
                <a:t>S=h/3*(f(a)+4S</a:t>
              </a:r>
              <a:r>
                <a:rPr lang="ru-RU" sz="1200" baseline="-25000">
                  <a:latin typeface="Arial" charset="0"/>
                </a:rPr>
                <a:t>1</a:t>
              </a:r>
              <a:r>
                <a:rPr lang="ru-RU" sz="1200">
                  <a:latin typeface="Arial" charset="0"/>
                </a:rPr>
                <a:t>+2S</a:t>
              </a:r>
              <a:r>
                <a:rPr lang="ru-RU" sz="1200" baseline="-25000">
                  <a:latin typeface="Arial" charset="0"/>
                </a:rPr>
                <a:t>2</a:t>
              </a:r>
              <a:r>
                <a:rPr lang="ru-RU" sz="1200">
                  <a:latin typeface="Arial" charset="0"/>
                </a:rPr>
                <a:t>-f(b))</a:t>
              </a:r>
              <a:endParaRPr lang="ru-RU"/>
            </a:p>
          </p:txBody>
        </p:sp>
        <p:sp>
          <p:nvSpPr>
            <p:cNvPr id="29" name="Line 76"/>
            <p:cNvSpPr>
              <a:spLocks noChangeShapeType="1"/>
            </p:cNvSpPr>
            <p:nvPr/>
          </p:nvSpPr>
          <p:spPr bwMode="auto">
            <a:xfrm>
              <a:off x="2260" y="9169"/>
              <a:ext cx="1" cy="2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42" name="Заголовок 1"/>
          <p:cNvSpPr>
            <a:spLocks noGrp="1"/>
          </p:cNvSpPr>
          <p:nvPr>
            <p:ph type="title"/>
          </p:nvPr>
        </p:nvSpPr>
        <p:spPr>
          <a:xfrm>
            <a:off x="1259632" y="2243843"/>
            <a:ext cx="4049490" cy="664537"/>
          </a:xfrm>
        </p:spPr>
        <p:txBody>
          <a:bodyPr>
            <a:noAutofit/>
          </a:bodyPr>
          <a:lstStyle/>
          <a:p>
            <a:r>
              <a:rPr lang="ru-RU" sz="3200" dirty="0" smtClean="0"/>
              <a:t>Схема алгоритму методу </a:t>
            </a:r>
            <a:r>
              <a:rPr lang="ru-RU" sz="3200" dirty="0" err="1" smtClean="0"/>
              <a:t>Сімпсона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13847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143000"/>
          </a:xfrm>
        </p:spPr>
        <p:txBody>
          <a:bodyPr>
            <a:noAutofit/>
          </a:bodyPr>
          <a:lstStyle/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§5 Похибки наближеного обчислення визначених інтегралів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754783"/>
              </p:ext>
            </p:extLst>
          </p:nvPr>
        </p:nvGraphicFramePr>
        <p:xfrm>
          <a:off x="3131840" y="1196752"/>
          <a:ext cx="2593578" cy="978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Формула" r:id="rId3" imgW="1054080" imgH="482400" progId="Equation.3">
                  <p:embed/>
                </p:oleObj>
              </mc:Choice>
              <mc:Fallback>
                <p:oleObj name="Формула" r:id="rId3" imgW="1054080" imgH="482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196752"/>
                        <a:ext cx="2593578" cy="9787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Group 13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18478701"/>
              </p:ext>
            </p:extLst>
          </p:nvPr>
        </p:nvGraphicFramePr>
        <p:xfrm>
          <a:off x="395536" y="2348880"/>
          <a:ext cx="8642350" cy="4248472"/>
        </p:xfrm>
        <a:graphic>
          <a:graphicData uri="http://schemas.openxmlformats.org/drawingml/2006/table">
            <a:tbl>
              <a:tblPr/>
              <a:tblGrid>
                <a:gridCol w="1296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5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5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5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4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50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5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n=50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46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Похибка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Похибка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Похибка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6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Лівих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прямокут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3,953831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20,9234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4,597016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8,0597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4,921049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1,5790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Середніх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прямокут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5,032273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0,6454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5,005144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0,1029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5,000206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Трапецій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4,935579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1,2884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4,989714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0,2057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4,999589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Сімпсона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5,000041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5,000001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5,000000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kumimoji="0" lang="ru-RU" sz="1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Справжнє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300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828652" y="804545"/>
            <a:ext cx="8147050" cy="3756025"/>
            <a:chOff x="539750" y="2133600"/>
            <a:chExt cx="8147050" cy="3756025"/>
          </a:xfrm>
        </p:grpSpPr>
        <p:sp>
          <p:nvSpPr>
            <p:cNvPr id="18" name="AutoShape 17"/>
            <p:cNvSpPr>
              <a:spLocks noChangeAspect="1" noChangeArrowheads="1"/>
            </p:cNvSpPr>
            <p:nvPr/>
          </p:nvSpPr>
          <p:spPr bwMode="auto">
            <a:xfrm>
              <a:off x="539750" y="2133600"/>
              <a:ext cx="8147050" cy="3756025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828652" y="2364740"/>
              <a:ext cx="4318542" cy="346710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 sz="1600" b="1" dirty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Метод </a:t>
              </a:r>
              <a:r>
                <a:rPr lang="ru-RU" sz="1600" b="1" dirty="0" err="1" smtClean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лівих</a:t>
              </a:r>
              <a:r>
                <a:rPr lang="ru-RU" sz="1600" b="1" dirty="0" smtClean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 </a:t>
              </a:r>
              <a:r>
                <a:rPr lang="ru-RU" sz="1600" b="1" dirty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(</a:t>
              </a:r>
              <a:r>
                <a:rPr lang="ru-RU" sz="1600" b="1" dirty="0" err="1" smtClean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правих</a:t>
              </a:r>
              <a:r>
                <a:rPr lang="ru-RU" sz="1600" b="1" dirty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) </a:t>
              </a:r>
              <a:r>
                <a:rPr lang="ru-RU" sz="1600" b="1" dirty="0" err="1" smtClean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прямокутників</a:t>
              </a:r>
              <a:endParaRPr lang="ru-RU" sz="16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735409" y="2711450"/>
              <a:ext cx="635" cy="57785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2735409" y="4560570"/>
              <a:ext cx="635" cy="57785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2735409" y="3636010"/>
              <a:ext cx="635" cy="57785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828652" y="3289300"/>
              <a:ext cx="3813513" cy="346710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 sz="1600" b="1" dirty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Метод </a:t>
              </a:r>
              <a:r>
                <a:rPr lang="ru-RU" sz="1600" b="1" dirty="0" err="1" smtClean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трапецій</a:t>
              </a:r>
              <a:endParaRPr lang="ru-RU" sz="16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828652" y="4213860"/>
              <a:ext cx="3813513" cy="346710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 sz="1600" b="1" dirty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Метод </a:t>
              </a:r>
              <a:r>
                <a:rPr lang="ru-RU" sz="1600" b="1" dirty="0" err="1" smtClean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средніх</a:t>
              </a:r>
              <a:r>
                <a:rPr lang="ru-RU" sz="1600" b="1" dirty="0" smtClean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 </a:t>
              </a:r>
              <a:r>
                <a:rPr lang="ru-RU" sz="1600" b="1" dirty="0" err="1" smtClean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прямокутників</a:t>
              </a:r>
              <a:endParaRPr lang="ru-RU" sz="16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828652" y="5138420"/>
              <a:ext cx="3813513" cy="346710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ru-RU" sz="1600" b="1" dirty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Метод </a:t>
              </a:r>
              <a:r>
                <a:rPr lang="ru-RU" sz="1600" b="1" dirty="0" err="1" smtClean="0">
                  <a:solidFill>
                    <a:schemeClr val="accent1">
                      <a:lumMod val="75000"/>
                    </a:schemeClr>
                  </a:solidFill>
                  <a:latin typeface="Arial" charset="0"/>
                </a:rPr>
                <a:t>Сімпсона</a:t>
              </a:r>
              <a:endParaRPr lang="ru-RU" sz="16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6" name="AutoShape 25"/>
            <p:cNvSpPr>
              <a:spLocks noChangeArrowheads="1"/>
            </p:cNvSpPr>
            <p:nvPr/>
          </p:nvSpPr>
          <p:spPr bwMode="auto">
            <a:xfrm rot="5400000">
              <a:off x="5017921" y="2277882"/>
              <a:ext cx="3467100" cy="3524610"/>
            </a:xfrm>
            <a:prstGeom prst="notchedRightArrow">
              <a:avLst>
                <a:gd name="adj1" fmla="val 50000"/>
                <a:gd name="adj2" fmla="val 25000"/>
              </a:avLst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5855556" y="3578225"/>
              <a:ext cx="1791195" cy="808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ru-RU" sz="2000" dirty="0" err="1" smtClean="0">
                  <a:latin typeface="Arial" charset="0"/>
                </a:rPr>
                <a:t>Похибка</a:t>
              </a:r>
              <a:r>
                <a:rPr lang="ru-RU" sz="2000" dirty="0" smtClean="0">
                  <a:latin typeface="Arial" charset="0"/>
                </a:rPr>
                <a:t> </a:t>
              </a:r>
              <a:r>
                <a:rPr lang="ru-RU" sz="2000" dirty="0" err="1" smtClean="0">
                  <a:latin typeface="Arial" charset="0"/>
                </a:rPr>
                <a:t>зменшується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78285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87338" y="403225"/>
            <a:ext cx="8532812" cy="6121400"/>
            <a:chOff x="204" y="164"/>
            <a:chExt cx="5556" cy="3992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204" y="164"/>
              <a:ext cx="5556" cy="39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295" y="255"/>
              <a:ext cx="3901" cy="2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ru-RU" altLang="ru-RU" sz="2000" b="0">
                  <a:effectLst/>
                </a:rPr>
                <a:t>Методы интегрирования и их ошибки  </a:t>
              </a: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295" y="663"/>
            <a:ext cx="2222" cy="6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0" name="Mathcad" r:id="rId3" imgW="2800350" imgH="838200" progId="Mathcad">
                    <p:embed/>
                  </p:oleObj>
                </mc:Choice>
                <mc:Fallback>
                  <p:oleObj name="Mathcad" r:id="rId3" imgW="2800350" imgH="838200" progId="Mathcad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" y="663"/>
                          <a:ext cx="2222" cy="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295" y="1430"/>
            <a:ext cx="5375" cy="2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1" name="Mathcad" r:id="rId5" imgW="6467475" imgH="2952750" progId="Mathcad">
                    <p:embed/>
                  </p:oleObj>
                </mc:Choice>
                <mc:Fallback>
                  <p:oleObj name="Mathcad" r:id="rId5" imgW="6467475" imgH="2952750" progId="Mathcad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" y="1430"/>
                          <a:ext cx="5375" cy="2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9126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539552" y="77788"/>
            <a:ext cx="8532813" cy="6408737"/>
            <a:chOff x="385" y="164"/>
            <a:chExt cx="5375" cy="4037"/>
          </a:xfrm>
        </p:grpSpPr>
        <p:sp>
          <p:nvSpPr>
            <p:cNvPr id="5" name="Rectangle 11"/>
            <p:cNvSpPr>
              <a:spLocks noChangeArrowheads="1"/>
            </p:cNvSpPr>
            <p:nvPr/>
          </p:nvSpPr>
          <p:spPr bwMode="auto">
            <a:xfrm>
              <a:off x="385" y="164"/>
              <a:ext cx="5375" cy="40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521" y="210"/>
            <a:ext cx="4445" cy="1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7" name="Mathcad" r:id="rId3" imgW="5419725" imgH="2286000" progId="Mathcad">
                    <p:embed/>
                  </p:oleObj>
                </mc:Choice>
                <mc:Fallback>
                  <p:oleObj name="Mathcad" r:id="rId3" imgW="5419725" imgH="2286000" progId="Mathcad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" y="210"/>
                          <a:ext cx="4445" cy="18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567" y="2251"/>
            <a:ext cx="1812" cy="15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8" name="Mathcad" r:id="rId5" imgW="2876550" imgH="2457450" progId="Mathcad">
                    <p:embed/>
                  </p:oleObj>
                </mc:Choice>
                <mc:Fallback>
                  <p:oleObj name="Mathcad" r:id="rId5" imgW="2876550" imgH="2457450" progId="Mathcad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7" y="2251"/>
                          <a:ext cx="1812" cy="15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2653" y="2069"/>
              <a:ext cx="2676" cy="1860"/>
              <a:chOff x="2653" y="2069"/>
              <a:chExt cx="2676" cy="1860"/>
            </a:xfrm>
          </p:grpSpPr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2653" y="2069"/>
                <a:ext cx="2676" cy="186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aphicFrame>
            <p:nvGraphicFramePr>
              <p:cNvPr id="11" name="Object 7"/>
              <p:cNvGraphicFramePr>
                <a:graphicFrameLocks noChangeAspect="1"/>
              </p:cNvGraphicFramePr>
              <p:nvPr/>
            </p:nvGraphicFramePr>
            <p:xfrm>
              <a:off x="2744" y="2115"/>
              <a:ext cx="2540" cy="17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9" name="Mathcad" r:id="rId7" imgW="4857750" imgH="3343275" progId="Mathcad">
                      <p:embed/>
                    </p:oleObj>
                  </mc:Choice>
                  <mc:Fallback>
                    <p:oleObj name="Mathcad" r:id="rId7" imgW="4857750" imgH="3343275" progId="Mathcad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44" y="2115"/>
                            <a:ext cx="2540" cy="17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pic>
          <p:nvPicPr>
            <p:cNvPr id="9" name="Picture 10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2" y="4020"/>
              <a:ext cx="3061" cy="1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84708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1115616" y="740475"/>
            <a:ext cx="8020616" cy="1296988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1115616" y="837134"/>
            <a:ext cx="80562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Геометричний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інтеграла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фігури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, яка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утворена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прямими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х=а</a:t>
            </a:r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х=b</a:t>
            </a:r>
            <a:r>
              <a:rPr lang="ru-RU" sz="2400" dirty="0">
                <a:solidFill>
                  <a:srgbClr val="99CCFF"/>
                </a:solidFill>
                <a:effectDag name="">
                  <a:cont type="tree" name="">
                    <a:effect ref="fillLine"/>
                    <a:outerShdw dist="38100" dir="13500000" algn="br">
                      <a:srgbClr val="BBDDFF"/>
                    </a:outerShdw>
                  </a:cont>
                  <a:cont type="tree" name="">
                    <a:effect ref="fillLine"/>
                    <a:outerShdw dist="38100" dir="2700000" algn="tl">
                      <a:srgbClr val="5B7A99"/>
                    </a:outerShdw>
                  </a:cont>
                  <a:effect ref="fillLine"/>
                </a:effectDag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sz="2400" b="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віссю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OX. </a:t>
            </a:r>
          </a:p>
        </p:txBody>
      </p:sp>
      <p:graphicFrame>
        <p:nvGraphicFramePr>
          <p:cNvPr id="307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388735"/>
              </p:ext>
            </p:extLst>
          </p:nvPr>
        </p:nvGraphicFramePr>
        <p:xfrm>
          <a:off x="2771800" y="2276872"/>
          <a:ext cx="3589337" cy="317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Image" r:id="rId3" imgW="8609524" imgH="7619048" progId="Photoshop.Image.8">
                  <p:embed/>
                </p:oleObj>
              </mc:Choice>
              <mc:Fallback>
                <p:oleObj name="Image" r:id="rId3" imgW="8609524" imgH="7619048" progId="Photoshop.Imag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276872"/>
                        <a:ext cx="3589337" cy="31765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916688"/>
              </p:ext>
            </p:extLst>
          </p:nvPr>
        </p:nvGraphicFramePr>
        <p:xfrm>
          <a:off x="1619672" y="5157192"/>
          <a:ext cx="6200775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Формула" r:id="rId5" imgW="2006280" imgH="482400" progId="Equation.3">
                  <p:embed/>
                </p:oleObj>
              </mc:Choice>
              <mc:Fallback>
                <p:oleObj name="Формула" r:id="rId5" imgW="2006280" imgH="482400" progId="Equation.3">
                  <p:embed/>
                  <p:pic>
                    <p:nvPicPr>
                      <p:cNvPr id="0" name="Object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157192"/>
                        <a:ext cx="6200775" cy="151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331640" y="-28956"/>
            <a:ext cx="4459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§1  Постановка задачі</a:t>
            </a:r>
            <a:endParaRPr lang="uk-UA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89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58274" y="1850748"/>
            <a:ext cx="8158988" cy="3084446"/>
            <a:chOff x="971550" y="3862388"/>
            <a:chExt cx="7993063" cy="2735262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971550" y="5264150"/>
              <a:ext cx="4968875" cy="1333500"/>
              <a:chOff x="612" y="3316"/>
              <a:chExt cx="3130" cy="840"/>
            </a:xfrm>
          </p:grpSpPr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612" y="3339"/>
                <a:ext cx="3039" cy="817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Text Box 7"/>
              <p:cNvSpPr txBox="1">
                <a:spLocks noChangeArrowheads="1"/>
              </p:cNvSpPr>
              <p:nvPr/>
            </p:nvSpPr>
            <p:spPr bwMode="auto">
              <a:xfrm>
                <a:off x="748" y="3316"/>
                <a:ext cx="258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ru-RU" altLang="ru-RU" sz="2000" b="0" dirty="0">
                    <a:effectLst/>
                  </a:rPr>
                  <a:t>формула </a:t>
                </a:r>
                <a:r>
                  <a:rPr lang="ru-RU" altLang="ru-RU" sz="2000" b="0" dirty="0" err="1" smtClean="0">
                    <a:effectLst/>
                  </a:rPr>
                  <a:t>прямокутників</a:t>
                </a:r>
                <a:r>
                  <a:rPr lang="ru-RU" altLang="ru-RU" sz="2000" b="0" dirty="0" smtClean="0">
                    <a:effectLst/>
                  </a:rPr>
                  <a:t> </a:t>
                </a:r>
                <a:endParaRPr lang="ru-RU" altLang="ru-RU" sz="2000" b="0" dirty="0">
                  <a:effectLst/>
                </a:endParaRPr>
              </a:p>
            </p:txBody>
          </p:sp>
          <p:sp>
            <p:nvSpPr>
              <p:cNvPr id="21" name="Text Box 8"/>
              <p:cNvSpPr txBox="1">
                <a:spLocks noChangeArrowheads="1"/>
              </p:cNvSpPr>
              <p:nvPr/>
            </p:nvSpPr>
            <p:spPr bwMode="auto">
              <a:xfrm>
                <a:off x="748" y="3497"/>
                <a:ext cx="249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ru-RU" altLang="ru-RU" sz="2000" b="0" dirty="0">
                    <a:effectLst/>
                  </a:rPr>
                  <a:t>формула </a:t>
                </a:r>
                <a:r>
                  <a:rPr lang="ru-RU" altLang="ru-RU" sz="2000" b="0" dirty="0" err="1" smtClean="0">
                    <a:effectLst/>
                  </a:rPr>
                  <a:t>трапецій</a:t>
                </a:r>
                <a:r>
                  <a:rPr lang="ru-RU" altLang="ru-RU" sz="2000" b="0" dirty="0" smtClean="0">
                    <a:effectLst/>
                  </a:rPr>
                  <a:t> </a:t>
                </a:r>
                <a:endParaRPr lang="ru-RU" altLang="ru-RU" sz="2000" b="0" dirty="0">
                  <a:effectLst/>
                </a:endParaRPr>
              </a:p>
            </p:txBody>
          </p:sp>
          <p:sp>
            <p:nvSpPr>
              <p:cNvPr id="22" name="Text Box 9"/>
              <p:cNvSpPr txBox="1">
                <a:spLocks noChangeArrowheads="1"/>
              </p:cNvSpPr>
              <p:nvPr/>
            </p:nvSpPr>
            <p:spPr bwMode="auto">
              <a:xfrm>
                <a:off x="748" y="3679"/>
                <a:ext cx="208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ru-RU" altLang="ru-RU" sz="2000" b="0" dirty="0">
                    <a:effectLst/>
                  </a:rPr>
                  <a:t>формула </a:t>
                </a:r>
                <a:r>
                  <a:rPr lang="ru-RU" altLang="ru-RU" sz="2000" b="0" dirty="0" err="1" smtClean="0">
                    <a:effectLst/>
                  </a:rPr>
                  <a:t>Сімпсона</a:t>
                </a:r>
                <a:r>
                  <a:rPr lang="ru-RU" altLang="ru-RU" sz="2000" b="0" dirty="0" smtClean="0">
                    <a:effectLst/>
                  </a:rPr>
                  <a:t> </a:t>
                </a:r>
                <a:endParaRPr lang="ru-RU" altLang="ru-RU" sz="2000" b="0" dirty="0">
                  <a:effectLst/>
                </a:endParaRPr>
              </a:p>
            </p:txBody>
          </p:sp>
          <p:sp>
            <p:nvSpPr>
              <p:cNvPr id="23" name="Text Box 10"/>
              <p:cNvSpPr txBox="1">
                <a:spLocks noChangeArrowheads="1"/>
              </p:cNvSpPr>
              <p:nvPr/>
            </p:nvSpPr>
            <p:spPr bwMode="auto">
              <a:xfrm>
                <a:off x="748" y="3860"/>
                <a:ext cx="299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ru-RU" altLang="ru-RU" sz="2000" b="0" dirty="0">
                    <a:effectLst/>
                  </a:rPr>
                  <a:t>метод </a:t>
                </a:r>
                <a:r>
                  <a:rPr lang="ru-RU" altLang="ru-RU" sz="2000" b="0" dirty="0" err="1" smtClean="0">
                    <a:effectLst/>
                  </a:rPr>
                  <a:t>невизначених</a:t>
                </a:r>
                <a:r>
                  <a:rPr lang="ru-RU" altLang="ru-RU" sz="2000" b="0" dirty="0" smtClean="0">
                    <a:effectLst/>
                  </a:rPr>
                  <a:t> </a:t>
                </a:r>
                <a:r>
                  <a:rPr lang="ru-RU" altLang="ru-RU" sz="2000" b="0" dirty="0" err="1" smtClean="0">
                    <a:effectLst/>
                  </a:rPr>
                  <a:t>коефіцієнтів</a:t>
                </a:r>
                <a:endParaRPr lang="ru-RU" altLang="ru-RU" sz="2000" b="0" dirty="0">
                  <a:effectLst/>
                </a:endParaRPr>
              </a:p>
            </p:txBody>
          </p:sp>
        </p:grpSp>
        <p:grpSp>
          <p:nvGrpSpPr>
            <p:cNvPr id="6" name="Group 22"/>
            <p:cNvGrpSpPr>
              <a:grpSpLocks/>
            </p:cNvGrpSpPr>
            <p:nvPr/>
          </p:nvGrpSpPr>
          <p:grpSpPr bwMode="auto">
            <a:xfrm>
              <a:off x="2051050" y="3862388"/>
              <a:ext cx="5184775" cy="503237"/>
              <a:chOff x="1292" y="2433"/>
              <a:chExt cx="3266" cy="317"/>
            </a:xfrm>
          </p:grpSpPr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1292" y="2433"/>
                <a:ext cx="3266" cy="31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Text Box 12"/>
              <p:cNvSpPr txBox="1">
                <a:spLocks noChangeArrowheads="1"/>
              </p:cNvSpPr>
              <p:nvPr/>
            </p:nvSpPr>
            <p:spPr bwMode="auto">
              <a:xfrm>
                <a:off x="1337" y="2478"/>
                <a:ext cx="3085" cy="22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2000" b="0" dirty="0" err="1" smtClean="0">
                    <a:effectLst/>
                  </a:rPr>
                  <a:t>Алгоритми</a:t>
                </a:r>
                <a:r>
                  <a:rPr lang="ru-RU" altLang="ru-RU" sz="2000" b="0" dirty="0" smtClean="0">
                    <a:effectLst/>
                  </a:rPr>
                  <a:t>  </a:t>
                </a:r>
                <a:r>
                  <a:rPr lang="ru-RU" altLang="ru-RU" sz="2000" b="0" dirty="0" err="1" smtClean="0">
                    <a:effectLst/>
                  </a:rPr>
                  <a:t>наближеного</a:t>
                </a:r>
                <a:r>
                  <a:rPr lang="ru-RU" altLang="ru-RU" sz="2000" b="0" dirty="0" smtClean="0">
                    <a:effectLst/>
                  </a:rPr>
                  <a:t> </a:t>
                </a:r>
                <a:r>
                  <a:rPr lang="ru-RU" altLang="ru-RU" sz="2000" b="0" dirty="0" err="1" smtClean="0">
                    <a:effectLst/>
                  </a:rPr>
                  <a:t>обчислення</a:t>
                </a:r>
                <a:endParaRPr lang="ru-RU" altLang="ru-RU" sz="2000" b="0" dirty="0">
                  <a:effectLst/>
                </a:endParaRPr>
              </a:p>
            </p:txBody>
          </p:sp>
        </p:grpSp>
        <p:grpSp>
          <p:nvGrpSpPr>
            <p:cNvPr id="7" name="Group 26"/>
            <p:cNvGrpSpPr>
              <a:grpSpLocks/>
            </p:cNvGrpSpPr>
            <p:nvPr/>
          </p:nvGrpSpPr>
          <p:grpSpPr bwMode="auto">
            <a:xfrm>
              <a:off x="1266826" y="4365625"/>
              <a:ext cx="4002088" cy="935038"/>
              <a:chOff x="798" y="2750"/>
              <a:chExt cx="2521" cy="589"/>
            </a:xfrm>
          </p:grpSpPr>
          <p:grpSp>
            <p:nvGrpSpPr>
              <p:cNvPr id="13" name="Group 24"/>
              <p:cNvGrpSpPr>
                <a:grpSpLocks/>
              </p:cNvGrpSpPr>
              <p:nvPr/>
            </p:nvGrpSpPr>
            <p:grpSpPr bwMode="auto">
              <a:xfrm>
                <a:off x="798" y="3066"/>
                <a:ext cx="2521" cy="273"/>
                <a:chOff x="798" y="3066"/>
                <a:chExt cx="2521" cy="273"/>
              </a:xfrm>
            </p:grpSpPr>
            <p:sp>
              <p:nvSpPr>
                <p:cNvPr id="15" name="Rectangle 16"/>
                <p:cNvSpPr>
                  <a:spLocks noChangeArrowheads="1"/>
                </p:cNvSpPr>
                <p:nvPr/>
              </p:nvSpPr>
              <p:spPr bwMode="auto">
                <a:xfrm>
                  <a:off x="798" y="3067"/>
                  <a:ext cx="2485" cy="272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369" y="3066"/>
                  <a:ext cx="1950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ru-RU" altLang="ru-RU" sz="2000" b="0" dirty="0" err="1" smtClean="0">
                      <a:effectLst/>
                    </a:rPr>
                    <a:t>Квадратурні</a:t>
                  </a:r>
                  <a:r>
                    <a:rPr lang="ru-RU" altLang="ru-RU" sz="2000" b="0" dirty="0" smtClean="0">
                      <a:effectLst/>
                    </a:rPr>
                    <a:t> </a:t>
                  </a:r>
                  <a:r>
                    <a:rPr lang="ru-RU" altLang="ru-RU" sz="2000" b="0" dirty="0" err="1" smtClean="0">
                      <a:effectLst/>
                    </a:rPr>
                    <a:t>формули</a:t>
                  </a:r>
                  <a:r>
                    <a:rPr lang="ru-RU" altLang="ru-RU" sz="2000" b="0" dirty="0" smtClean="0">
                      <a:effectLst/>
                    </a:rPr>
                    <a:t> </a:t>
                  </a:r>
                  <a:endParaRPr lang="ru-RU" altLang="ru-RU" sz="2000" b="0" dirty="0">
                    <a:effectLst/>
                  </a:endParaRPr>
                </a:p>
              </p:txBody>
            </p:sp>
          </p:grpSp>
          <p:sp>
            <p:nvSpPr>
              <p:cNvPr id="14" name="Line 19"/>
              <p:cNvSpPr>
                <a:spLocks noChangeShapeType="1"/>
              </p:cNvSpPr>
              <p:nvPr/>
            </p:nvSpPr>
            <p:spPr bwMode="auto">
              <a:xfrm>
                <a:off x="2426" y="2750"/>
                <a:ext cx="0" cy="317"/>
              </a:xfrm>
              <a:prstGeom prst="line">
                <a:avLst/>
              </a:prstGeom>
              <a:noFill/>
              <a:ln w="2540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3851275" y="4581525"/>
              <a:ext cx="5113338" cy="719138"/>
              <a:chOff x="2426" y="2886"/>
              <a:chExt cx="3221" cy="453"/>
            </a:xfrm>
          </p:grpSpPr>
          <p:sp>
            <p:nvSpPr>
              <p:cNvPr id="9" name="Rectangle 17"/>
              <p:cNvSpPr>
                <a:spLocks noChangeArrowheads="1"/>
              </p:cNvSpPr>
              <p:nvPr/>
            </p:nvSpPr>
            <p:spPr bwMode="auto">
              <a:xfrm>
                <a:off x="3909" y="3067"/>
                <a:ext cx="1588" cy="272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Text Box 11"/>
              <p:cNvSpPr txBox="1">
                <a:spLocks noChangeArrowheads="1"/>
              </p:cNvSpPr>
              <p:nvPr/>
            </p:nvSpPr>
            <p:spPr bwMode="auto">
              <a:xfrm>
                <a:off x="4036" y="3067"/>
                <a:ext cx="161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ru-RU" altLang="ru-RU" sz="2000" b="0" dirty="0">
                    <a:effectLst/>
                  </a:rPr>
                  <a:t>Метод Монте-Карло </a:t>
                </a:r>
              </a:p>
            </p:txBody>
          </p:sp>
          <p:sp>
            <p:nvSpPr>
              <p:cNvPr id="11" name="Line 20"/>
              <p:cNvSpPr>
                <a:spLocks noChangeShapeType="1"/>
              </p:cNvSpPr>
              <p:nvPr/>
            </p:nvSpPr>
            <p:spPr bwMode="auto">
              <a:xfrm>
                <a:off x="2426" y="2886"/>
                <a:ext cx="2450" cy="0"/>
              </a:xfrm>
              <a:prstGeom prst="line">
                <a:avLst/>
              </a:prstGeom>
              <a:noFill/>
              <a:ln w="2540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Line 21"/>
              <p:cNvSpPr>
                <a:spLocks noChangeShapeType="1"/>
              </p:cNvSpPr>
              <p:nvPr/>
            </p:nvSpPr>
            <p:spPr bwMode="auto">
              <a:xfrm>
                <a:off x="4876" y="2886"/>
                <a:ext cx="0" cy="181"/>
              </a:xfrm>
              <a:prstGeom prst="line">
                <a:avLst/>
              </a:prstGeom>
              <a:noFill/>
              <a:ln w="2540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24" name="Group 10"/>
          <p:cNvGrpSpPr>
            <a:grpSpLocks/>
          </p:cNvGrpSpPr>
          <p:nvPr/>
        </p:nvGrpSpPr>
        <p:grpSpPr bwMode="auto">
          <a:xfrm>
            <a:off x="763837" y="332656"/>
            <a:ext cx="8353425" cy="1008062"/>
            <a:chOff x="295" y="3475"/>
            <a:chExt cx="5262" cy="635"/>
          </a:xfrm>
        </p:grpSpPr>
        <p:sp>
          <p:nvSpPr>
            <p:cNvPr id="25" name="Rectangle 9"/>
            <p:cNvSpPr>
              <a:spLocks noChangeArrowheads="1"/>
            </p:cNvSpPr>
            <p:nvPr/>
          </p:nvSpPr>
          <p:spPr bwMode="auto">
            <a:xfrm>
              <a:off x="295" y="3475"/>
              <a:ext cx="5262" cy="635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385" y="3475"/>
              <a:ext cx="4989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ct val="50000"/>
                </a:spcBef>
              </a:pPr>
              <a:r>
                <a:rPr lang="ru-RU" altLang="ru-RU" sz="2400" b="0" dirty="0">
                  <a:effectLst/>
                </a:rPr>
                <a:t>Результат </a:t>
              </a:r>
              <a:r>
                <a:rPr lang="ru-RU" altLang="ru-RU" sz="2400" b="0" dirty="0" err="1" smtClean="0">
                  <a:effectLst/>
                </a:rPr>
                <a:t>чисельного</a:t>
              </a:r>
              <a:r>
                <a:rPr lang="ru-RU" altLang="ru-RU" sz="2400" b="0" dirty="0" smtClean="0">
                  <a:effectLst/>
                </a:rPr>
                <a:t> </a:t>
              </a:r>
              <a:r>
                <a:rPr lang="ru-RU" altLang="ru-RU" sz="2400" b="0" dirty="0" err="1" smtClean="0">
                  <a:effectLst/>
                </a:rPr>
                <a:t>інтегрування</a:t>
              </a:r>
              <a:r>
                <a:rPr lang="ru-RU" altLang="ru-RU" sz="2400" b="0" dirty="0" smtClean="0">
                  <a:effectLst/>
                </a:rPr>
                <a:t> </a:t>
              </a:r>
              <a:r>
                <a:rPr lang="ru-RU" altLang="ru-RU" sz="2400" b="0" dirty="0">
                  <a:effectLst/>
                </a:rPr>
                <a:t>— </a:t>
              </a:r>
              <a:r>
                <a:rPr lang="ru-RU" altLang="ru-RU" sz="2400" b="0" dirty="0" err="1" smtClean="0">
                  <a:effectLst/>
                </a:rPr>
                <a:t>це</a:t>
              </a:r>
              <a:r>
                <a:rPr lang="ru-RU" altLang="ru-RU" sz="2400" b="0" dirty="0" smtClean="0">
                  <a:effectLst/>
                </a:rPr>
                <a:t> </a:t>
              </a:r>
              <a:r>
                <a:rPr lang="ru-RU" altLang="ru-RU" sz="2400" b="0" dirty="0">
                  <a:effectLst/>
                </a:rPr>
                <a:t>не </a:t>
              </a:r>
              <a:r>
                <a:rPr lang="ru-RU" altLang="ru-RU" sz="2400" b="0" dirty="0" err="1" smtClean="0">
                  <a:effectLst/>
                </a:rPr>
                <a:t>точне</a:t>
              </a:r>
              <a:r>
                <a:rPr lang="ru-RU" altLang="ru-RU" sz="2400" b="0" dirty="0">
                  <a:effectLst/>
                </a:rPr>
                <a:t>, а </a:t>
              </a:r>
              <a:r>
                <a:rPr lang="ru-RU" altLang="ru-RU" sz="2400" b="0" dirty="0" err="1" smtClean="0">
                  <a:effectLst/>
                </a:rPr>
                <a:t>наближене</a:t>
              </a:r>
              <a:r>
                <a:rPr lang="ru-RU" altLang="ru-RU" sz="2400" b="0" dirty="0" smtClean="0">
                  <a:effectLst/>
                </a:rPr>
                <a:t> </a:t>
              </a:r>
              <a:r>
                <a:rPr lang="ru-RU" altLang="ru-RU" sz="2400" b="0" dirty="0" err="1" smtClean="0">
                  <a:effectLst/>
                </a:rPr>
                <a:t>значення</a:t>
              </a:r>
              <a:r>
                <a:rPr lang="ru-RU" altLang="ru-RU" sz="2400" b="0" dirty="0" smtClean="0">
                  <a:effectLst/>
                </a:rPr>
                <a:t> </a:t>
              </a:r>
              <a:r>
                <a:rPr lang="ru-RU" altLang="ru-RU" sz="2400" b="0" dirty="0">
                  <a:effectLst/>
                </a:rPr>
                <a:t>интеграла, </a:t>
              </a:r>
              <a:r>
                <a:rPr lang="ru-RU" altLang="ru-RU" sz="2400" b="0" dirty="0" err="1" smtClean="0">
                  <a:effectLst/>
                </a:rPr>
                <a:t>визначене</a:t>
              </a:r>
              <a:r>
                <a:rPr lang="ru-RU" altLang="ru-RU" sz="2400" b="0" dirty="0" smtClean="0">
                  <a:effectLst/>
                </a:rPr>
                <a:t> з </a:t>
              </a:r>
              <a:r>
                <a:rPr lang="ru-RU" altLang="ru-RU" sz="2400" b="0" dirty="0" err="1" smtClean="0">
                  <a:effectLst/>
                </a:rPr>
                <a:t>похибкою</a:t>
              </a:r>
              <a:r>
                <a:rPr lang="ru-RU" altLang="ru-RU" sz="2400" b="0" dirty="0" smtClean="0">
                  <a:effectLst/>
                </a:rPr>
                <a:t>. </a:t>
              </a:r>
              <a:endParaRPr lang="ru-RU" altLang="ru-RU" sz="2400" dirty="0">
                <a:effectLst/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1205641" y="5445224"/>
            <a:ext cx="74463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квадратури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підінтегральна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заміщується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сумою.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11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5565"/>
            <a:ext cx="7498080" cy="513115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§2 Методи прямокутників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03744" y="650306"/>
            <a:ext cx="8121109" cy="6174305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методах прямокутників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підінтегральна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f (x) замінюється в межах кожного елементарного відрізка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[x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;x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інтерполяційним поліномом нульового ступеня, тобто постійною величиною. При цьому значення елементарного інтеграла дорівнює площі прямокутника, а інтеграл на відрізку [a; b] - сумі цих площ.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в якості значення підінтегральної функції береться її значення в лівому кінці відрізка, то виходить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лівих прямокутників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використанні значення підінтегральної функції в правому кінці відрізка виходить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правих прямокутників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одному і тому ж числі відрізків розбиття n більшу точність дає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середніх прямокутників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якому використовується значення підінтегральної функції в середині відрізка. Оскільки обсяг обчислень у всіх трьох випадках однаковий, то більш кращий виявляється метод середніх прямокутників, який часто називають просто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прямокутників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306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08" y="0"/>
            <a:ext cx="9149371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9134"/>
            <a:ext cx="792088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лівих прямокутників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933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6" y="0"/>
            <a:ext cx="9144537" cy="6518766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08912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правих прямокутників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972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5" y="361201"/>
            <a:ext cx="9117505" cy="6499496"/>
          </a:xfr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08912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середніх прямокутників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96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757746"/>
            <a:ext cx="6705745" cy="6009222"/>
          </a:xfr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971600" y="1710"/>
            <a:ext cx="7920880" cy="664537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Схема алгоритму методу </a:t>
            </a:r>
            <a:r>
              <a:rPr lang="ru-RU" sz="3200" dirty="0" err="1" smtClean="0"/>
              <a:t>прямокутників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8300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498080" cy="980728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§3 Метод трапецій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8064896" cy="36004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методі трапецій підінтегральна функція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кожному елементарному відрізку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;x</a:t>
            </a:r>
            <a:r>
              <a:rPr lang="ru-RU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замінюється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інтерполяційним поліномом першого ступеня. При цьому значення елементарного інтеграла дорівнює площі прямокутної трапеції з висотою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основою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 на відрізку 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a; b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- сумі цих площ.</a:t>
            </a:r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7" y="3946556"/>
            <a:ext cx="8990023" cy="2835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342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98</TotalTime>
  <Words>525</Words>
  <Application>Microsoft Office PowerPoint</Application>
  <PresentationFormat>On-screen Show (4:3)</PresentationFormat>
  <Paragraphs>100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Image</vt:lpstr>
      <vt:lpstr>Формула</vt:lpstr>
      <vt:lpstr>Mathcad</vt:lpstr>
      <vt:lpstr>Тема 7 Чисельне  інтегрування  функцій </vt:lpstr>
      <vt:lpstr>PowerPoint Presentation</vt:lpstr>
      <vt:lpstr>PowerPoint Presentation</vt:lpstr>
      <vt:lpstr>§2 Методи прямокутників</vt:lpstr>
      <vt:lpstr>Метод лівих прямокутників</vt:lpstr>
      <vt:lpstr>Метод правих прямокутників</vt:lpstr>
      <vt:lpstr>Метод середніх прямокутників</vt:lpstr>
      <vt:lpstr>Схема алгоритму методу прямокутників</vt:lpstr>
      <vt:lpstr>§3 Метод трапецій</vt:lpstr>
      <vt:lpstr>PowerPoint Presentation</vt:lpstr>
      <vt:lpstr>Схема алгоритму методу трапецій</vt:lpstr>
      <vt:lpstr>§4 Метод Сімпсона</vt:lpstr>
      <vt:lpstr>PowerPoint Presentation</vt:lpstr>
      <vt:lpstr>Схема алгоритму методу Сімпсона</vt:lpstr>
      <vt:lpstr>§5 Похибки наближеного обчислення визначених інтегралів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8 Чисельне  інтегрування  функцій </dc:title>
  <dc:creator>Admin</dc:creator>
  <cp:lastModifiedBy>Андрей</cp:lastModifiedBy>
  <cp:revision>17</cp:revision>
  <dcterms:created xsi:type="dcterms:W3CDTF">2017-12-01T18:24:50Z</dcterms:created>
  <dcterms:modified xsi:type="dcterms:W3CDTF">2019-11-24T20:29:03Z</dcterms:modified>
</cp:coreProperties>
</file>