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6" r:id="rId6"/>
    <p:sldId id="271" r:id="rId7"/>
    <p:sldId id="262" r:id="rId8"/>
    <p:sldId id="263" r:id="rId9"/>
    <p:sldId id="267" r:id="rId10"/>
    <p:sldId id="269" r:id="rId11"/>
    <p:sldId id="273" r:id="rId12"/>
    <p:sldId id="268" r:id="rId13"/>
    <p:sldId id="270" r:id="rId14"/>
    <p:sldId id="272" r:id="rId15"/>
    <p:sldId id="274" r:id="rId16"/>
    <p:sldId id="259" r:id="rId17"/>
    <p:sldId id="260" r:id="rId18"/>
    <p:sldId id="261" r:id="rId1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6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16AE-F287-42B7-B1A6-EEFEBB437D1E}" type="datetimeFigureOut">
              <a:rPr lang="uk-UA" smtClean="0"/>
              <a:t>19.04.2018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0C1C6-E1C7-44D5-9746-09B1C5811E41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16AE-F287-42B7-B1A6-EEFEBB437D1E}" type="datetimeFigureOut">
              <a:rPr lang="uk-UA" smtClean="0"/>
              <a:t>19.04.2018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0C1C6-E1C7-44D5-9746-09B1C5811E4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16AE-F287-42B7-B1A6-EEFEBB437D1E}" type="datetimeFigureOut">
              <a:rPr lang="uk-UA" smtClean="0"/>
              <a:t>19.04.2018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0C1C6-E1C7-44D5-9746-09B1C5811E4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16AE-F287-42B7-B1A6-EEFEBB437D1E}" type="datetimeFigureOut">
              <a:rPr lang="uk-UA" smtClean="0"/>
              <a:t>19.04.2018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0C1C6-E1C7-44D5-9746-09B1C5811E4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16AE-F287-42B7-B1A6-EEFEBB437D1E}" type="datetimeFigureOut">
              <a:rPr lang="uk-UA" smtClean="0"/>
              <a:t>19.04.2018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0C1C6-E1C7-44D5-9746-09B1C5811E41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16AE-F287-42B7-B1A6-EEFEBB437D1E}" type="datetimeFigureOut">
              <a:rPr lang="uk-UA" smtClean="0"/>
              <a:t>19.04.2018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0C1C6-E1C7-44D5-9746-09B1C5811E4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16AE-F287-42B7-B1A6-EEFEBB437D1E}" type="datetimeFigureOut">
              <a:rPr lang="uk-UA" smtClean="0"/>
              <a:t>19.04.2018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0C1C6-E1C7-44D5-9746-09B1C5811E4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16AE-F287-42B7-B1A6-EEFEBB437D1E}" type="datetimeFigureOut">
              <a:rPr lang="uk-UA" smtClean="0"/>
              <a:t>19.04.2018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0C1C6-E1C7-44D5-9746-09B1C5811E4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16AE-F287-42B7-B1A6-EEFEBB437D1E}" type="datetimeFigureOut">
              <a:rPr lang="uk-UA" smtClean="0"/>
              <a:t>19.04.2018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0C1C6-E1C7-44D5-9746-09B1C5811E41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16AE-F287-42B7-B1A6-EEFEBB437D1E}" type="datetimeFigureOut">
              <a:rPr lang="uk-UA" smtClean="0"/>
              <a:t>19.04.2018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0C1C6-E1C7-44D5-9746-09B1C5811E4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16AE-F287-42B7-B1A6-EEFEBB437D1E}" type="datetimeFigureOut">
              <a:rPr lang="uk-UA" smtClean="0"/>
              <a:t>19.04.2018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0C1C6-E1C7-44D5-9746-09B1C5811E41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40416AE-F287-42B7-B1A6-EEFEBB437D1E}" type="datetimeFigureOut">
              <a:rPr lang="uk-UA" smtClean="0"/>
              <a:t>19.04.2018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8D0C1C6-E1C7-44D5-9746-09B1C5811E41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6.wmf"/><Relationship Id="rId17" Type="http://schemas.openxmlformats.org/officeDocument/2006/relationships/image" Target="../media/image2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5.png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microsoft.com/office/2007/relationships/hdphoto" Target="../media/hdphoto3.wdp"/><Relationship Id="rId17" Type="http://schemas.openxmlformats.org/officeDocument/2006/relationships/image" Target="../media/image37.png"/><Relationship Id="rId2" Type="http://schemas.openxmlformats.org/officeDocument/2006/relationships/slideLayout" Target="../slideLayouts/slideLayout2.xml"/><Relationship Id="rId16" Type="http://schemas.microsoft.com/office/2007/relationships/hdphoto" Target="../media/hdphoto5.wdp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wmf"/><Relationship Id="rId11" Type="http://schemas.openxmlformats.org/officeDocument/2006/relationships/image" Target="../media/image34.png"/><Relationship Id="rId5" Type="http://schemas.openxmlformats.org/officeDocument/2006/relationships/oleObject" Target="../embeddings/oleObject26.bin"/><Relationship Id="rId15" Type="http://schemas.openxmlformats.org/officeDocument/2006/relationships/image" Target="../media/image36.png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8.bin"/><Relationship Id="rId14" Type="http://schemas.microsoft.com/office/2007/relationships/hdphoto" Target="../media/hdphoto4.wdp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gif"/><Relationship Id="rId3" Type="http://schemas.openxmlformats.org/officeDocument/2006/relationships/image" Target="http://upload.wikimedia.org/math/8/2/7/8271dbb2b0ac5cdb3d55d540750f31f2.png" TargetMode="External"/><Relationship Id="rId7" Type="http://schemas.openxmlformats.org/officeDocument/2006/relationships/image" Target="http://upload.wikimedia.org/math/7/2/d/72d6ada6dd13cc04008db5e8b6731847.png" TargetMode="External"/><Relationship Id="rId2" Type="http://schemas.openxmlformats.org/officeDocument/2006/relationships/image" Target="../media/image3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gif"/><Relationship Id="rId5" Type="http://schemas.openxmlformats.org/officeDocument/2006/relationships/image" Target="http://upload.wikimedia.org/math/0/0/8/0083f953cc5e8c9a99360b83e6ac8cca.png" TargetMode="External"/><Relationship Id="rId4" Type="http://schemas.openxmlformats.org/officeDocument/2006/relationships/image" Target="../media/image39.gif"/><Relationship Id="rId9" Type="http://schemas.openxmlformats.org/officeDocument/2006/relationships/image" Target="http://upload.wikimedia.org/math/9/3/e/93e117ed3d1acd952a8ea685ab8d9bcf.png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3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7" Type="http://schemas.openxmlformats.org/officeDocument/2006/relationships/image" Target="../media/image4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4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1.wmf"/><Relationship Id="rId26" Type="http://schemas.openxmlformats.org/officeDocument/2006/relationships/oleObject" Target="../embeddings/oleObject13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8.bin"/><Relationship Id="rId25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24" Type="http://schemas.openxmlformats.org/officeDocument/2006/relationships/oleObject" Target="../embeddings/oleObject12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18.png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908720"/>
            <a:ext cx="7406640" cy="3240360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/>
              <a:t>Тема </a:t>
            </a:r>
            <a:r>
              <a:rPr lang="en-US" sz="4400" b="1" smtClean="0"/>
              <a:t>2.2</a:t>
            </a:r>
            <a:r>
              <a:rPr lang="uk-UA" sz="4400" b="1" dirty="0"/>
              <a:t/>
            </a:r>
            <a:br>
              <a:rPr lang="uk-UA" sz="4400" b="1" dirty="0"/>
            </a:br>
            <a:r>
              <a:rPr lang="uk-UA" sz="4400" b="1" dirty="0">
                <a:effectLst/>
              </a:rPr>
              <a:t>Наближення функції </a:t>
            </a:r>
            <a:r>
              <a:rPr lang="uk-UA" sz="4400" b="1" dirty="0" err="1">
                <a:effectLst/>
              </a:rPr>
              <a:t>сплайнами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9976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25088"/>
            <a:ext cx="8346867" cy="5184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8110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043608" y="6007"/>
            <a:ext cx="8100392" cy="902713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uk-UA" sz="2800" i="1" dirty="0" smtClean="0"/>
              <a:t>Приклад. </a:t>
            </a:r>
            <a:r>
              <a:rPr lang="uk-UA" sz="2800" dirty="0"/>
              <a:t>Побудувати за </a:t>
            </a:r>
            <a:r>
              <a:rPr lang="uk-UA" sz="2800" dirty="0" err="1"/>
              <a:t>таблично</a:t>
            </a:r>
            <a:r>
              <a:rPr lang="uk-UA" sz="2800" dirty="0"/>
              <a:t> заданою </a:t>
            </a:r>
            <a:r>
              <a:rPr lang="uk-UA" sz="2800" dirty="0" smtClean="0"/>
              <a:t>функцією </a:t>
            </a:r>
            <a:r>
              <a:rPr lang="ru-RU" sz="2800" dirty="0" smtClean="0"/>
              <a:t> </a:t>
            </a:r>
            <a:r>
              <a:rPr lang="uk-UA" sz="2800" dirty="0" smtClean="0"/>
              <a:t>параболічний</a:t>
            </a:r>
            <a:r>
              <a:rPr lang="ru-RU" sz="2800" dirty="0" smtClean="0"/>
              <a:t> сплайн.</a:t>
            </a:r>
            <a:endParaRPr lang="uk-UA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282682"/>
              </p:ext>
            </p:extLst>
          </p:nvPr>
        </p:nvGraphicFramePr>
        <p:xfrm>
          <a:off x="1403648" y="836712"/>
          <a:ext cx="4824535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8063"/>
                <a:gridCol w="1206134"/>
                <a:gridCol w="1206134"/>
                <a:gridCol w="1204204"/>
              </a:tblGrid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х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-1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у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uk-UA" sz="2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uk-UA" sz="24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469652"/>
              </p:ext>
            </p:extLst>
          </p:nvPr>
        </p:nvGraphicFramePr>
        <p:xfrm>
          <a:off x="1475656" y="1556792"/>
          <a:ext cx="5399088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6" name="Формула" r:id="rId3" imgW="2527200" imgH="533160" progId="Equation.3">
                  <p:embed/>
                </p:oleObj>
              </mc:Choice>
              <mc:Fallback>
                <p:oleObj name="Формула" r:id="rId3" imgW="2527200" imgH="53316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556792"/>
                        <a:ext cx="5399088" cy="1146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7279157"/>
              </p:ext>
            </p:extLst>
          </p:nvPr>
        </p:nvGraphicFramePr>
        <p:xfrm>
          <a:off x="1475656" y="2636912"/>
          <a:ext cx="1521505" cy="567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7" name="Формула" r:id="rId5" imgW="609480" imgH="228600" progId="Equation.3">
                  <p:embed/>
                </p:oleObj>
              </mc:Choice>
              <mc:Fallback>
                <p:oleObj name="Формула" r:id="rId5" imgW="60948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636912"/>
                        <a:ext cx="1521505" cy="5676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870625"/>
              </p:ext>
            </p:extLst>
          </p:nvPr>
        </p:nvGraphicFramePr>
        <p:xfrm>
          <a:off x="3293138" y="2636912"/>
          <a:ext cx="255772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8" name="Формула" r:id="rId7" imgW="1054100" imgH="241300" progId="Equation.3">
                  <p:embed/>
                </p:oleObj>
              </mc:Choice>
              <mc:Fallback>
                <p:oleObj name="Формула" r:id="rId7" imgW="10541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3138" y="2636912"/>
                        <a:ext cx="2557724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051709" y="3212976"/>
            <a:ext cx="79208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/>
              <a:t>Отримаємо</a:t>
            </a:r>
            <a:r>
              <a:rPr lang="ru-RU" sz="2800" dirty="0" smtClean="0"/>
              <a:t> </a:t>
            </a:r>
            <a:r>
              <a:rPr lang="ru-RU" sz="2800" dirty="0" err="1"/>
              <a:t>п’ять</a:t>
            </a:r>
            <a:r>
              <a:rPr lang="ru-RU" sz="2800" dirty="0"/>
              <a:t> </a:t>
            </a:r>
            <a:r>
              <a:rPr lang="ru-RU" sz="2800" dirty="0" err="1"/>
              <a:t>рівнянь</a:t>
            </a:r>
            <a:r>
              <a:rPr lang="ru-RU" sz="2800" dirty="0"/>
              <a:t> з </a:t>
            </a:r>
            <a:r>
              <a:rPr lang="ru-RU" sz="2800" dirty="0" err="1"/>
              <a:t>шістьма</a:t>
            </a:r>
            <a:r>
              <a:rPr lang="ru-RU" sz="2800" dirty="0"/>
              <a:t> </a:t>
            </a:r>
            <a:r>
              <a:rPr lang="ru-RU" sz="2800" dirty="0" err="1" smtClean="0"/>
              <a:t>невідомими</a:t>
            </a:r>
            <a:r>
              <a:rPr lang="ru-RU" sz="2800" dirty="0" smtClean="0"/>
              <a:t> і </a:t>
            </a:r>
            <a:r>
              <a:rPr lang="ru-RU" sz="2800" dirty="0" err="1" smtClean="0"/>
              <a:t>доповнимо</a:t>
            </a:r>
            <a:r>
              <a:rPr lang="ru-RU" sz="2800" dirty="0" smtClean="0"/>
              <a:t> </a:t>
            </a:r>
            <a:r>
              <a:rPr lang="ru-RU" sz="2800" dirty="0"/>
              <a:t>систему </a:t>
            </a:r>
            <a:r>
              <a:rPr lang="ru-RU" sz="2800" dirty="0" err="1"/>
              <a:t>наклавши</a:t>
            </a:r>
            <a:r>
              <a:rPr lang="ru-RU" sz="2800" dirty="0"/>
              <a:t> </a:t>
            </a:r>
            <a:r>
              <a:rPr lang="ru-RU" sz="2800" dirty="0" err="1"/>
              <a:t>наступну</a:t>
            </a:r>
            <a:r>
              <a:rPr lang="ru-RU" sz="2800" dirty="0"/>
              <a:t> </a:t>
            </a:r>
            <a:r>
              <a:rPr lang="ru-RU" sz="2800" dirty="0" err="1"/>
              <a:t>граничну</a:t>
            </a:r>
            <a:r>
              <a:rPr lang="ru-RU" sz="2800" dirty="0"/>
              <a:t> </a:t>
            </a:r>
            <a:r>
              <a:rPr lang="ru-RU" sz="2800" dirty="0" err="1" smtClean="0"/>
              <a:t>умову</a:t>
            </a:r>
            <a:r>
              <a:rPr lang="ru-RU" sz="2800" dirty="0" smtClean="0"/>
              <a:t>:</a:t>
            </a:r>
            <a:endParaRPr lang="uk-UA" sz="2800" dirty="0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905266"/>
              </p:ext>
            </p:extLst>
          </p:nvPr>
        </p:nvGraphicFramePr>
        <p:xfrm>
          <a:off x="2267744" y="4048442"/>
          <a:ext cx="165618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9" name="Формула" r:id="rId9" imgW="660400" imgH="228600" progId="Equation.3">
                  <p:embed/>
                </p:oleObj>
              </mc:Choice>
              <mc:Fallback>
                <p:oleObj name="Формула" r:id="rId9" imgW="660400" imgH="228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4048442"/>
                        <a:ext cx="1656184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369427"/>
              </p:ext>
            </p:extLst>
          </p:nvPr>
        </p:nvGraphicFramePr>
        <p:xfrm>
          <a:off x="1035478" y="4588855"/>
          <a:ext cx="2232248" cy="2269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Формула" r:id="rId11" imgW="1155700" imgH="1168400" progId="Equation.3">
                  <p:embed/>
                </p:oleObj>
              </mc:Choice>
              <mc:Fallback>
                <p:oleObj name="Формула" r:id="rId11" imgW="1155700" imgH="11684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478" y="4588855"/>
                        <a:ext cx="2232248" cy="22691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326048"/>
              </p:ext>
            </p:extLst>
          </p:nvPr>
        </p:nvGraphicFramePr>
        <p:xfrm>
          <a:off x="3707904" y="4509120"/>
          <a:ext cx="1520180" cy="2171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1" name="Формула" r:id="rId13" imgW="800100" imgH="1143000" progId="Equation.3">
                  <p:embed/>
                </p:oleObj>
              </mc:Choice>
              <mc:Fallback>
                <p:oleObj name="Формула" r:id="rId13" imgW="800100" imgH="11430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4509120"/>
                        <a:ext cx="1520180" cy="21716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796226"/>
              </p:ext>
            </p:extLst>
          </p:nvPr>
        </p:nvGraphicFramePr>
        <p:xfrm>
          <a:off x="5012149" y="5916618"/>
          <a:ext cx="3562350" cy="937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Формула" r:id="rId15" imgW="1930320" imgH="507960" progId="Equation.3">
                  <p:embed/>
                </p:oleObj>
              </mc:Choice>
              <mc:Fallback>
                <p:oleObj name="Формула" r:id="rId15" imgW="1930320" imgH="50796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2149" y="5916618"/>
                        <a:ext cx="3562350" cy="9376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44" name="Picture 28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077072"/>
            <a:ext cx="2400300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363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498080" cy="908720"/>
          </a:xfrm>
        </p:spPr>
        <p:txBody>
          <a:bodyPr/>
          <a:lstStyle/>
          <a:p>
            <a:r>
              <a:rPr lang="uk-UA" sz="4000" b="1" dirty="0"/>
              <a:t>§ </a:t>
            </a:r>
            <a:r>
              <a:rPr lang="uk-UA" sz="4000" b="1" dirty="0" smtClean="0"/>
              <a:t>4 </a:t>
            </a:r>
            <a:r>
              <a:rPr lang="ru-RU" sz="4000" b="1" dirty="0" err="1" smtClean="0">
                <a:effectLst/>
              </a:rPr>
              <a:t>Кубічний</a:t>
            </a:r>
            <a:r>
              <a:rPr lang="ru-RU" sz="4000" b="1" dirty="0" smtClean="0">
                <a:effectLst/>
              </a:rPr>
              <a:t> </a:t>
            </a:r>
            <a:r>
              <a:rPr lang="ru-RU" sz="4000" b="1" dirty="0">
                <a:effectLst/>
              </a:rPr>
              <a:t>сплайн</a:t>
            </a:r>
            <a:endParaRPr lang="uk-UA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27584" y="814715"/>
            <a:ext cx="84407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На кожному частковому відрізку будуємо поліном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725821"/>
              </p:ext>
            </p:extLst>
          </p:nvPr>
        </p:nvGraphicFramePr>
        <p:xfrm>
          <a:off x="1259632" y="1196752"/>
          <a:ext cx="7306178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1" name="Формула" r:id="rId3" imgW="3048000" imgH="393700" progId="Equation.3">
                  <p:embed/>
                </p:oleObj>
              </mc:Choice>
              <mc:Fallback>
                <p:oleObj name="Формула" r:id="rId3" imgW="3048000" imgH="393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196752"/>
                        <a:ext cx="7306178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987872"/>
              </p:ext>
            </p:extLst>
          </p:nvPr>
        </p:nvGraphicFramePr>
        <p:xfrm>
          <a:off x="1475656" y="1988840"/>
          <a:ext cx="1632181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2" name="Формула" r:id="rId5" imgW="647700" imgH="228600" progId="Equation.3">
                  <p:embed/>
                </p:oleObj>
              </mc:Choice>
              <mc:Fallback>
                <p:oleObj name="Формула" r:id="rId5" imgW="64770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988840"/>
                        <a:ext cx="1632181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597431"/>
              </p:ext>
            </p:extLst>
          </p:nvPr>
        </p:nvGraphicFramePr>
        <p:xfrm>
          <a:off x="3631944" y="2060848"/>
          <a:ext cx="1512168" cy="5416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3" name="Формула" r:id="rId7" imgW="634725" imgH="228501" progId="Equation.3">
                  <p:embed/>
                </p:oleObj>
              </mc:Choice>
              <mc:Fallback>
                <p:oleObj name="Формула" r:id="rId7" imgW="634725" imgH="228501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1944" y="2060848"/>
                        <a:ext cx="1512168" cy="5416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892955"/>
              </p:ext>
            </p:extLst>
          </p:nvPr>
        </p:nvGraphicFramePr>
        <p:xfrm>
          <a:off x="5508104" y="2060848"/>
          <a:ext cx="1512168" cy="541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Формула" r:id="rId9" imgW="634725" imgH="228501" progId="Equation.3">
                  <p:embed/>
                </p:oleObj>
              </mc:Choice>
              <mc:Fallback>
                <p:oleObj name="Формула" r:id="rId9" imgW="634725" imgH="22850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060848"/>
                        <a:ext cx="1512168" cy="5416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115616" y="2564904"/>
            <a:ext cx="50488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Умови неперервності похідних:</a:t>
            </a:r>
            <a:endParaRPr lang="uk-UA" sz="2800" dirty="0"/>
          </a:p>
        </p:txBody>
      </p:sp>
      <p:pic>
        <p:nvPicPr>
          <p:cNvPr id="7181" name="Picture 13" descr="S_i\left(x_{i-1}\right) = S_{i-1}(x_{i-1})"/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128154"/>
            <a:ext cx="3224449" cy="372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2" name="Picture 14" descr="S'_i\left(x_{i-1}\right) = S'_{i-1}(x_{i-1})"/>
          <p:cNvPicPr>
            <a:picLocks noChangeAspect="1" noChangeArrowheads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717032"/>
            <a:ext cx="3434145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3" name="Picture 15" descr="S''_i\left(x_{i-1}\right) = S''_{i-1}(x_{i-1})"/>
          <p:cNvPicPr>
            <a:picLocks noChangeAspect="1" noChangeArrowheads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365104"/>
            <a:ext cx="3504035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356764" y="4777433"/>
            <a:ext cx="3248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Умови інтерполяції:</a:t>
            </a:r>
            <a:endParaRPr lang="uk-UA" sz="2800" dirty="0"/>
          </a:p>
        </p:txBody>
      </p:sp>
      <p:pic>
        <p:nvPicPr>
          <p:cNvPr id="7184" name="Picture 16" descr="S_i\left(x_{i-1}\right) = f(x_{i-1})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484" y="5300653"/>
            <a:ext cx="3697207" cy="514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705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16632"/>
            <a:ext cx="8172400" cy="576064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800" dirty="0" smtClean="0"/>
              <a:t>Формули для обчислення коефіцієнтів </a:t>
            </a:r>
            <a:r>
              <a:rPr lang="uk-UA" sz="2800" dirty="0" err="1" smtClean="0"/>
              <a:t>сплайну</a:t>
            </a:r>
            <a:r>
              <a:rPr lang="uk-UA" sz="2800" dirty="0" smtClean="0"/>
              <a:t>:</a:t>
            </a:r>
            <a:endParaRPr lang="uk-UA" sz="2800" dirty="0"/>
          </a:p>
        </p:txBody>
      </p:sp>
      <p:pic>
        <p:nvPicPr>
          <p:cNvPr id="8196" name="Picture 4" descr="a_i = f\left(x_i\right) \,\!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5269" y="685800"/>
            <a:ext cx="1796143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h_ic_{i-1} + 2(h_i + h_{i+1})c_i + h_{i+1}c_{i+1} =&#10;6\left({{f_{i+1} - f_i}\over{h_{i+1}}} - {{f_{i} - f_{i-1}}\over{h_{i}}}\right) \,\!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7" y="1479829"/>
            <a:ext cx="8028384" cy="78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d_i = {{c_i - c_{i-1}}\over{h_i}} \,\!"/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319" y="2635363"/>
            <a:ext cx="2398036" cy="81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3" name="Picture 1" descr="b_i = {1\over2}h_ic_i - {1\over6}h_i^2d_i + {{f_i - f_{i-1}}\over{h_i}} \,\!"/>
          <p:cNvPicPr>
            <a:picLocks noChangeAspect="1" noChangeArrowheads="1"/>
          </p:cNvPicPr>
          <p:nvPr/>
        </p:nvPicPr>
        <p:blipFill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859" y="3643177"/>
            <a:ext cx="5047106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6572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24288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1453143" y="4869160"/>
            <a:ext cx="18373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 err="1"/>
              <a:t>h</a:t>
            </a:r>
            <a:r>
              <a:rPr lang="ru-RU" sz="2800" i="1" baseline="-25000" dirty="0" err="1"/>
              <a:t>i</a:t>
            </a:r>
            <a:r>
              <a:rPr lang="ru-RU" sz="2800" i="1" dirty="0"/>
              <a:t> = </a:t>
            </a:r>
            <a:r>
              <a:rPr lang="ru-RU" sz="2800" i="1" dirty="0" err="1"/>
              <a:t>x</a:t>
            </a:r>
            <a:r>
              <a:rPr lang="ru-RU" sz="2800" i="1" baseline="-25000" dirty="0" err="1"/>
              <a:t>i</a:t>
            </a:r>
            <a:r>
              <a:rPr lang="ru-RU" sz="2800" i="1" dirty="0"/>
              <a:t> − </a:t>
            </a:r>
            <a:r>
              <a:rPr lang="ru-RU" sz="2800" i="1" dirty="0" err="1"/>
              <a:t>x</a:t>
            </a:r>
            <a:r>
              <a:rPr lang="ru-RU" sz="2800" i="1" baseline="-25000" dirty="0" err="1"/>
              <a:t>i</a:t>
            </a:r>
            <a:r>
              <a:rPr lang="ru-RU" sz="2800" i="1" baseline="-25000" dirty="0"/>
              <a:t> − 1</a:t>
            </a:r>
            <a:endParaRPr lang="uk-UA" sz="2800" i="1" dirty="0"/>
          </a:p>
        </p:txBody>
      </p:sp>
    </p:spTree>
    <p:extLst>
      <p:ext uri="{BB962C8B-B14F-4D97-AF65-F5344CB8AC3E}">
        <p14:creationId xmlns:p14="http://schemas.microsoft.com/office/powerpoint/2010/main" val="2117030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393245"/>
              </p:ext>
            </p:extLst>
          </p:nvPr>
        </p:nvGraphicFramePr>
        <p:xfrm>
          <a:off x="1283431" y="1916832"/>
          <a:ext cx="6577137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Формула" r:id="rId3" imgW="3022600" imgH="558800" progId="Equation.3">
                  <p:embed/>
                </p:oleObj>
              </mc:Choice>
              <mc:Fallback>
                <p:oleObj name="Формула" r:id="rId3" imgW="3022600" imgH="558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3431" y="1916832"/>
                        <a:ext cx="6577137" cy="12241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43608" y="25010"/>
            <a:ext cx="81003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indent="0">
              <a:buNone/>
            </a:pPr>
            <a:r>
              <a:rPr lang="uk-UA" sz="2800" i="1" dirty="0"/>
              <a:t>Приклад. </a:t>
            </a:r>
            <a:r>
              <a:rPr lang="uk-UA" sz="2800" dirty="0"/>
              <a:t>Побудувати за </a:t>
            </a:r>
            <a:r>
              <a:rPr lang="uk-UA" sz="2800" dirty="0" err="1"/>
              <a:t>таблично</a:t>
            </a:r>
            <a:r>
              <a:rPr lang="uk-UA" sz="2800" dirty="0"/>
              <a:t> заданою функцією </a:t>
            </a:r>
            <a:r>
              <a:rPr lang="ru-RU" sz="2800" dirty="0"/>
              <a:t> </a:t>
            </a:r>
            <a:r>
              <a:rPr lang="uk-UA" sz="2800" dirty="0" smtClean="0"/>
              <a:t>кубічний</a:t>
            </a:r>
            <a:r>
              <a:rPr lang="ru-RU" sz="2800" dirty="0" smtClean="0"/>
              <a:t> </a:t>
            </a:r>
            <a:r>
              <a:rPr lang="ru-RU" sz="2800" dirty="0"/>
              <a:t>сплайн.</a:t>
            </a:r>
            <a:endParaRPr lang="uk-UA" sz="28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303431"/>
              </p:ext>
            </p:extLst>
          </p:nvPr>
        </p:nvGraphicFramePr>
        <p:xfrm>
          <a:off x="1403648" y="956030"/>
          <a:ext cx="4824535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8063"/>
                <a:gridCol w="1206134"/>
                <a:gridCol w="1206134"/>
                <a:gridCol w="1204204"/>
              </a:tblGrid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х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-1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у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uk-UA" sz="2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uk-UA" sz="24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665002"/>
              </p:ext>
            </p:extLst>
          </p:nvPr>
        </p:nvGraphicFramePr>
        <p:xfrm>
          <a:off x="1691680" y="3764966"/>
          <a:ext cx="1704189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Формула" r:id="rId5" imgW="672808" imgH="228501" progId="Equation.3">
                  <p:embed/>
                </p:oleObj>
              </mc:Choice>
              <mc:Fallback>
                <p:oleObj name="Формула" r:id="rId5" imgW="672808" imgH="22850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764966"/>
                        <a:ext cx="1704189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598493"/>
              </p:ext>
            </p:extLst>
          </p:nvPr>
        </p:nvGraphicFramePr>
        <p:xfrm>
          <a:off x="1547664" y="4437112"/>
          <a:ext cx="219768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Формула" r:id="rId7" imgW="1040948" imgH="241195" progId="Equation.3">
                  <p:embed/>
                </p:oleObj>
              </mc:Choice>
              <mc:Fallback>
                <p:oleObj name="Формула" r:id="rId7" imgW="1040948" imgH="24119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437112"/>
                        <a:ext cx="2197684" cy="50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721729"/>
              </p:ext>
            </p:extLst>
          </p:nvPr>
        </p:nvGraphicFramePr>
        <p:xfrm>
          <a:off x="1619672" y="5085184"/>
          <a:ext cx="223800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Формула" r:id="rId9" imgW="1054100" imgH="241300" progId="Equation.3">
                  <p:embed/>
                </p:oleObj>
              </mc:Choice>
              <mc:Fallback>
                <p:oleObj name="Формула" r:id="rId9" imgW="1054100" imgH="241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5085184"/>
                        <a:ext cx="2238009" cy="50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259632" y="3241746"/>
            <a:ext cx="6992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/>
              <a:t>Функція</a:t>
            </a:r>
            <a:r>
              <a:rPr lang="ru-RU" sz="2800" dirty="0" smtClean="0"/>
              <a:t> </a:t>
            </a:r>
            <a:r>
              <a:rPr lang="en-US" sz="2800" dirty="0" smtClean="0"/>
              <a:t>S(x) </a:t>
            </a:r>
            <a:r>
              <a:rPr lang="ru-RU" sz="2800" dirty="0" smtClean="0"/>
              <a:t>повинна </a:t>
            </a:r>
            <a:r>
              <a:rPr lang="ru-RU" sz="2800" dirty="0" err="1"/>
              <a:t>задовольняти</a:t>
            </a:r>
            <a:r>
              <a:rPr lang="ru-RU" sz="2800" dirty="0"/>
              <a:t> </a:t>
            </a:r>
            <a:r>
              <a:rPr lang="ru-RU" sz="2800" dirty="0" err="1"/>
              <a:t>умовам</a:t>
            </a:r>
            <a:endParaRPr lang="uk-UA" sz="28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291818" y="5589240"/>
            <a:ext cx="66475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err="1"/>
              <a:t>Д</a:t>
            </a:r>
            <a:r>
              <a:rPr lang="ru-RU" sz="2800" dirty="0" err="1" smtClean="0"/>
              <a:t>оповнимо</a:t>
            </a:r>
            <a:r>
              <a:rPr lang="ru-RU" sz="2800" dirty="0" smtClean="0"/>
              <a:t> </a:t>
            </a:r>
            <a:r>
              <a:rPr lang="ru-RU" sz="2800" dirty="0"/>
              <a:t>систему </a:t>
            </a:r>
            <a:r>
              <a:rPr lang="ru-RU" sz="2800" dirty="0" err="1"/>
              <a:t>крайовими</a:t>
            </a:r>
            <a:r>
              <a:rPr lang="ru-RU" sz="2800" dirty="0"/>
              <a:t> </a:t>
            </a:r>
            <a:r>
              <a:rPr lang="ru-RU" sz="2800" dirty="0" err="1" smtClean="0"/>
              <a:t>умовами</a:t>
            </a:r>
            <a:r>
              <a:rPr lang="ru-RU" sz="2800" dirty="0" smtClean="0"/>
              <a:t>:</a:t>
            </a:r>
            <a:endParaRPr lang="uk-UA" sz="2800" dirty="0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6873149"/>
              </p:ext>
            </p:extLst>
          </p:nvPr>
        </p:nvGraphicFramePr>
        <p:xfrm>
          <a:off x="1763688" y="6127802"/>
          <a:ext cx="2808312" cy="543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Формула" r:id="rId11" imgW="1181100" imgH="228600" progId="Equation.3">
                  <p:embed/>
                </p:oleObj>
              </mc:Choice>
              <mc:Fallback>
                <p:oleObj name="Формула" r:id="rId11" imgW="118110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6127802"/>
                        <a:ext cx="2808312" cy="5435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26561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120771"/>
              </p:ext>
            </p:extLst>
          </p:nvPr>
        </p:nvGraphicFramePr>
        <p:xfrm>
          <a:off x="1187624" y="116632"/>
          <a:ext cx="3240360" cy="3133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Формула" r:id="rId3" imgW="1447800" imgH="1397000" progId="Equation.3">
                  <p:embed/>
                </p:oleObj>
              </mc:Choice>
              <mc:Fallback>
                <p:oleObj name="Формула" r:id="rId3" imgW="1447800" imgH="1397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16632"/>
                        <a:ext cx="3240360" cy="31337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399796"/>
              </p:ext>
            </p:extLst>
          </p:nvPr>
        </p:nvGraphicFramePr>
        <p:xfrm>
          <a:off x="5364088" y="188640"/>
          <a:ext cx="1944216" cy="27774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Формула" r:id="rId5" imgW="800100" imgH="1143000" progId="Equation.3">
                  <p:embed/>
                </p:oleObj>
              </mc:Choice>
              <mc:Fallback>
                <p:oleObj name="Формула" r:id="rId5" imgW="800100" imgH="1143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188640"/>
                        <a:ext cx="1944216" cy="27774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412373"/>
            <a:ext cx="4392488" cy="292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3934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8565" y="0"/>
            <a:ext cx="8100392" cy="6858000"/>
          </a:xfrm>
        </p:spPr>
        <p:txBody>
          <a:bodyPr>
            <a:noAutofit/>
          </a:bodyPr>
          <a:lstStyle/>
          <a:p>
            <a:pPr marL="82296" indent="0" algn="ctr">
              <a:buNone/>
            </a:pPr>
            <a:r>
              <a:rPr lang="uk-UA" sz="3600" b="1" dirty="0" smtClean="0">
                <a:solidFill>
                  <a:srgbClr val="0070C0"/>
                </a:solidFill>
              </a:rPr>
              <a:t>Реалізація в </a:t>
            </a:r>
            <a:r>
              <a:rPr lang="uk-UA" sz="3600" b="1" dirty="0" err="1" smtClean="0">
                <a:solidFill>
                  <a:srgbClr val="0070C0"/>
                </a:solidFill>
              </a:rPr>
              <a:t>Маткад</a:t>
            </a:r>
            <a:r>
              <a:rPr lang="uk-UA" sz="3600" b="1" dirty="0" smtClean="0">
                <a:solidFill>
                  <a:srgbClr val="0070C0"/>
                </a:solidFill>
              </a:rPr>
              <a:t>.</a:t>
            </a:r>
          </a:p>
          <a:p>
            <a:pPr marL="82296" indent="0" algn="ctr">
              <a:buNone/>
            </a:pPr>
            <a:r>
              <a:rPr lang="uk-UA" sz="3600" b="1" dirty="0" smtClean="0">
                <a:solidFill>
                  <a:srgbClr val="0070C0"/>
                </a:solidFill>
              </a:rPr>
              <a:t>Кубічна інтерполяція.</a:t>
            </a:r>
          </a:p>
          <a:p>
            <a:pPr marL="82296" indent="0" algn="just">
              <a:buNone/>
            </a:pPr>
            <a:r>
              <a:rPr lang="uk-UA" sz="2800" dirty="0" smtClean="0"/>
              <a:t>	</a:t>
            </a:r>
            <a:r>
              <a:rPr lang="uk-UA" sz="2600" dirty="0" smtClean="0"/>
              <a:t>У </a:t>
            </a:r>
            <a:r>
              <a:rPr lang="uk-UA" sz="2600" dirty="0"/>
              <a:t>кубічній інтерполяції використовуються вбудовані функції </a:t>
            </a:r>
            <a:r>
              <a:rPr lang="en-US" sz="2600" b="1" dirty="0" err="1"/>
              <a:t>cspl</a:t>
            </a:r>
            <a:r>
              <a:rPr lang="uk-UA" sz="2600" b="1" dirty="0"/>
              <a:t>і</a:t>
            </a:r>
            <a:r>
              <a:rPr lang="en-US" sz="2600" b="1" dirty="0"/>
              <a:t>ne </a:t>
            </a:r>
            <a:r>
              <a:rPr lang="uk-UA" sz="2600" dirty="0"/>
              <a:t>і </a:t>
            </a:r>
            <a:r>
              <a:rPr lang="uk-UA" sz="2600" b="1" dirty="0" err="1"/>
              <a:t>і</a:t>
            </a:r>
            <a:r>
              <a:rPr lang="en-US" sz="2600" b="1" dirty="0" err="1"/>
              <a:t>nterp</a:t>
            </a:r>
            <a:r>
              <a:rPr lang="en-US" sz="2600" dirty="0"/>
              <a:t>. </a:t>
            </a:r>
            <a:endParaRPr lang="uk-UA" sz="2600" dirty="0" smtClean="0"/>
          </a:p>
          <a:p>
            <a:pPr marL="82296" indent="0" algn="just">
              <a:buNone/>
            </a:pPr>
            <a:r>
              <a:rPr lang="en-US" sz="2600" b="1" dirty="0" err="1" smtClean="0"/>
              <a:t>cspl</a:t>
            </a:r>
            <a:r>
              <a:rPr lang="uk-UA" sz="2600" b="1" dirty="0"/>
              <a:t>і</a:t>
            </a:r>
            <a:r>
              <a:rPr lang="en-US" sz="2600" b="1" dirty="0" smtClean="0"/>
              <a:t>ne</a:t>
            </a:r>
            <a:r>
              <a:rPr lang="en-US" sz="2600" dirty="0" smtClean="0"/>
              <a:t> </a:t>
            </a:r>
            <a:r>
              <a:rPr lang="uk-UA" sz="2600" dirty="0" smtClean="0"/>
              <a:t>- обчислення </a:t>
            </a:r>
            <a:r>
              <a:rPr lang="uk-UA" sz="2600" dirty="0"/>
              <a:t>коефіцієнтів </a:t>
            </a:r>
            <a:r>
              <a:rPr lang="uk-UA" sz="2600" dirty="0" err="1"/>
              <a:t>сплайна</a:t>
            </a:r>
            <a:r>
              <a:rPr lang="uk-UA" sz="2600" dirty="0"/>
              <a:t>, що запам'ятовуються у векторі, наприклад: </a:t>
            </a:r>
            <a:endParaRPr lang="uk-UA" sz="2600" dirty="0" smtClean="0"/>
          </a:p>
          <a:p>
            <a:pPr marL="82296" indent="0" algn="just">
              <a:buNone/>
            </a:pPr>
            <a:r>
              <a:rPr lang="en-US" sz="2600" dirty="0" smtClean="0"/>
              <a:t>VS</a:t>
            </a:r>
            <a:r>
              <a:rPr lang="en-US" sz="2600" dirty="0"/>
              <a:t>: = </a:t>
            </a:r>
            <a:r>
              <a:rPr lang="en-US" sz="2600" dirty="0" err="1"/>
              <a:t>cspl</a:t>
            </a:r>
            <a:r>
              <a:rPr lang="uk-UA" sz="2600" dirty="0"/>
              <a:t>і</a:t>
            </a:r>
            <a:r>
              <a:rPr lang="en-US" sz="2600" dirty="0"/>
              <a:t>ne (VX, VY). </a:t>
            </a:r>
            <a:endParaRPr lang="uk-UA" sz="2600" dirty="0" smtClean="0"/>
          </a:p>
          <a:p>
            <a:pPr marL="82296" indent="0" algn="just">
              <a:buNone/>
            </a:pPr>
            <a:r>
              <a:rPr lang="uk-UA" sz="2600" dirty="0" smtClean="0"/>
              <a:t>Вектор </a:t>
            </a:r>
            <a:r>
              <a:rPr lang="en-US" sz="2600" dirty="0"/>
              <a:t>VS </a:t>
            </a:r>
            <a:r>
              <a:rPr lang="uk-UA" sz="2600" dirty="0"/>
              <a:t>містить другі похідні інтерполяційної кривої в розглянутих точках. </a:t>
            </a:r>
            <a:endParaRPr lang="uk-UA" sz="2600" dirty="0" smtClean="0"/>
          </a:p>
          <a:p>
            <a:pPr marL="82296" indent="0" algn="just">
              <a:buNone/>
            </a:pPr>
            <a:r>
              <a:rPr lang="uk-UA" sz="2600" b="1" dirty="0" smtClean="0"/>
              <a:t>і</a:t>
            </a:r>
            <a:r>
              <a:rPr lang="en-US" sz="2600" b="1" dirty="0" err="1" smtClean="0"/>
              <a:t>nterp</a:t>
            </a:r>
            <a:r>
              <a:rPr lang="en-US" sz="2600" b="1" dirty="0" smtClean="0"/>
              <a:t> </a:t>
            </a:r>
            <a:r>
              <a:rPr lang="uk-UA" sz="2600" dirty="0" smtClean="0"/>
              <a:t>- </a:t>
            </a:r>
            <a:r>
              <a:rPr lang="uk-UA" sz="2600" dirty="0"/>
              <a:t>визначається функція, що інтерполює: </a:t>
            </a:r>
            <a:endParaRPr lang="uk-UA" sz="2600" dirty="0" smtClean="0"/>
          </a:p>
          <a:p>
            <a:pPr marL="82296" indent="0" algn="just">
              <a:buNone/>
            </a:pPr>
            <a:r>
              <a:rPr lang="en-US" sz="2600" dirty="0" smtClean="0"/>
              <a:t>f(x</a:t>
            </a:r>
            <a:r>
              <a:rPr lang="en-US" sz="2600" dirty="0"/>
              <a:t>): = </a:t>
            </a:r>
            <a:r>
              <a:rPr lang="uk-UA" sz="2600" dirty="0"/>
              <a:t>і</a:t>
            </a:r>
            <a:r>
              <a:rPr lang="en-US" sz="2600" dirty="0" err="1"/>
              <a:t>nterp</a:t>
            </a:r>
            <a:r>
              <a:rPr lang="en-US" sz="2600" dirty="0"/>
              <a:t> (VS, VX, VY, x). </a:t>
            </a:r>
            <a:endParaRPr lang="uk-UA" sz="2600" dirty="0" smtClean="0"/>
          </a:p>
          <a:p>
            <a:pPr marL="82296" indent="0" algn="just">
              <a:buNone/>
            </a:pPr>
            <a:r>
              <a:rPr lang="uk-UA" sz="2600" dirty="0" smtClean="0"/>
              <a:t>Кубічний </a:t>
            </a:r>
            <a:r>
              <a:rPr lang="uk-UA" sz="2600" dirty="0" err="1"/>
              <a:t>сплайн</a:t>
            </a:r>
            <a:r>
              <a:rPr lang="uk-UA" sz="2600" dirty="0"/>
              <a:t> </a:t>
            </a:r>
            <a:r>
              <a:rPr lang="uk-UA" sz="2600" dirty="0" smtClean="0"/>
              <a:t>інтерполює </a:t>
            </a:r>
            <a:r>
              <a:rPr lang="uk-UA" sz="2600" dirty="0"/>
              <a:t>значення, представлені у векторах даних </a:t>
            </a:r>
            <a:r>
              <a:rPr lang="en-US" sz="2600" dirty="0"/>
              <a:t>VX </a:t>
            </a:r>
            <a:r>
              <a:rPr lang="uk-UA" sz="2600" dirty="0"/>
              <a:t>і </a:t>
            </a:r>
            <a:r>
              <a:rPr lang="en-US" sz="2600" dirty="0"/>
              <a:t>VY. </a:t>
            </a:r>
            <a:r>
              <a:rPr lang="en-US" sz="2600" dirty="0" smtClean="0"/>
              <a:t> 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1952770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1744"/>
            <a:ext cx="8172400" cy="6836256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uk-U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1.</a:t>
            </a:r>
            <a:r>
              <a:rPr lang="uk-UA" dirty="0" smtClean="0"/>
              <a:t> Задамо </a:t>
            </a:r>
            <a:r>
              <a:rPr lang="uk-UA" dirty="0"/>
              <a:t>пари значень </a:t>
            </a:r>
            <a:endParaRPr lang="uk-UA" dirty="0" smtClean="0"/>
          </a:p>
          <a:p>
            <a:pPr marL="82296" indent="0">
              <a:buNone/>
            </a:pPr>
            <a:r>
              <a:rPr lang="uk-UA" dirty="0" smtClean="0"/>
              <a:t>[</a:t>
            </a:r>
            <a:r>
              <a:rPr lang="uk-UA" dirty="0"/>
              <a:t>1; 3], [7; 25] [12; 15] [3; 6] [8; 21] </a:t>
            </a:r>
            <a:endParaRPr lang="uk-UA" dirty="0" smtClean="0"/>
          </a:p>
          <a:p>
            <a:pPr marL="82296" indent="0">
              <a:buNone/>
            </a:pPr>
            <a:r>
              <a:rPr lang="uk-UA" dirty="0" smtClean="0"/>
              <a:t>для інтерполяції </a:t>
            </a:r>
            <a:r>
              <a:rPr lang="uk-UA" dirty="0"/>
              <a:t>у вигляді двох векторів </a:t>
            </a:r>
            <a:r>
              <a:rPr lang="en-US" dirty="0"/>
              <a:t>VX </a:t>
            </a:r>
            <a:r>
              <a:rPr lang="uk-UA" dirty="0"/>
              <a:t>і </a:t>
            </a:r>
            <a:r>
              <a:rPr lang="en-US" dirty="0"/>
              <a:t>VY </a:t>
            </a:r>
            <a:r>
              <a:rPr lang="en-US" dirty="0">
                <a:solidFill>
                  <a:srgbClr val="00B050"/>
                </a:solidFill>
              </a:rPr>
              <a:t>(</a:t>
            </a:r>
            <a:r>
              <a:rPr lang="uk-UA" dirty="0">
                <a:solidFill>
                  <a:srgbClr val="00B050"/>
                </a:solidFill>
              </a:rPr>
              <a:t>значення аргументу і значення функції повинні йти в порядку зростання </a:t>
            </a:r>
            <a:r>
              <a:rPr lang="uk-UA" b="1" dirty="0">
                <a:solidFill>
                  <a:srgbClr val="00B050"/>
                </a:solidFill>
              </a:rPr>
              <a:t>аргументу</a:t>
            </a:r>
            <a:r>
              <a:rPr lang="uk-UA" dirty="0">
                <a:solidFill>
                  <a:srgbClr val="00B050"/>
                </a:solidFill>
              </a:rPr>
              <a:t>)</a:t>
            </a:r>
          </a:p>
          <a:p>
            <a:pPr marL="596646" indent="-514350" algn="just">
              <a:buAutoNum type="arabicPeriod" startAt="2"/>
            </a:pPr>
            <a:r>
              <a:rPr lang="uk-UA" dirty="0" smtClean="0"/>
              <a:t>Задамо </a:t>
            </a:r>
            <a:r>
              <a:rPr lang="uk-UA" dirty="0"/>
              <a:t>вектор коефіцієнтів </a:t>
            </a:r>
            <a:r>
              <a:rPr lang="uk-UA" dirty="0" err="1"/>
              <a:t>сплайна</a:t>
            </a:r>
            <a:r>
              <a:rPr lang="uk-UA" dirty="0"/>
              <a:t>: </a:t>
            </a:r>
            <a:endParaRPr lang="uk-UA" dirty="0" smtClean="0"/>
          </a:p>
          <a:p>
            <a:pPr marL="82296" indent="0" algn="just">
              <a:buNone/>
            </a:pPr>
            <a:r>
              <a:rPr lang="en-US" dirty="0" smtClean="0"/>
              <a:t>VS</a:t>
            </a:r>
            <a:r>
              <a:rPr lang="en-US" dirty="0"/>
              <a:t>: = </a:t>
            </a:r>
            <a:r>
              <a:rPr lang="en-US" dirty="0" err="1"/>
              <a:t>cspl</a:t>
            </a:r>
            <a:r>
              <a:rPr lang="uk-UA" dirty="0"/>
              <a:t>і</a:t>
            </a:r>
            <a:r>
              <a:rPr lang="en-US" dirty="0"/>
              <a:t>ne (VX, VY). </a:t>
            </a:r>
            <a:endParaRPr lang="uk-UA" dirty="0" smtClean="0"/>
          </a:p>
          <a:p>
            <a:pPr marL="596646" indent="-514350" algn="just">
              <a:buAutoNum type="arabicPeriod" startAt="2"/>
            </a:pPr>
            <a:r>
              <a:rPr lang="en-US" dirty="0" smtClean="0"/>
              <a:t> </a:t>
            </a:r>
            <a:r>
              <a:rPr lang="uk-UA" dirty="0"/>
              <a:t>Визначимо функцію, що інтерполює: </a:t>
            </a:r>
            <a:endParaRPr lang="uk-UA" dirty="0" smtClean="0"/>
          </a:p>
          <a:p>
            <a:pPr marL="82296" indent="0" algn="just">
              <a:buNone/>
            </a:pPr>
            <a:r>
              <a:rPr lang="en-US" dirty="0" smtClean="0"/>
              <a:t>F(x</a:t>
            </a:r>
            <a:r>
              <a:rPr lang="en-US" dirty="0"/>
              <a:t>): = </a:t>
            </a:r>
            <a:r>
              <a:rPr lang="uk-UA" dirty="0"/>
              <a:t>і</a:t>
            </a:r>
            <a:r>
              <a:rPr lang="en-US" dirty="0" err="1"/>
              <a:t>nterp</a:t>
            </a:r>
            <a:r>
              <a:rPr lang="en-US" dirty="0"/>
              <a:t> (VS, VX, VY, x). </a:t>
            </a:r>
            <a:endParaRPr lang="uk-UA" dirty="0" smtClean="0"/>
          </a:p>
          <a:p>
            <a:pPr marL="596646" indent="-514350" algn="just">
              <a:buAutoNum type="arabicPeriod" startAt="2"/>
            </a:pPr>
            <a:r>
              <a:rPr lang="en-US" dirty="0" smtClean="0"/>
              <a:t> </a:t>
            </a:r>
            <a:r>
              <a:rPr lang="uk-UA" dirty="0"/>
              <a:t>Для одержання інтерпольованих значень при </a:t>
            </a:r>
            <a:r>
              <a:rPr lang="en-US" dirty="0"/>
              <a:t>x = 2 </a:t>
            </a:r>
            <a:r>
              <a:rPr lang="uk-UA" dirty="0"/>
              <a:t>необхідно </a:t>
            </a:r>
            <a:r>
              <a:rPr lang="uk-UA" dirty="0" smtClean="0"/>
              <a:t>набрати</a:t>
            </a:r>
            <a:r>
              <a:rPr lang="uk-UA" dirty="0"/>
              <a:t>: </a:t>
            </a:r>
            <a:r>
              <a:rPr lang="en-US" dirty="0"/>
              <a:t>F(2) =, </a:t>
            </a:r>
            <a:r>
              <a:rPr lang="uk-UA" dirty="0"/>
              <a:t>після чого буде на екран виведений результат 2,191.</a:t>
            </a:r>
          </a:p>
        </p:txBody>
      </p:sp>
    </p:spTree>
    <p:extLst>
      <p:ext uri="{BB962C8B-B14F-4D97-AF65-F5344CB8AC3E}">
        <p14:creationId xmlns:p14="http://schemas.microsoft.com/office/powerpoint/2010/main" val="9072538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2976"/>
            <a:ext cx="6696744" cy="6581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9446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498080" cy="692696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§ 1 </a:t>
            </a:r>
            <a:r>
              <a:rPr lang="uk-UA" b="1" dirty="0" smtClean="0"/>
              <a:t>Поняття </a:t>
            </a:r>
            <a:r>
              <a:rPr lang="uk-UA" b="1" dirty="0" err="1" smtClean="0"/>
              <a:t>сплайну</a:t>
            </a:r>
            <a:endParaRPr lang="uk-UA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329" y="677916"/>
            <a:ext cx="9201665" cy="23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002908"/>
            <a:ext cx="5102523" cy="3855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3351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971600" y="0"/>
            <a:ext cx="8172400" cy="6858000"/>
          </a:xfrm>
        </p:spPr>
        <p:txBody>
          <a:bodyPr>
            <a:normAutofit fontScale="85000" lnSpcReduction="10000"/>
          </a:bodyPr>
          <a:lstStyle/>
          <a:p>
            <a:pPr marL="82296" indent="0" algn="just">
              <a:buNone/>
            </a:pPr>
            <a:r>
              <a:rPr lang="uk-UA" dirty="0" smtClean="0"/>
              <a:t>	</a:t>
            </a:r>
            <a:r>
              <a:rPr lang="uk-UA" dirty="0" err="1" smtClean="0"/>
              <a:t>Ідея</a:t>
            </a:r>
            <a:r>
              <a:rPr lang="uk-UA" dirty="0" err="1"/>
              <a:t> </a:t>
            </a:r>
            <a:r>
              <a:rPr lang="uk-UA" b="1" dirty="0" err="1"/>
              <a:t>сплайн-інтерполяції</a:t>
            </a:r>
            <a:r>
              <a:rPr lang="uk-UA" dirty="0" err="1"/>
              <a:t> по</a:t>
            </a:r>
            <a:r>
              <a:rPr lang="uk-UA" dirty="0"/>
              <a:t>лягає в побудові поліномів між парами сусідніх вузлів інтерполяції, причому для кожної пари вузлів будується свій поліном</a:t>
            </a:r>
            <a:r>
              <a:rPr lang="uk-UA" dirty="0" smtClean="0"/>
              <a:t>.</a:t>
            </a:r>
            <a:r>
              <a:rPr lang="uk-UA" dirty="0"/>
              <a:t> </a:t>
            </a:r>
            <a:endParaRPr lang="uk-UA" dirty="0" smtClean="0"/>
          </a:p>
          <a:p>
            <a:pPr marL="82296" indent="0" algn="just">
              <a:buNone/>
            </a:pPr>
            <a:r>
              <a:rPr lang="uk-UA" dirty="0"/>
              <a:t>	</a:t>
            </a:r>
            <a:r>
              <a:rPr lang="uk-UA" dirty="0" smtClean="0"/>
              <a:t>У </a:t>
            </a:r>
            <a:r>
              <a:rPr lang="uk-UA" dirty="0"/>
              <a:t>випадку лінійної інтерполяції сусідні точки з’єднуються відрізками прямих, при параболічній та кубічній – параболічним і кубічним </a:t>
            </a:r>
            <a:r>
              <a:rPr lang="uk-UA" dirty="0" err="1"/>
              <a:t>сплайнами</a:t>
            </a:r>
            <a:r>
              <a:rPr lang="uk-UA" dirty="0"/>
              <a:t>. </a:t>
            </a:r>
          </a:p>
          <a:p>
            <a:pPr marL="82296" indent="0" algn="just">
              <a:buNone/>
            </a:pPr>
            <a:r>
              <a:rPr lang="uk-UA" dirty="0" smtClean="0"/>
              <a:t>	</a:t>
            </a:r>
            <a:r>
              <a:rPr lang="uk-UA" b="1" dirty="0" err="1" smtClean="0"/>
              <a:t>Сплайном</a:t>
            </a:r>
            <a:r>
              <a:rPr lang="uk-UA" dirty="0" smtClean="0"/>
              <a:t> </a:t>
            </a:r>
            <a:r>
              <a:rPr lang="uk-UA" dirty="0"/>
              <a:t>називають функцію, яка разом з декількома своїми </a:t>
            </a:r>
            <a:r>
              <a:rPr lang="uk-UA" dirty="0" smtClean="0"/>
              <a:t>похідними </a:t>
            </a:r>
            <a:r>
              <a:rPr lang="uk-UA" dirty="0"/>
              <a:t>неперервна по всьому заданому відрізку [</a:t>
            </a:r>
            <a:r>
              <a:rPr lang="en-US" dirty="0"/>
              <a:t>x0; </a:t>
            </a:r>
            <a:r>
              <a:rPr lang="en-US" dirty="0" err="1"/>
              <a:t>xn</a:t>
            </a:r>
            <a:r>
              <a:rPr lang="en-US" dirty="0"/>
              <a:t>], </a:t>
            </a:r>
            <a:r>
              <a:rPr lang="uk-UA" dirty="0"/>
              <a:t>а на кожному </a:t>
            </a:r>
            <a:r>
              <a:rPr lang="uk-UA" dirty="0" smtClean="0"/>
              <a:t>частковому </a:t>
            </a:r>
            <a:r>
              <a:rPr lang="uk-UA" dirty="0"/>
              <a:t>відрізку [</a:t>
            </a:r>
            <a:r>
              <a:rPr lang="en-US" dirty="0"/>
              <a:t>x</a:t>
            </a:r>
            <a:r>
              <a:rPr lang="uk-UA" dirty="0"/>
              <a:t>і; </a:t>
            </a:r>
            <a:r>
              <a:rPr lang="en-US" dirty="0"/>
              <a:t>x</a:t>
            </a:r>
            <a:r>
              <a:rPr lang="uk-UA" dirty="0"/>
              <a:t>і+1] є деяким алгебраїчним </a:t>
            </a:r>
            <a:r>
              <a:rPr lang="uk-UA" dirty="0" smtClean="0"/>
              <a:t>багаточленом. 	</a:t>
            </a:r>
          </a:p>
          <a:p>
            <a:pPr marL="82296" indent="0" algn="just">
              <a:buNone/>
            </a:pPr>
            <a:r>
              <a:rPr lang="uk-UA" dirty="0"/>
              <a:t>	</a:t>
            </a:r>
            <a:r>
              <a:rPr lang="uk-UA" dirty="0" smtClean="0"/>
              <a:t>Максимальний </a:t>
            </a:r>
            <a:r>
              <a:rPr lang="uk-UA" dirty="0"/>
              <a:t>по всім частковим відрізкам ступінь </a:t>
            </a:r>
            <a:r>
              <a:rPr lang="uk-UA" dirty="0" smtClean="0"/>
              <a:t>багаточленів </a:t>
            </a:r>
            <a:r>
              <a:rPr lang="uk-UA" dirty="0"/>
              <a:t>має назву </a:t>
            </a:r>
            <a:r>
              <a:rPr lang="uk-UA" b="1" dirty="0"/>
              <a:t>ступеню </a:t>
            </a:r>
            <a:r>
              <a:rPr lang="uk-UA" b="1" dirty="0" err="1" smtClean="0"/>
              <a:t>сплайну</a:t>
            </a:r>
            <a:r>
              <a:rPr lang="uk-UA" dirty="0" smtClean="0"/>
              <a:t>, </a:t>
            </a:r>
            <a:r>
              <a:rPr lang="uk-UA" dirty="0"/>
              <a:t>а різниця між ступенем </a:t>
            </a:r>
            <a:r>
              <a:rPr lang="uk-UA" dirty="0" err="1"/>
              <a:t>сплайну</a:t>
            </a:r>
            <a:r>
              <a:rPr lang="uk-UA" dirty="0"/>
              <a:t> і порядком найбільшої </a:t>
            </a:r>
            <a:r>
              <a:rPr lang="uk-UA" dirty="0" smtClean="0"/>
              <a:t>неперервної </a:t>
            </a:r>
            <a:r>
              <a:rPr lang="uk-UA" dirty="0"/>
              <a:t>похідної на відрізку [</a:t>
            </a:r>
            <a:r>
              <a:rPr lang="en-US" dirty="0"/>
              <a:t>x0;xn] – </a:t>
            </a:r>
            <a:r>
              <a:rPr lang="uk-UA" b="1" dirty="0"/>
              <a:t>дефектом </a:t>
            </a:r>
            <a:r>
              <a:rPr lang="uk-UA" b="1" dirty="0" err="1"/>
              <a:t>сплайну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3519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 txBox="1">
            <a:spLocks/>
          </p:cNvSpPr>
          <p:nvPr/>
        </p:nvSpPr>
        <p:spPr>
          <a:xfrm>
            <a:off x="971600" y="260251"/>
            <a:ext cx="8172400" cy="6587415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just">
              <a:buFont typeface="Wingdings 2"/>
              <a:buNone/>
            </a:pPr>
            <a:r>
              <a:rPr lang="uk-UA" dirty="0" smtClean="0"/>
              <a:t> 	</a:t>
            </a:r>
            <a:r>
              <a:rPr lang="uk-UA" sz="2800" dirty="0" smtClean="0"/>
              <a:t>Метод </a:t>
            </a:r>
            <a:r>
              <a:rPr lang="uk-UA" sz="2800" dirty="0" err="1" smtClean="0"/>
              <a:t>сплайнів</a:t>
            </a:r>
            <a:r>
              <a:rPr lang="uk-UA" sz="2800" dirty="0" smtClean="0"/>
              <a:t> широко застосовується в науці і техніку. Так при відновленні зображень, що були стиснуті за допомогою алгоритмів архівації з втратами або отримані в результаті медичних досліджень, виникає задача поліпшення якості за рахунок збільшення різкості зображення. </a:t>
            </a:r>
          </a:p>
          <a:p>
            <a:pPr marL="82296" indent="0" algn="just">
              <a:buFont typeface="Wingdings 2"/>
              <a:buNone/>
            </a:pPr>
            <a:endParaRPr lang="ru-RU" sz="2800" i="1" dirty="0" smtClean="0"/>
          </a:p>
          <a:p>
            <a:pPr marL="82296" indent="0" algn="just">
              <a:buFont typeface="Wingdings 2"/>
              <a:buNone/>
            </a:pPr>
            <a:r>
              <a:rPr lang="ru-RU" sz="2800" i="1" dirty="0" err="1" smtClean="0"/>
              <a:t>Пе­ре­ва­гою</a:t>
            </a:r>
            <a:r>
              <a:rPr lang="ru-RU" sz="2800" dirty="0" smtClean="0"/>
              <a:t> </a:t>
            </a:r>
            <a:r>
              <a:rPr lang="ru-RU" sz="2800" dirty="0" err="1" smtClean="0"/>
              <a:t>сплай­нів</a:t>
            </a:r>
            <a:r>
              <a:rPr lang="ru-RU" sz="2800" dirty="0" smtClean="0"/>
              <a:t> пе­ред </a:t>
            </a:r>
            <a:r>
              <a:rPr lang="ru-RU" sz="2800" dirty="0" err="1" smtClean="0"/>
              <a:t>зви­чай­ною</a:t>
            </a:r>
            <a:r>
              <a:rPr lang="ru-RU" sz="2800" dirty="0" smtClean="0"/>
              <a:t> </a:t>
            </a:r>
          </a:p>
          <a:p>
            <a:pPr marL="82296" indent="0" algn="just">
              <a:buFont typeface="Wingdings 2"/>
              <a:buNone/>
            </a:pPr>
            <a:r>
              <a:rPr lang="ru-RU" sz="2800" dirty="0" err="1" smtClean="0"/>
              <a:t>ін­тер­по­ля­ці­єю</a:t>
            </a:r>
            <a:r>
              <a:rPr lang="ru-RU" sz="2800" dirty="0" smtClean="0"/>
              <a:t> є: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err="1" smtClean="0"/>
              <a:t>збіжність</a:t>
            </a:r>
            <a:r>
              <a:rPr lang="ru-RU" sz="2800" dirty="0" smtClean="0"/>
              <a:t>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err="1" smtClean="0"/>
              <a:t>сталість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процесу</a:t>
            </a:r>
            <a:r>
              <a:rPr lang="ru-RU" sz="2800" dirty="0" smtClean="0"/>
              <a:t> </a:t>
            </a:r>
            <a:r>
              <a:rPr lang="ru-RU" sz="2800" dirty="0" err="1" smtClean="0"/>
              <a:t>обчислення</a:t>
            </a:r>
            <a:r>
              <a:rPr lang="ru-RU" sz="2800" dirty="0" smtClean="0"/>
              <a:t>.</a:t>
            </a:r>
          </a:p>
          <a:p>
            <a:pPr marL="82296" indent="0" algn="just">
              <a:buFont typeface="Wingdings 2"/>
              <a:buNone/>
            </a:pP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602751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650" y="0"/>
            <a:ext cx="7498080" cy="836712"/>
          </a:xfrm>
        </p:spPr>
        <p:txBody>
          <a:bodyPr>
            <a:normAutofit/>
          </a:bodyPr>
          <a:lstStyle/>
          <a:p>
            <a:r>
              <a:rPr lang="uk-UA" sz="4000" b="1" dirty="0"/>
              <a:t>§ </a:t>
            </a:r>
            <a:r>
              <a:rPr lang="uk-UA" sz="4000" b="1" dirty="0" smtClean="0"/>
              <a:t>2 </a:t>
            </a:r>
            <a:r>
              <a:rPr lang="ru-RU" sz="4000" b="1" dirty="0" err="1" smtClean="0">
                <a:effectLst/>
              </a:rPr>
              <a:t>Лінійний</a:t>
            </a:r>
            <a:r>
              <a:rPr lang="ru-RU" sz="4000" b="1" dirty="0" smtClean="0">
                <a:effectLst/>
              </a:rPr>
              <a:t> </a:t>
            </a:r>
            <a:r>
              <a:rPr lang="ru-RU" sz="4000" b="1" dirty="0">
                <a:effectLst/>
              </a:rPr>
              <a:t>сплайн</a:t>
            </a:r>
            <a:endParaRPr lang="uk-UA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664383"/>
            <a:ext cx="8172400" cy="1080120"/>
          </a:xfrm>
        </p:spPr>
        <p:txBody>
          <a:bodyPr/>
          <a:lstStyle/>
          <a:p>
            <a:pPr marL="82296" indent="0" algn="just">
              <a:buNone/>
            </a:pPr>
            <a:r>
              <a:rPr lang="ru-RU" dirty="0" err="1" smtClean="0"/>
              <a:t>Відрізок</a:t>
            </a:r>
            <a:r>
              <a:rPr lang="ru-RU" dirty="0" smtClean="0"/>
              <a:t> </a:t>
            </a:r>
            <a:r>
              <a:rPr lang="en-US" dirty="0" smtClean="0"/>
              <a:t>[</a:t>
            </a:r>
            <a:r>
              <a:rPr lang="en-US" dirty="0" err="1" smtClean="0"/>
              <a:t>a,b</a:t>
            </a:r>
            <a:r>
              <a:rPr lang="en-US" dirty="0" smtClean="0"/>
              <a:t>] </a:t>
            </a:r>
            <a:r>
              <a:rPr lang="ru-RU" dirty="0" err="1"/>
              <a:t>розбиваємо</a:t>
            </a:r>
            <a:r>
              <a:rPr lang="ru-RU" dirty="0"/>
              <a:t> </a:t>
            </a:r>
            <a:r>
              <a:rPr lang="ru-RU" dirty="0" smtClean="0"/>
              <a:t>точками </a:t>
            </a:r>
            <a:r>
              <a:rPr lang="en-US" i="1" dirty="0"/>
              <a:t>x</a:t>
            </a:r>
            <a:r>
              <a:rPr lang="en-US" i="1" baseline="-25000" dirty="0"/>
              <a:t>i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частинні</a:t>
            </a:r>
            <a:r>
              <a:rPr lang="ru-RU" dirty="0"/>
              <a:t> </a:t>
            </a:r>
            <a:r>
              <a:rPr lang="ru-RU" dirty="0" err="1"/>
              <a:t>відрізки</a:t>
            </a:r>
            <a:r>
              <a:rPr lang="ru-RU" dirty="0"/>
              <a:t>, де</a:t>
            </a:r>
            <a:r>
              <a:rPr lang="ru-RU" dirty="0" smtClean="0"/>
              <a:t> </a:t>
            </a: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194066"/>
              </p:ext>
            </p:extLst>
          </p:nvPr>
        </p:nvGraphicFramePr>
        <p:xfrm>
          <a:off x="1403648" y="1628800"/>
          <a:ext cx="2241249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4" name="Формула" r:id="rId3" imgW="787400" imgH="228600" progId="Equation.3">
                  <p:embed/>
                </p:oleObj>
              </mc:Choice>
              <mc:Fallback>
                <p:oleObj name="Формула" r:id="rId3" imgW="7874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628800"/>
                        <a:ext cx="2241249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736800"/>
              </p:ext>
            </p:extLst>
          </p:nvPr>
        </p:nvGraphicFramePr>
        <p:xfrm>
          <a:off x="4572000" y="1700808"/>
          <a:ext cx="2376264" cy="542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5" name="Формула" r:id="rId5" imgW="876300" imgH="203200" progId="Equation.3">
                  <p:embed/>
                </p:oleObj>
              </mc:Choice>
              <mc:Fallback>
                <p:oleObj name="Формула" r:id="rId5" imgW="876300" imgH="203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00808"/>
                        <a:ext cx="2376264" cy="5424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043608" y="2204864"/>
            <a:ext cx="81003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/>
              <a:t>Лінійний</a:t>
            </a:r>
            <a:r>
              <a:rPr lang="ru-RU" sz="2800" dirty="0"/>
              <a:t> сплайн </a:t>
            </a:r>
            <a:r>
              <a:rPr lang="ru-RU" sz="2800" dirty="0" err="1"/>
              <a:t>представляє</a:t>
            </a:r>
            <a:r>
              <a:rPr lang="ru-RU" sz="2800" dirty="0"/>
              <a:t> собою </a:t>
            </a:r>
            <a:r>
              <a:rPr lang="ru-RU" sz="2800" dirty="0" err="1"/>
              <a:t>ламану</a:t>
            </a:r>
            <a:r>
              <a:rPr lang="ru-RU" sz="2800" dirty="0"/>
              <a:t> </a:t>
            </a:r>
            <a:r>
              <a:rPr lang="ru-RU" sz="2800" dirty="0" err="1"/>
              <a:t>лінію</a:t>
            </a:r>
            <a:r>
              <a:rPr lang="ru-RU" sz="2800" dirty="0"/>
              <a:t> (на кожному </a:t>
            </a:r>
            <a:r>
              <a:rPr lang="ru-RU" sz="2800" dirty="0" err="1"/>
              <a:t>частковому</a:t>
            </a:r>
            <a:r>
              <a:rPr lang="ru-RU" sz="2800" dirty="0"/>
              <a:t> </a:t>
            </a:r>
            <a:r>
              <a:rPr lang="ru-RU" sz="2800" dirty="0" err="1"/>
              <a:t>інтервалі</a:t>
            </a:r>
            <a:r>
              <a:rPr lang="ru-RU" sz="2800" dirty="0"/>
              <a:t> </a:t>
            </a:r>
            <a:endParaRPr lang="uk-UA" sz="2800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4268248"/>
              </p:ext>
            </p:extLst>
          </p:nvPr>
        </p:nvGraphicFramePr>
        <p:xfrm>
          <a:off x="6444208" y="2684005"/>
          <a:ext cx="1368152" cy="619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6" name="Формула" r:id="rId7" imgW="508000" imgH="228600" progId="Equation.3">
                  <p:embed/>
                </p:oleObj>
              </mc:Choice>
              <mc:Fallback>
                <p:oleObj name="Формула" r:id="rId7" imgW="5080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2684005"/>
                        <a:ext cx="1368152" cy="6195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043608" y="3011947"/>
            <a:ext cx="49601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/>
              <a:t>функція</a:t>
            </a:r>
            <a:r>
              <a:rPr lang="ru-RU" sz="2800" dirty="0"/>
              <a:t> </a:t>
            </a:r>
            <a:r>
              <a:rPr lang="ru-RU" sz="2800" dirty="0" err="1"/>
              <a:t>заміщується</a:t>
            </a:r>
            <a:r>
              <a:rPr lang="ru-RU" sz="2800" dirty="0"/>
              <a:t> </a:t>
            </a:r>
            <a:r>
              <a:rPr lang="ru-RU" sz="2800" dirty="0" err="1" smtClean="0"/>
              <a:t>лінійною</a:t>
            </a:r>
            <a:r>
              <a:rPr lang="ru-RU" sz="2800" dirty="0" smtClean="0"/>
              <a:t>.</a:t>
            </a:r>
            <a:endParaRPr lang="uk-UA" sz="2800" dirty="0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938414"/>
              </p:ext>
            </p:extLst>
          </p:nvPr>
        </p:nvGraphicFramePr>
        <p:xfrm>
          <a:off x="1259632" y="3535167"/>
          <a:ext cx="3528392" cy="61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7" name="Формула" r:id="rId9" imgW="1308100" imgH="228600" progId="Equation.3">
                  <p:embed/>
                </p:oleObj>
              </mc:Choice>
              <mc:Fallback>
                <p:oleObj name="Формула" r:id="rId9" imgW="13081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535167"/>
                        <a:ext cx="3528392" cy="6181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21517"/>
              </p:ext>
            </p:extLst>
          </p:nvPr>
        </p:nvGraphicFramePr>
        <p:xfrm>
          <a:off x="7223787" y="3535167"/>
          <a:ext cx="1920213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8" name="Формула" r:id="rId11" imgW="761669" imgH="228501" progId="Equation.3">
                  <p:embed/>
                </p:oleObj>
              </mc:Choice>
              <mc:Fallback>
                <p:oleObj name="Формула" r:id="rId11" imgW="761669" imgH="228501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787" y="3535167"/>
                        <a:ext cx="1920213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067283"/>
              </p:ext>
            </p:extLst>
          </p:nvPr>
        </p:nvGraphicFramePr>
        <p:xfrm>
          <a:off x="4927600" y="3567113"/>
          <a:ext cx="23558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9" name="Формула" r:id="rId13" imgW="977760" imgH="203040" progId="Equation.3">
                  <p:embed/>
                </p:oleObj>
              </mc:Choice>
              <mc:Fallback>
                <p:oleObj name="Формула" r:id="rId13" imgW="977760" imgH="2030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3567113"/>
                        <a:ext cx="2355850" cy="517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1024532" y="4077072"/>
            <a:ext cx="78488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/>
              <a:t>Коефіцієнти</a:t>
            </a:r>
            <a:r>
              <a:rPr lang="ru-RU" sz="2800" dirty="0"/>
              <a:t> </a:t>
            </a:r>
            <a:r>
              <a:rPr lang="ru-RU" sz="2800" dirty="0" smtClean="0"/>
              <a:t>сплайну </a:t>
            </a:r>
            <a:r>
              <a:rPr lang="en-US" sz="2800" i="1" dirty="0" err="1"/>
              <a:t>a</a:t>
            </a:r>
            <a:r>
              <a:rPr lang="en-US" sz="2800" i="1" baseline="-25000" dirty="0" err="1"/>
              <a:t>i</a:t>
            </a:r>
            <a:r>
              <a:rPr lang="ru-RU" sz="2800" dirty="0"/>
              <a:t>,  </a:t>
            </a:r>
            <a:r>
              <a:rPr lang="en-US" sz="2800" i="1" dirty="0"/>
              <a:t>b</a:t>
            </a:r>
            <a:r>
              <a:rPr lang="en-US" sz="2800" i="1" baseline="-25000" dirty="0"/>
              <a:t>i</a:t>
            </a:r>
            <a:r>
              <a:rPr lang="en-US" sz="2800" dirty="0"/>
              <a:t> </a:t>
            </a:r>
            <a:r>
              <a:rPr lang="uk-UA" sz="2800" dirty="0"/>
              <a:t>знаходяться з умов</a:t>
            </a:r>
            <a:r>
              <a:rPr lang="uk-UA" sz="2800" dirty="0" smtClean="0"/>
              <a:t>:</a:t>
            </a:r>
          </a:p>
          <a:p>
            <a:pPr marL="514350" indent="-514350">
              <a:buAutoNum type="arabicPeriod"/>
            </a:pPr>
            <a:r>
              <a:rPr lang="uk-UA" sz="2800" dirty="0" smtClean="0"/>
              <a:t>Умова інтерполяції: </a:t>
            </a:r>
          </a:p>
          <a:p>
            <a:pPr marL="514350" indent="-514350">
              <a:buAutoNum type="arabicPeriod"/>
            </a:pPr>
            <a:r>
              <a:rPr lang="ru-RU" sz="2800" dirty="0" err="1" smtClean="0"/>
              <a:t>Умова</a:t>
            </a:r>
            <a:r>
              <a:rPr lang="ru-RU" sz="2800" dirty="0" smtClean="0"/>
              <a:t> </a:t>
            </a:r>
            <a:r>
              <a:rPr lang="ru-RU" sz="2800" dirty="0" err="1"/>
              <a:t>неперервності</a:t>
            </a:r>
            <a:r>
              <a:rPr lang="ru-RU" sz="2800" dirty="0"/>
              <a:t> сплайну у </a:t>
            </a:r>
            <a:r>
              <a:rPr lang="ru-RU" sz="2800" dirty="0" err="1" smtClean="0"/>
              <a:t>вузлах</a:t>
            </a:r>
            <a:r>
              <a:rPr lang="ru-RU" sz="2800" dirty="0" smtClean="0"/>
              <a:t>:</a:t>
            </a:r>
            <a:endParaRPr lang="uk-UA" sz="2800" dirty="0"/>
          </a:p>
          <a:p>
            <a:endParaRPr lang="uk-UA" sz="2800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351163"/>
              </p:ext>
            </p:extLst>
          </p:nvPr>
        </p:nvGraphicFramePr>
        <p:xfrm>
          <a:off x="4572000" y="4581128"/>
          <a:ext cx="1716667" cy="64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0" name="Формула" r:id="rId15" imgW="609600" imgH="228600" progId="Equation.3">
                  <p:embed/>
                </p:oleObj>
              </mc:Choice>
              <mc:Fallback>
                <p:oleObj name="Формула" r:id="rId15" imgW="609600" imgH="2286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581128"/>
                        <a:ext cx="1716667" cy="643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797117"/>
              </p:ext>
            </p:extLst>
          </p:nvPr>
        </p:nvGraphicFramePr>
        <p:xfrm>
          <a:off x="6588224" y="4653136"/>
          <a:ext cx="1728192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1" name="Формула" r:id="rId17" imgW="685800" imgH="203200" progId="Equation.3">
                  <p:embed/>
                </p:oleObj>
              </mc:Choice>
              <mc:Fallback>
                <p:oleObj name="Формула" r:id="rId17" imgW="685800" imgH="2032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4653136"/>
                        <a:ext cx="1728192" cy="50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1972540"/>
              </p:ext>
            </p:extLst>
          </p:nvPr>
        </p:nvGraphicFramePr>
        <p:xfrm>
          <a:off x="2342578" y="5360459"/>
          <a:ext cx="2751226" cy="532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2" name="Формула" r:id="rId19" imgW="1181100" imgH="228600" progId="Equation.3">
                  <p:embed/>
                </p:oleObj>
              </mc:Choice>
              <mc:Fallback>
                <p:oleObj name="Формула" r:id="rId19" imgW="1181100" imgH="2286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2578" y="5360459"/>
                        <a:ext cx="2751226" cy="5324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353154"/>
              </p:ext>
            </p:extLst>
          </p:nvPr>
        </p:nvGraphicFramePr>
        <p:xfrm>
          <a:off x="1259632" y="5912346"/>
          <a:ext cx="936104" cy="499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3" name="Формула" r:id="rId21" imgW="431613" imgH="228501" progId="Equation.3">
                  <p:embed/>
                </p:oleObj>
              </mc:Choice>
              <mc:Fallback>
                <p:oleObj name="Формула" r:id="rId21" imgW="431613" imgH="228501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5912346"/>
                        <a:ext cx="936104" cy="4992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533635"/>
              </p:ext>
            </p:extLst>
          </p:nvPr>
        </p:nvGraphicFramePr>
        <p:xfrm>
          <a:off x="1055976" y="6453336"/>
          <a:ext cx="1387419" cy="404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4" name="Формула" r:id="rId23" imgW="685800" imgH="203200" progId="Equation.3">
                  <p:embed/>
                </p:oleObj>
              </mc:Choice>
              <mc:Fallback>
                <p:oleObj name="Формула" r:id="rId23" imgW="685800" imgH="2032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976" y="6453336"/>
                        <a:ext cx="1387419" cy="4046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297017"/>
              </p:ext>
            </p:extLst>
          </p:nvPr>
        </p:nvGraphicFramePr>
        <p:xfrm>
          <a:off x="2843808" y="5892954"/>
          <a:ext cx="2567687" cy="54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5" name="Формула" r:id="rId24" imgW="1079500" imgH="228600" progId="Equation.3">
                  <p:embed/>
                </p:oleObj>
              </mc:Choice>
              <mc:Fallback>
                <p:oleObj name="Формула" r:id="rId24" imgW="1079500" imgH="2286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5892954"/>
                        <a:ext cx="2567687" cy="545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557396"/>
              </p:ext>
            </p:extLst>
          </p:nvPr>
        </p:nvGraphicFramePr>
        <p:xfrm>
          <a:off x="3085528" y="6453336"/>
          <a:ext cx="1772814" cy="404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6" name="Формула" r:id="rId26" imgW="876300" imgH="203200" progId="Equation.3">
                  <p:embed/>
                </p:oleObj>
              </mc:Choice>
              <mc:Fallback>
                <p:oleObj name="Формула" r:id="rId26" imgW="876300" imgH="2032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5528" y="6453336"/>
                        <a:ext cx="1772814" cy="4046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1977399"/>
              </p:ext>
            </p:extLst>
          </p:nvPr>
        </p:nvGraphicFramePr>
        <p:xfrm>
          <a:off x="6016117" y="6237312"/>
          <a:ext cx="2146546" cy="6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7" name="Формула" r:id="rId27" imgW="787400" imgH="228600" progId="Equation.3">
                  <p:embed/>
                </p:oleObj>
              </mc:Choice>
              <mc:Fallback>
                <p:oleObj name="Формула" r:id="rId27" imgW="787400" imgH="2286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117" y="6237312"/>
                        <a:ext cx="2146546" cy="620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5836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4263" y="2955102"/>
            <a:ext cx="2264045" cy="1698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6007"/>
            <a:ext cx="8100392" cy="902713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uk-UA" sz="2800" dirty="0" smtClean="0"/>
              <a:t>Приклад. </a:t>
            </a:r>
            <a:r>
              <a:rPr lang="uk-UA" sz="2800" dirty="0"/>
              <a:t>Побудувати за </a:t>
            </a:r>
            <a:r>
              <a:rPr lang="uk-UA" sz="2800" dirty="0" err="1"/>
              <a:t>таблично</a:t>
            </a:r>
            <a:r>
              <a:rPr lang="uk-UA" sz="2800" dirty="0"/>
              <a:t> заданою </a:t>
            </a:r>
            <a:r>
              <a:rPr lang="uk-UA" sz="2800" dirty="0" smtClean="0"/>
              <a:t>функцією </a:t>
            </a:r>
            <a:r>
              <a:rPr lang="ru-RU" sz="2800" dirty="0" smtClean="0"/>
              <a:t> </a:t>
            </a:r>
            <a:r>
              <a:rPr lang="ru-RU" sz="2800" dirty="0" err="1"/>
              <a:t>лінійний</a:t>
            </a:r>
            <a:r>
              <a:rPr lang="ru-RU" sz="2800" dirty="0"/>
              <a:t> </a:t>
            </a:r>
            <a:r>
              <a:rPr lang="ru-RU" sz="2800" dirty="0" smtClean="0"/>
              <a:t>сплайн.</a:t>
            </a:r>
            <a:endParaRPr lang="uk-UA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701391"/>
              </p:ext>
            </p:extLst>
          </p:nvPr>
        </p:nvGraphicFramePr>
        <p:xfrm>
          <a:off x="1403648" y="836712"/>
          <a:ext cx="4824535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8063"/>
                <a:gridCol w="1206134"/>
                <a:gridCol w="1206134"/>
                <a:gridCol w="1204204"/>
              </a:tblGrid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х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-1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у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uk-UA" sz="2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uk-UA" sz="24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288084"/>
              </p:ext>
            </p:extLst>
          </p:nvPr>
        </p:nvGraphicFramePr>
        <p:xfrm>
          <a:off x="1115616" y="2582907"/>
          <a:ext cx="6338888" cy="178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Формула" r:id="rId4" imgW="2349360" imgH="660240" progId="Equation.3">
                  <p:embed/>
                </p:oleObj>
              </mc:Choice>
              <mc:Fallback>
                <p:oleObj name="Формула" r:id="rId4" imgW="2349360" imgH="66024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582907"/>
                        <a:ext cx="6338888" cy="178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7083524"/>
              </p:ext>
            </p:extLst>
          </p:nvPr>
        </p:nvGraphicFramePr>
        <p:xfrm>
          <a:off x="1069975" y="4437063"/>
          <a:ext cx="5778500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Формула" r:id="rId6" imgW="2895480" imgH="419040" progId="Equation.3">
                  <p:embed/>
                </p:oleObj>
              </mc:Choice>
              <mc:Fallback>
                <p:oleObj name="Формула" r:id="rId6" imgW="289548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69975" y="4437063"/>
                        <a:ext cx="5778500" cy="836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115616" y="1628800"/>
            <a:ext cx="783637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/>
              <a:t>Розіб’ємо</a:t>
            </a:r>
            <a:r>
              <a:rPr lang="ru-RU" sz="2800" dirty="0"/>
              <a:t> весь </a:t>
            </a:r>
            <a:r>
              <a:rPr lang="ru-RU" sz="2800" dirty="0" err="1"/>
              <a:t>проміжок</a:t>
            </a:r>
            <a:r>
              <a:rPr lang="ru-RU" sz="2800" dirty="0"/>
              <a:t> </a:t>
            </a:r>
            <a:r>
              <a:rPr lang="ru-RU" sz="2800" dirty="0" err="1"/>
              <a:t>наближення</a:t>
            </a:r>
            <a:r>
              <a:rPr lang="ru-RU" sz="2800" dirty="0"/>
              <a:t> на </a:t>
            </a:r>
            <a:r>
              <a:rPr lang="ru-RU" sz="2800" dirty="0" err="1"/>
              <a:t>частинні</a:t>
            </a:r>
            <a:r>
              <a:rPr lang="ru-RU" sz="2800" dirty="0"/>
              <a:t> </a:t>
            </a:r>
            <a:endParaRPr lang="en-US" sz="2800" dirty="0" smtClean="0"/>
          </a:p>
          <a:p>
            <a:r>
              <a:rPr lang="ru-RU" sz="2800" dirty="0" err="1" smtClean="0"/>
              <a:t>відрізки</a:t>
            </a:r>
            <a:r>
              <a:rPr lang="ru-RU" sz="2800" dirty="0" smtClean="0"/>
              <a:t> </a:t>
            </a:r>
            <a:r>
              <a:rPr lang="en-US" sz="2800" dirty="0" smtClean="0"/>
              <a:t>[-1;0]</a:t>
            </a:r>
            <a:r>
              <a:rPr lang="ru-RU" sz="2800" dirty="0" smtClean="0"/>
              <a:t> та</a:t>
            </a:r>
            <a:r>
              <a:rPr lang="en-US" sz="2800" dirty="0" smtClean="0"/>
              <a:t> [0;1].</a:t>
            </a:r>
            <a:r>
              <a:rPr lang="ru-RU" sz="2800" dirty="0" smtClean="0"/>
              <a:t> </a:t>
            </a:r>
            <a:endParaRPr lang="uk-UA" sz="2800" dirty="0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9879264"/>
              </p:ext>
            </p:extLst>
          </p:nvPr>
        </p:nvGraphicFramePr>
        <p:xfrm>
          <a:off x="1081088" y="5445125"/>
          <a:ext cx="5780087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Формула" r:id="rId8" imgW="2895480" imgH="393480" progId="Equation.3">
                  <p:embed/>
                </p:oleObj>
              </mc:Choice>
              <mc:Fallback>
                <p:oleObj name="Формула" r:id="rId8" imgW="2895480" imgH="39348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5445125"/>
                        <a:ext cx="5780087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7308304" y="4653136"/>
            <a:ext cx="10534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[-1;0]</a:t>
            </a:r>
            <a:r>
              <a:rPr lang="ru-RU" sz="2800" dirty="0"/>
              <a:t> </a:t>
            </a:r>
            <a:endParaRPr lang="uk-UA" sz="2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366012" y="5548770"/>
            <a:ext cx="9380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[0;1]</a:t>
            </a:r>
            <a:r>
              <a:rPr lang="ru-RU" sz="2800" dirty="0" smtClean="0"/>
              <a:t>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876804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35812"/>
            <a:ext cx="8064896" cy="6561540"/>
          </a:xfrm>
        </p:spPr>
        <p:txBody>
          <a:bodyPr/>
          <a:lstStyle/>
          <a:p>
            <a:pPr marL="82296" indent="0" algn="ctr">
              <a:buNone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</a:rPr>
              <a:t>Лінійна інтерполяція</a:t>
            </a:r>
          </a:p>
          <a:p>
            <a:pPr marL="82296" indent="0" algn="just">
              <a:buNone/>
            </a:pPr>
            <a:r>
              <a:rPr lang="ru-RU" sz="2800" dirty="0"/>
              <a:t>Нехай </a:t>
            </a:r>
            <a:r>
              <a:rPr lang="ru-RU" sz="2800" dirty="0" err="1"/>
              <a:t>задані</a:t>
            </a:r>
            <a:r>
              <a:rPr lang="ru-RU" sz="2800" dirty="0"/>
              <a:t> </a:t>
            </a:r>
            <a:r>
              <a:rPr lang="ru-RU" sz="2800" dirty="0" err="1"/>
              <a:t>координати</a:t>
            </a:r>
            <a:r>
              <a:rPr lang="ru-RU" sz="2800" dirty="0"/>
              <a:t> </a:t>
            </a:r>
            <a:r>
              <a:rPr lang="ru-RU" sz="2800" dirty="0" err="1"/>
              <a:t>точок</a:t>
            </a:r>
            <a:r>
              <a:rPr lang="ru-RU" sz="2800" dirty="0" smtClean="0"/>
              <a:t>:</a:t>
            </a:r>
          </a:p>
          <a:p>
            <a:pPr marL="82296" indent="0" algn="just">
              <a:buNone/>
            </a:pPr>
            <a:r>
              <a:rPr lang="ru-RU" sz="2800" dirty="0" smtClean="0"/>
              <a:t> </a:t>
            </a:r>
            <a:r>
              <a:rPr lang="ru-RU" sz="2800" dirty="0"/>
              <a:t>[4; 4], [2; 2], [1; 3], [3; 5]. </a:t>
            </a:r>
            <a:endParaRPr lang="ru-RU" sz="2800" dirty="0" smtClean="0"/>
          </a:p>
          <a:p>
            <a:pPr marL="82296" indent="0" algn="just">
              <a:buNone/>
            </a:pPr>
            <a:r>
              <a:rPr lang="ru-RU" sz="2800" dirty="0" err="1" smtClean="0"/>
              <a:t>Визначимо</a:t>
            </a:r>
            <a:r>
              <a:rPr lang="ru-RU" sz="2800" dirty="0" smtClean="0"/>
              <a:t> </a:t>
            </a:r>
            <a:r>
              <a:rPr lang="ru-RU" sz="2800" dirty="0"/>
              <a:t>вектором VX </a:t>
            </a:r>
            <a:r>
              <a:rPr lang="ru-RU" sz="2800" dirty="0" err="1"/>
              <a:t>абсциси</a:t>
            </a:r>
            <a:r>
              <a:rPr lang="ru-RU" sz="2800" dirty="0"/>
              <a:t> </a:t>
            </a:r>
            <a:r>
              <a:rPr lang="ru-RU" sz="2800" dirty="0" err="1"/>
              <a:t>зазначених</a:t>
            </a:r>
            <a:r>
              <a:rPr lang="ru-RU" sz="2800" dirty="0"/>
              <a:t> </a:t>
            </a:r>
            <a:r>
              <a:rPr lang="ru-RU" sz="2800" dirty="0" err="1"/>
              <a:t>точок</a:t>
            </a:r>
            <a:r>
              <a:rPr lang="ru-RU" sz="2800" dirty="0"/>
              <a:t> (</a:t>
            </a:r>
            <a:r>
              <a:rPr lang="ru-RU" sz="2800" dirty="0" err="1"/>
              <a:t>повинні</a:t>
            </a:r>
            <a:r>
              <a:rPr lang="ru-RU" sz="2800" dirty="0"/>
              <a:t> </a:t>
            </a:r>
            <a:r>
              <a:rPr lang="ru-RU" sz="2800" dirty="0" err="1"/>
              <a:t>йти</a:t>
            </a:r>
            <a:r>
              <a:rPr lang="ru-RU" sz="2800" dirty="0"/>
              <a:t> по </a:t>
            </a:r>
            <a:r>
              <a:rPr lang="ru-RU" sz="2800" dirty="0" err="1"/>
              <a:t>зростанню</a:t>
            </a:r>
            <a:r>
              <a:rPr lang="ru-RU" sz="2800" dirty="0"/>
              <a:t>), а </a:t>
            </a:r>
            <a:r>
              <a:rPr lang="ru-RU" sz="2800" dirty="0" smtClean="0"/>
              <a:t>вектором </a:t>
            </a:r>
            <a:r>
              <a:rPr lang="ru-RU" sz="2800" dirty="0"/>
              <a:t>VY – </a:t>
            </a:r>
            <a:r>
              <a:rPr lang="ru-RU" sz="2800" dirty="0" err="1"/>
              <a:t>відповідні</a:t>
            </a:r>
            <a:r>
              <a:rPr lang="ru-RU" sz="2800" dirty="0"/>
              <a:t> </a:t>
            </a:r>
            <a:r>
              <a:rPr lang="ru-RU" sz="2800" dirty="0" err="1"/>
              <a:t>їм</a:t>
            </a:r>
            <a:r>
              <a:rPr lang="ru-RU" sz="2800" dirty="0"/>
              <a:t> </a:t>
            </a:r>
            <a:r>
              <a:rPr lang="ru-RU" sz="2800" dirty="0" err="1"/>
              <a:t>ординати</a:t>
            </a:r>
            <a:r>
              <a:rPr lang="ru-RU" sz="2800" dirty="0" smtClean="0"/>
              <a:t>.</a:t>
            </a:r>
            <a:r>
              <a:rPr lang="uk-UA" sz="2800" dirty="0"/>
              <a:t> </a:t>
            </a:r>
            <a:endParaRPr lang="uk-UA" sz="2800" dirty="0" smtClean="0"/>
          </a:p>
          <a:p>
            <a:pPr marL="82296" indent="0" algn="just">
              <a:buNone/>
            </a:pPr>
            <a:r>
              <a:rPr lang="uk-UA" sz="2800" dirty="0" smtClean="0"/>
              <a:t>Щоб </a:t>
            </a:r>
            <a:r>
              <a:rPr lang="uk-UA" sz="2800" dirty="0"/>
              <a:t>прогнозувати значення функції, наприклад, у точках 2,5 і 1,2, </a:t>
            </a:r>
            <a:r>
              <a:rPr lang="uk-UA" sz="2800" dirty="0" smtClean="0"/>
              <a:t>досить </a:t>
            </a:r>
            <a:r>
              <a:rPr lang="uk-UA" sz="2800" dirty="0"/>
              <a:t>набрати </a:t>
            </a:r>
            <a:endParaRPr lang="uk-UA" sz="2800" dirty="0" smtClean="0"/>
          </a:p>
          <a:p>
            <a:pPr marL="82296" indent="0" algn="just">
              <a:buNone/>
            </a:pPr>
            <a:r>
              <a:rPr lang="en-US" sz="2800" dirty="0" smtClean="0"/>
              <a:t>L</a:t>
            </a:r>
            <a:r>
              <a:rPr lang="uk-UA" sz="2800" dirty="0"/>
              <a:t>і</a:t>
            </a:r>
            <a:r>
              <a:rPr lang="en-US" sz="2800" dirty="0" err="1"/>
              <a:t>nterp</a:t>
            </a:r>
            <a:r>
              <a:rPr lang="en-US" sz="2800" dirty="0"/>
              <a:t> (VX, VY, 2,5) = , </a:t>
            </a:r>
            <a:r>
              <a:rPr lang="uk-UA" sz="2800" dirty="0"/>
              <a:t>одержимо відповідь: 3. Аналогічно: </a:t>
            </a:r>
            <a:r>
              <a:rPr lang="en-US" sz="2800" dirty="0"/>
              <a:t>L</a:t>
            </a:r>
            <a:r>
              <a:rPr lang="uk-UA" sz="2800" dirty="0"/>
              <a:t>і</a:t>
            </a:r>
            <a:r>
              <a:rPr lang="en-US" sz="2800" dirty="0" err="1"/>
              <a:t>nterp</a:t>
            </a:r>
            <a:r>
              <a:rPr lang="en-US" sz="2800" dirty="0"/>
              <a:t> (VX, VY, 1,2) = 2,8. </a:t>
            </a:r>
            <a:r>
              <a:rPr lang="uk-UA" sz="2800" dirty="0"/>
              <a:t>Можна також побудувати графік інтерполяційної кривої (у випадку лінійної інтерполяції це ламана лінія)</a:t>
            </a:r>
            <a:endParaRPr lang="uk-UA" sz="2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667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7" y="620688"/>
            <a:ext cx="7148721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7146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7647" y="0"/>
            <a:ext cx="7498080" cy="720080"/>
          </a:xfrm>
        </p:spPr>
        <p:txBody>
          <a:bodyPr>
            <a:normAutofit fontScale="90000"/>
          </a:bodyPr>
          <a:lstStyle/>
          <a:p>
            <a:r>
              <a:rPr lang="uk-UA" sz="4400" b="1" dirty="0"/>
              <a:t>§ </a:t>
            </a:r>
            <a:r>
              <a:rPr lang="uk-UA" sz="4400" b="1" dirty="0" smtClean="0"/>
              <a:t>3 </a:t>
            </a:r>
            <a:r>
              <a:rPr lang="ru-RU" sz="4400" b="1" dirty="0" err="1" smtClean="0">
                <a:effectLst/>
              </a:rPr>
              <a:t>Параболічний</a:t>
            </a:r>
            <a:r>
              <a:rPr lang="ru-RU" sz="4400" b="1" dirty="0" smtClean="0">
                <a:effectLst/>
              </a:rPr>
              <a:t> </a:t>
            </a:r>
            <a:r>
              <a:rPr lang="ru-RU" sz="4400" b="1" dirty="0">
                <a:effectLst/>
              </a:rPr>
              <a:t>сплайн</a:t>
            </a:r>
            <a:endParaRPr lang="uk-UA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764704"/>
            <a:ext cx="7344816" cy="586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1862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192</TotalTime>
  <Words>440</Words>
  <Application>Microsoft Office PowerPoint</Application>
  <PresentationFormat>Экран (4:3)</PresentationFormat>
  <Paragraphs>83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Солнцестояние</vt:lpstr>
      <vt:lpstr>Формула</vt:lpstr>
      <vt:lpstr>Тема 2.2 Наближення функції сплайнами</vt:lpstr>
      <vt:lpstr>§ 1 Поняття сплайну</vt:lpstr>
      <vt:lpstr>Презентация PowerPoint</vt:lpstr>
      <vt:lpstr>Презентация PowerPoint</vt:lpstr>
      <vt:lpstr>§ 2 Лінійний сплайн</vt:lpstr>
      <vt:lpstr>Презентация PowerPoint</vt:lpstr>
      <vt:lpstr>Презентация PowerPoint</vt:lpstr>
      <vt:lpstr>Презентация PowerPoint</vt:lpstr>
      <vt:lpstr>§ 3 Параболічний сплайн</vt:lpstr>
      <vt:lpstr>Презентация PowerPoint</vt:lpstr>
      <vt:lpstr>Презентация PowerPoint</vt:lpstr>
      <vt:lpstr>§ 4 Кубічний сплайн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6 Наближення функції сплайнами</dc:title>
  <dc:creator>Admin</dc:creator>
  <cp:lastModifiedBy>BAO</cp:lastModifiedBy>
  <cp:revision>23</cp:revision>
  <dcterms:created xsi:type="dcterms:W3CDTF">2017-11-28T16:19:39Z</dcterms:created>
  <dcterms:modified xsi:type="dcterms:W3CDTF">2018-04-19T05:25:34Z</dcterms:modified>
</cp:coreProperties>
</file>