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7" r:id="rId9"/>
    <p:sldId id="286" r:id="rId10"/>
    <p:sldId id="287" r:id="rId11"/>
    <p:sldId id="288" r:id="rId12"/>
    <p:sldId id="263" r:id="rId13"/>
    <p:sldId id="265" r:id="rId14"/>
    <p:sldId id="269" r:id="rId15"/>
    <p:sldId id="270" r:id="rId16"/>
    <p:sldId id="271" r:id="rId17"/>
    <p:sldId id="296" r:id="rId18"/>
    <p:sldId id="289" r:id="rId19"/>
    <p:sldId id="290" r:id="rId20"/>
    <p:sldId id="264" r:id="rId21"/>
    <p:sldId id="268" r:id="rId22"/>
    <p:sldId id="273" r:id="rId23"/>
    <p:sldId id="274" r:id="rId24"/>
    <p:sldId id="278" r:id="rId25"/>
    <p:sldId id="279" r:id="rId26"/>
    <p:sldId id="291" r:id="rId27"/>
    <p:sldId id="292" r:id="rId28"/>
    <p:sldId id="293" r:id="rId29"/>
    <p:sldId id="275" r:id="rId30"/>
    <p:sldId id="277" r:id="rId31"/>
    <p:sldId id="281" r:id="rId32"/>
    <p:sldId id="282" r:id="rId33"/>
    <p:sldId id="283" r:id="rId34"/>
    <p:sldId id="294" r:id="rId35"/>
    <p:sldId id="285" r:id="rId36"/>
    <p:sldId id="295" r:id="rId37"/>
    <p:sldId id="284" r:id="rId3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2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66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91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CAE20C8-BD6D-4930-952E-BB69228022E2}" type="datetimeFigureOut">
              <a:rPr lang="uk-UA" smtClean="0"/>
              <a:t>03.11.2019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59684A6-4215-488B-B602-BE433CEDEEA4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51.wmf"/><Relationship Id="rId3" Type="http://schemas.openxmlformats.org/officeDocument/2006/relationships/image" Target="../media/image52.png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5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70.png"/><Relationship Id="rId4" Type="http://schemas.openxmlformats.org/officeDocument/2006/relationships/image" Target="../media/image6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6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82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5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84.wmf"/><Relationship Id="rId9" Type="http://schemas.openxmlformats.org/officeDocument/2006/relationships/image" Target="../media/image86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4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8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model.exponenta.ru/bt/bt_1_126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2.png"/><Relationship Id="rId5" Type="http://schemas.openxmlformats.org/officeDocument/2006/relationships/image" Target="../media/image91.wmf"/><Relationship Id="rId4" Type="http://schemas.openxmlformats.org/officeDocument/2006/relationships/oleObject" Target="../embeddings/oleObject79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85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80.bin"/><Relationship Id="rId21" Type="http://schemas.openxmlformats.org/officeDocument/2006/relationships/oleObject" Target="../embeddings/oleObject89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84.bin"/><Relationship Id="rId24" Type="http://schemas.openxmlformats.org/officeDocument/2006/relationships/image" Target="../media/image91.wmf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8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96.bin"/><Relationship Id="rId18" Type="http://schemas.openxmlformats.org/officeDocument/2006/relationships/image" Target="../media/image111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114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99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214554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Тема </a:t>
            </a:r>
            <a:r>
              <a:rPr lang="en-US" sz="4800" b="1" smtClean="0"/>
              <a:t>2</a:t>
            </a:r>
            <a:r>
              <a:rPr lang="uk-UA" sz="4800" b="1" dirty="0" smtClean="0"/>
              <a:t/>
            </a:r>
            <a:br>
              <a:rPr lang="uk-UA" sz="4800" b="1" dirty="0" smtClean="0"/>
            </a:br>
            <a:r>
              <a:rPr lang="uk-UA" sz="4800" b="1" dirty="0" smtClean="0"/>
              <a:t>Інтерполяційні</a:t>
            </a:r>
            <a:br>
              <a:rPr lang="uk-UA" sz="4800" b="1" dirty="0" smtClean="0"/>
            </a:br>
            <a:r>
              <a:rPr lang="uk-UA" sz="4800" b="1" dirty="0" smtClean="0"/>
              <a:t> поліноми</a:t>
            </a:r>
            <a:endParaRPr lang="uk-UA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14" y="81056"/>
            <a:ext cx="6572328" cy="6383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58637" y="4241899"/>
            <a:ext cx="268536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err="1" smtClean="0"/>
              <a:t>Щоб</a:t>
            </a:r>
            <a:r>
              <a:rPr lang="ru-RU" sz="2800" dirty="0" smtClean="0"/>
              <a:t> </a:t>
            </a:r>
            <a:r>
              <a:rPr lang="ru-RU" sz="2800" dirty="0" err="1" smtClean="0"/>
              <a:t>поставити</a:t>
            </a:r>
            <a:r>
              <a:rPr lang="ru-RU" sz="2800" dirty="0" smtClean="0"/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.. 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pPr algn="r"/>
            <a:r>
              <a:rPr lang="uk-UA" sz="2800" dirty="0"/>
              <a:t>н</a:t>
            </a:r>
            <a:r>
              <a:rPr lang="ru-RU" sz="2800" dirty="0" smtClean="0"/>
              <a:t>а </a:t>
            </a:r>
            <a:r>
              <a:rPr lang="ru-RU" sz="2800" dirty="0" err="1" smtClean="0"/>
              <a:t>клавіатурі</a:t>
            </a:r>
            <a:r>
              <a:rPr lang="ru-RU" sz="2800" dirty="0" smtClean="0"/>
              <a:t> при англ. </a:t>
            </a:r>
            <a:r>
              <a:rPr lang="ru-RU" sz="2800" dirty="0" err="1" smtClean="0"/>
              <a:t>мові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натиснути</a:t>
            </a:r>
            <a:r>
              <a:rPr lang="ru-RU" sz="2800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;</a:t>
            </a:r>
            <a:r>
              <a:rPr lang="ru-RU" sz="2800" dirty="0" smtClean="0"/>
              <a:t> </a:t>
            </a:r>
            <a:endParaRPr lang="uk-UA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5701741" y="2060848"/>
            <a:ext cx="43204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14036" y="2564904"/>
            <a:ext cx="29220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Панель </a:t>
            </a:r>
            <a:r>
              <a:rPr lang="en-US" sz="2800" dirty="0" smtClean="0"/>
              <a:t>Boolean</a:t>
            </a:r>
            <a:r>
              <a:rPr lang="uk-UA" sz="2800" dirty="0" smtClean="0"/>
              <a:t> </a:t>
            </a:r>
            <a:r>
              <a:rPr lang="uk-UA" sz="4000" b="1" dirty="0" smtClean="0"/>
              <a:t>=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99071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816" y="1196752"/>
            <a:ext cx="542350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188640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похибки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застосуємо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TextBox 1"/>
          <p:cNvSpPr txBox="1"/>
          <p:nvPr/>
        </p:nvSpPr>
        <p:spPr>
          <a:xfrm>
            <a:off x="1115617" y="141318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інтерполяції значно спрощується, якщо значення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рівновіддаленими, тобто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199276"/>
              </p:ext>
            </p:extLst>
          </p:nvPr>
        </p:nvGraphicFramePr>
        <p:xfrm>
          <a:off x="1336749" y="1082281"/>
          <a:ext cx="18494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1" name="Формула" r:id="rId3" imgW="736600" imgH="228600" progId="Equation.3">
                  <p:embed/>
                </p:oleObj>
              </mc:Choice>
              <mc:Fallback>
                <p:oleObj name="Формула" r:id="rId3" imgW="7366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749" y="1082281"/>
                        <a:ext cx="18494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777431"/>
              </p:ext>
            </p:extLst>
          </p:nvPr>
        </p:nvGraphicFramePr>
        <p:xfrm>
          <a:off x="3475037" y="1059722"/>
          <a:ext cx="10969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2" name="Формула" r:id="rId5" imgW="457200" imgH="241300" progId="Equation.3">
                  <p:embed/>
                </p:oleObj>
              </mc:Choice>
              <mc:Fallback>
                <p:oleObj name="Формула" r:id="rId5" imgW="4572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7" y="1059722"/>
                        <a:ext cx="109696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154309" y="1040253"/>
            <a:ext cx="3299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інтерполяції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347541"/>
              </p:ext>
            </p:extLst>
          </p:nvPr>
        </p:nvGraphicFramePr>
        <p:xfrm>
          <a:off x="1374208" y="1685968"/>
          <a:ext cx="7858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3" name="Формула" r:id="rId7" imgW="355138" imgH="177569" progId="Equation.3">
                  <p:embed/>
                </p:oleObj>
              </mc:Choice>
              <mc:Fallback>
                <p:oleObj name="Формула" r:id="rId7" imgW="355138" imgH="17756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208" y="1685968"/>
                        <a:ext cx="78581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236897" y="1618645"/>
            <a:ext cx="27506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заданий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0056" y="2481877"/>
            <a:ext cx="4914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709592"/>
              </p:ext>
            </p:extLst>
          </p:nvPr>
        </p:nvGraphicFramePr>
        <p:xfrm>
          <a:off x="6139922" y="2264961"/>
          <a:ext cx="1571625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4" name="Формула" r:id="rId9" imgW="685502" imgH="406224" progId="Equation.3">
                  <p:embed/>
                </p:oleObj>
              </mc:Choice>
              <mc:Fallback>
                <p:oleObj name="Формула" r:id="rId9" imgW="685502" imgH="40622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9922" y="2264961"/>
                        <a:ext cx="1571625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808472"/>
              </p:ext>
            </p:extLst>
          </p:nvPr>
        </p:nvGraphicFramePr>
        <p:xfrm>
          <a:off x="3762721" y="3249303"/>
          <a:ext cx="20716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5" name="Формула" r:id="rId11" imgW="825500" imgH="228600" progId="Equation.3">
                  <p:embed/>
                </p:oleObj>
              </mc:Choice>
              <mc:Fallback>
                <p:oleObj name="Формула" r:id="rId11" imgW="8255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721" y="3249303"/>
                        <a:ext cx="20716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06829" y="3960900"/>
            <a:ext cx="57613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вузла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978509"/>
              </p:ext>
            </p:extLst>
          </p:nvPr>
        </p:nvGraphicFramePr>
        <p:xfrm>
          <a:off x="2600715" y="4694585"/>
          <a:ext cx="477361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6" name="Формула" r:id="rId13" imgW="2108200" imgH="406400" progId="Equation.3">
                  <p:embed/>
                </p:oleObj>
              </mc:Choice>
              <mc:Fallback>
                <p:oleObj name="Формула" r:id="rId13" imgW="2108200" imgH="406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715" y="4694585"/>
                        <a:ext cx="4773612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654956"/>
              </p:ext>
            </p:extLst>
          </p:nvPr>
        </p:nvGraphicFramePr>
        <p:xfrm>
          <a:off x="1374208" y="5905176"/>
          <a:ext cx="271462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7" name="Формула" r:id="rId15" imgW="1054100" imgH="241300" progId="Equation.3">
                  <p:embed/>
                </p:oleObj>
              </mc:Choice>
              <mc:Fallback>
                <p:oleObj name="Формула" r:id="rId15" imgW="10541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208" y="5905176"/>
                        <a:ext cx="271462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147269"/>
              </p:ext>
            </p:extLst>
          </p:nvPr>
        </p:nvGraphicFramePr>
        <p:xfrm>
          <a:off x="5154773" y="5833739"/>
          <a:ext cx="30861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8" name="Формула" r:id="rId17" imgW="1079032" imgH="241195" progId="Equation.3">
                  <p:embed/>
                </p:oleObj>
              </mc:Choice>
              <mc:Fallback>
                <p:oleObj name="Формула" r:id="rId17" imgW="1079032" imgH="24119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773" y="5833739"/>
                        <a:ext cx="30861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67934" y="392232"/>
            <a:ext cx="8072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рівновіддаленими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вузлами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429994"/>
              </p:ext>
            </p:extLst>
          </p:nvPr>
        </p:nvGraphicFramePr>
        <p:xfrm>
          <a:off x="2395184" y="1530932"/>
          <a:ext cx="52149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9" name="Формула" r:id="rId3" imgW="2082800" imgH="431800" progId="Equation.3">
                  <p:embed/>
                </p:oleObj>
              </mc:Choice>
              <mc:Fallback>
                <p:oleObj name="Формула" r:id="rId3" imgW="20828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184" y="1530932"/>
                        <a:ext cx="5214937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707495"/>
              </p:ext>
            </p:extLst>
          </p:nvPr>
        </p:nvGraphicFramePr>
        <p:xfrm>
          <a:off x="1488722" y="2944148"/>
          <a:ext cx="702786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0" name="Формула" r:id="rId5" imgW="3175000" imgH="419100" progId="Equation.3">
                  <p:embed/>
                </p:oleObj>
              </mc:Choice>
              <mc:Fallback>
                <p:oleObj name="Формула" r:id="rId5" imgW="3175000" imgH="419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22" y="2944148"/>
                        <a:ext cx="7027862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37843" y="4077072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Лагранжа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рівновіддаленими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456048"/>
              </p:ext>
            </p:extLst>
          </p:nvPr>
        </p:nvGraphicFramePr>
        <p:xfrm>
          <a:off x="1469219" y="5517232"/>
          <a:ext cx="72771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" name="Формула" r:id="rId7" imgW="2641600" imgH="228600" progId="Equation.3">
                  <p:embed/>
                </p:oleObj>
              </mc:Choice>
              <mc:Fallback>
                <p:oleObj name="Формула" r:id="rId7" imgW="26416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219" y="5517232"/>
                        <a:ext cx="727710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645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62068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 </a:t>
            </a: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Ейткена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668680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обчислити не загальний вираз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лише його значення на конкретному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цьому значення  функції задано в досить великій кількості, то можна використати інтерполяційну схему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Ейткена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Послідовно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обчислюються багаточлени: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965412"/>
              </p:ext>
            </p:extLst>
          </p:nvPr>
        </p:nvGraphicFramePr>
        <p:xfrm>
          <a:off x="2051720" y="3346336"/>
          <a:ext cx="535739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4" r:id="rId3" imgW="2654300" imgH="571500" progId="Equation.DSMT4">
                  <p:embed/>
                </p:oleObj>
              </mc:Choice>
              <mc:Fallback>
                <p:oleObj r:id="rId3" imgW="2654300" imgH="571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346336"/>
                        <a:ext cx="5357395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606312"/>
              </p:ext>
            </p:extLst>
          </p:nvPr>
        </p:nvGraphicFramePr>
        <p:xfrm>
          <a:off x="1475656" y="4941168"/>
          <a:ext cx="6761894" cy="1199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5" r:id="rId5" imgW="3378200" imgH="596900" progId="Equation.DSMT4">
                  <p:embed/>
                </p:oleObj>
              </mc:Choice>
              <mc:Fallback>
                <p:oleObj r:id="rId5" imgW="3378200" imgH="596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941168"/>
                        <a:ext cx="6761894" cy="1199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10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810756"/>
              </p:ext>
            </p:extLst>
          </p:nvPr>
        </p:nvGraphicFramePr>
        <p:xfrm>
          <a:off x="1470512" y="0"/>
          <a:ext cx="699506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7" r:id="rId3" imgW="3886200" imgH="596900" progId="Equation.DSMT4">
                  <p:embed/>
                </p:oleObj>
              </mc:Choice>
              <mc:Fallback>
                <p:oleObj r:id="rId3" imgW="3886200" imgH="5969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512" y="0"/>
                        <a:ext cx="6995063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3608" y="1052736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Інтерполяційний багаточлен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-го степеня, який приймає в точках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значення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запишемо наступним чином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304949"/>
              </p:ext>
            </p:extLst>
          </p:nvPr>
        </p:nvGraphicFramePr>
        <p:xfrm>
          <a:off x="2049042" y="2132856"/>
          <a:ext cx="5838001" cy="104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8" r:id="rId5" imgW="3403600" imgH="609600" progId="Equation.DSMT4">
                  <p:embed/>
                </p:oleObj>
              </mc:Choice>
              <mc:Fallback>
                <p:oleObj r:id="rId5" imgW="3403600" imgH="60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42" y="2132856"/>
                        <a:ext cx="5838001" cy="1046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43607" y="3212976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 зручно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 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00" y="3659449"/>
            <a:ext cx="7463286" cy="319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669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0"/>
            <a:ext cx="81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 за схемою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Ейткена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відбуваються доти, доки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763219"/>
              </p:ext>
            </p:extLst>
          </p:nvPr>
        </p:nvGraphicFramePr>
        <p:xfrm>
          <a:off x="1907704" y="477053"/>
          <a:ext cx="1261964" cy="458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69" r:id="rId3" imgW="736280" imgH="266584" progId="Equation.DSMT4">
                  <p:embed/>
                </p:oleObj>
              </mc:Choice>
              <mc:Fallback>
                <p:oleObj r:id="rId3" imgW="736280" imgH="26658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7053"/>
                        <a:ext cx="1261964" cy="4588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877791"/>
              </p:ext>
            </p:extLst>
          </p:nvPr>
        </p:nvGraphicFramePr>
        <p:xfrm>
          <a:off x="4355976" y="477053"/>
          <a:ext cx="1731106" cy="458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0" r:id="rId5" imgW="1117600" imgH="292100" progId="Equation.DSMT4">
                  <p:embed/>
                </p:oleObj>
              </mc:Choice>
              <mc:Fallback>
                <p:oleObj r:id="rId5" imgW="1117600" imgH="292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77053"/>
                        <a:ext cx="1731106" cy="458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89252" y="418286"/>
            <a:ext cx="519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8066" y="941506"/>
            <a:ext cx="5440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співпадуть до заданої точності.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0981" y="1464726"/>
            <a:ext cx="800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		задана таблицею.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29476"/>
              </p:ext>
            </p:extLst>
          </p:nvPr>
        </p:nvGraphicFramePr>
        <p:xfrm>
          <a:off x="4283968" y="1402300"/>
          <a:ext cx="123538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1" r:id="rId7" imgW="583947" imgH="304668" progId="Equation.DSMT4">
                  <p:embed/>
                </p:oleObj>
              </mc:Choice>
              <mc:Fallback>
                <p:oleObj r:id="rId7" imgW="583947" imgH="30466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402300"/>
                        <a:ext cx="1235387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253095"/>
              </p:ext>
            </p:extLst>
          </p:nvPr>
        </p:nvGraphicFramePr>
        <p:xfrm>
          <a:off x="1149329" y="2068835"/>
          <a:ext cx="4536504" cy="115302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56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57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х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у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1.032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1.091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1.145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1.170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32240" y="2001212"/>
            <a:ext cx="12971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Знайти</a:t>
            </a:r>
            <a:endParaRPr lang="uk-UA" sz="2800" dirty="0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441933"/>
              </p:ext>
            </p:extLst>
          </p:nvPr>
        </p:nvGraphicFramePr>
        <p:xfrm>
          <a:off x="6907454" y="2490399"/>
          <a:ext cx="946722" cy="575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2" r:id="rId9" imgW="482391" imgH="291973" progId="Equation.3">
                  <p:embed/>
                </p:oleObj>
              </mc:Choice>
              <mc:Fallback>
                <p:oleObj r:id="rId9" imgW="482391" imgH="29197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454" y="2490399"/>
                        <a:ext cx="946722" cy="5754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403600" y="3175000"/>
          <a:ext cx="85725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3" r:id="rId11" imgW="101556" imgH="190417" progId="Equation.DSMT4">
                  <p:embed/>
                </p:oleObj>
              </mc:Choice>
              <mc:Fallback>
                <p:oleObj r:id="rId11" imgW="101556" imgH="19041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3175000"/>
                        <a:ext cx="85725" cy="17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Line 13"/>
          <p:cNvSpPr>
            <a:spLocks noChangeShapeType="1"/>
          </p:cNvSpPr>
          <p:nvPr/>
        </p:nvSpPr>
        <p:spPr bwMode="auto">
          <a:xfrm>
            <a:off x="4111625" y="325755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49328" y="3555045"/>
            <a:ext cx="7527127" cy="104130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43240" y="4935685"/>
            <a:ext cx="7678898" cy="108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5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669060"/>
              </p:ext>
            </p:extLst>
          </p:nvPr>
        </p:nvGraphicFramePr>
        <p:xfrm>
          <a:off x="1595337" y="3254899"/>
          <a:ext cx="6624739" cy="26471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5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5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86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0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і</a:t>
                      </a:r>
                      <a:endParaRPr lang="en-US" sz="28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х</a:t>
                      </a:r>
                      <a:endParaRPr lang="en-US" sz="28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у</a:t>
                      </a:r>
                      <a:endParaRPr lang="en-US" sz="28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1,032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1,091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1,145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1.170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-0,05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1,048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1,047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1,050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1,057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1,048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5595"/>
            <a:ext cx="7296150" cy="2124075"/>
          </a:xfrm>
          <a:prstGeom prst="rect">
            <a:avLst/>
          </a:prstGeom>
        </p:spPr>
      </p:pic>
      <p:graphicFrame>
        <p:nvGraphicFramePr>
          <p:cNvPr id="6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747383"/>
              </p:ext>
            </p:extLst>
          </p:nvPr>
        </p:nvGraphicFramePr>
        <p:xfrm>
          <a:off x="2483768" y="2246787"/>
          <a:ext cx="451970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3" r:id="rId4" imgW="2565400" imgH="571500" progId="Equation.3">
                  <p:embed/>
                </p:oleObj>
              </mc:Choice>
              <mc:Fallback>
                <p:oleObj r:id="rId4" imgW="2565400" imgH="571500" progId="Equation.3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246787"/>
                        <a:ext cx="4519702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508397"/>
              </p:ext>
            </p:extLst>
          </p:nvPr>
        </p:nvGraphicFramePr>
        <p:xfrm>
          <a:off x="4277921" y="3236902"/>
          <a:ext cx="822542" cy="47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4" r:id="rId6" imgW="469696" imgH="266584" progId="Equation.DSMT4">
                  <p:embed/>
                </p:oleObj>
              </mc:Choice>
              <mc:Fallback>
                <p:oleObj r:id="rId6" imgW="469696" imgH="266584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921" y="3236902"/>
                        <a:ext cx="822542" cy="4700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155214"/>
              </p:ext>
            </p:extLst>
          </p:nvPr>
        </p:nvGraphicFramePr>
        <p:xfrm>
          <a:off x="5422625" y="3201140"/>
          <a:ext cx="893013" cy="54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5" r:id="rId8" imgW="482391" imgH="291973" progId="Equation.DSMT4">
                  <p:embed/>
                </p:oleObj>
              </mc:Choice>
              <mc:Fallback>
                <p:oleObj r:id="rId8" imgW="482391" imgH="291973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625" y="3201140"/>
                        <a:ext cx="893013" cy="542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690400"/>
              </p:ext>
            </p:extLst>
          </p:nvPr>
        </p:nvGraphicFramePr>
        <p:xfrm>
          <a:off x="6537440" y="3183882"/>
          <a:ext cx="150188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r:id="rId10" imgW="774364" imgH="291973" progId="Equation.DSMT4">
                  <p:embed/>
                </p:oleObj>
              </mc:Choice>
              <mc:Fallback>
                <p:oleObj r:id="rId10" imgW="774364" imgH="291973" progId="Equation.DSMT4">
                  <p:embed/>
                  <p:pic>
                    <p:nvPicPr>
                      <p:cNvPr id="26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440" y="3183882"/>
                        <a:ext cx="1501880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029761" y="6165304"/>
            <a:ext cx="3282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 до 0,001:</a:t>
            </a:r>
            <a:endParaRPr lang="uk-UA" sz="2800" dirty="0"/>
          </a:p>
        </p:txBody>
      </p:sp>
      <p:graphicFrame>
        <p:nvGraphicFramePr>
          <p:cNvPr id="11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389411"/>
              </p:ext>
            </p:extLst>
          </p:nvPr>
        </p:nvGraphicFramePr>
        <p:xfrm>
          <a:off x="4743619" y="6068997"/>
          <a:ext cx="2129173" cy="564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r:id="rId12" imgW="1117600" imgH="292100" progId="Equation.3">
                  <p:embed/>
                </p:oleObj>
              </mc:Choice>
              <mc:Fallback>
                <p:oleObj r:id="rId12" imgW="1117600" imgH="292100" progId="Equation.3">
                  <p:embed/>
                  <p:pic>
                    <p:nvPicPr>
                      <p:cNvPr id="18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619" y="6068997"/>
                        <a:ext cx="2129173" cy="5641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883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14863"/>
            <a:ext cx="6552727" cy="6313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8426"/>
            <a:ext cx="3440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в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MathCad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8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0381"/>
            <a:ext cx="6192687" cy="568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369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85794"/>
          </a:xfrm>
        </p:spPr>
        <p:txBody>
          <a:bodyPr/>
          <a:lstStyle/>
          <a:p>
            <a:r>
              <a:rPr lang="uk-UA" b="1" dirty="0" smtClean="0"/>
              <a:t>§ 1 Постановка задачі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857232"/>
            <a:ext cx="8429652" cy="114300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задана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точках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таблицею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302125"/>
              </p:ext>
            </p:extLst>
          </p:nvPr>
        </p:nvGraphicFramePr>
        <p:xfrm>
          <a:off x="1357290" y="2000240"/>
          <a:ext cx="6715170" cy="1071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3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30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0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x0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x1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y(x)</a:t>
                      </a:r>
                      <a:endParaRPr lang="uk-UA" sz="20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y0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y1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yn</a:t>
                      </a:r>
                      <a:endParaRPr lang="uk-UA" sz="20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2976" y="3143248"/>
            <a:ext cx="77153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вузлами інтерполяції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Необхідно знайти значення функції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 точках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=0,1…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Це можна здійснити шляхом заміни функції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іншою функцією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задається аналітичним виразом.</a:t>
            </a:r>
          </a:p>
          <a:p>
            <a:pPr algn="just"/>
            <a:r>
              <a:rPr lang="uk-UA" sz="2800" dirty="0" smtClean="0"/>
              <a:t> </a:t>
            </a:r>
            <a:endParaRPr lang="uk-UA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3701" y="47129"/>
            <a:ext cx="8361007" cy="86409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Інтерполяційні поліноми Ньютона</a:t>
            </a:r>
            <a:r>
              <a:rPr lang="uk-UA" sz="3600" dirty="0">
                <a:effectLst/>
              </a:rPr>
              <a:t/>
            </a:r>
            <a:br>
              <a:rPr lang="uk-UA" sz="3600" dirty="0">
                <a:effectLst/>
              </a:rPr>
            </a:br>
            <a:endParaRPr lang="uk-UA" sz="3600" dirty="0">
              <a:latin typeface="+mn-lt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1561" name="TextBox 21560"/>
          <p:cNvSpPr txBox="1"/>
          <p:nvPr/>
        </p:nvSpPr>
        <p:spPr>
          <a:xfrm>
            <a:off x="1114066" y="481299"/>
            <a:ext cx="8029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Нехай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система значень заданої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 вузлах інтерполяції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562" name="Объект 215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29336"/>
              </p:ext>
            </p:extLst>
          </p:nvPr>
        </p:nvGraphicFramePr>
        <p:xfrm>
          <a:off x="3131840" y="1454614"/>
          <a:ext cx="3515812" cy="585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1" name="Формула" r:id="rId3" imgW="1371600" imgH="228600" progId="Equation.3">
                  <p:embed/>
                </p:oleObj>
              </mc:Choice>
              <mc:Fallback>
                <p:oleObj name="Формула" r:id="rId3" imgW="13716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1840" y="1454614"/>
                        <a:ext cx="3515812" cy="5859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63" name="TextBox 21562"/>
          <p:cNvSpPr txBox="1"/>
          <p:nvPr/>
        </p:nvSpPr>
        <p:spPr>
          <a:xfrm>
            <a:off x="975030" y="2013720"/>
            <a:ext cx="80783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Скінченими різницями першого порядку називають величини, що обчислюються за виразами: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564" name="Объект 215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554167"/>
              </p:ext>
            </p:extLst>
          </p:nvPr>
        </p:nvGraphicFramePr>
        <p:xfrm>
          <a:off x="3131840" y="2940342"/>
          <a:ext cx="3302157" cy="185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2" name="Формула" r:id="rId5" imgW="1625400" imgH="914400" progId="Equation.3">
                  <p:embed/>
                </p:oleObj>
              </mc:Choice>
              <mc:Fallback>
                <p:oleObj name="Формула" r:id="rId5" imgW="162540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31840" y="2940342"/>
                        <a:ext cx="3302157" cy="1857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65" name="Прямоугольник 21564"/>
          <p:cNvSpPr/>
          <p:nvPr/>
        </p:nvSpPr>
        <p:spPr>
          <a:xfrm>
            <a:off x="1114066" y="5445224"/>
            <a:ext cx="3673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Скінченими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різницями другого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</a:p>
        </p:txBody>
      </p:sp>
      <p:graphicFrame>
        <p:nvGraphicFramePr>
          <p:cNvPr id="21566" name="Объект 215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695212"/>
              </p:ext>
            </p:extLst>
          </p:nvPr>
        </p:nvGraphicFramePr>
        <p:xfrm>
          <a:off x="5129033" y="4892402"/>
          <a:ext cx="3835455" cy="1904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3" name="Формула" r:id="rId7" imgW="1942920" imgH="965160" progId="Equation.3">
                  <p:embed/>
                </p:oleObj>
              </mc:Choice>
              <mc:Fallback>
                <p:oleObj name="Формула" r:id="rId7" imgW="1942920" imgH="965160" progId="Equation.3">
                  <p:embed/>
                  <p:pic>
                    <p:nvPicPr>
                      <p:cNvPr id="0" name="Объект 2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033" y="4892402"/>
                        <a:ext cx="3835455" cy="1904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898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16632"/>
            <a:ext cx="5150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-го порядку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033431"/>
              </p:ext>
            </p:extLst>
          </p:nvPr>
        </p:nvGraphicFramePr>
        <p:xfrm>
          <a:off x="1405607" y="783670"/>
          <a:ext cx="5722888" cy="649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2" name="Уравнение" r:id="rId3" imgW="2438280" imgH="279360" progId="Equation.3">
                  <p:embed/>
                </p:oleObj>
              </mc:Choice>
              <mc:Fallback>
                <p:oleObj name="Уравнение" r:id="rId3" imgW="2438280" imgH="27936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607" y="783670"/>
                        <a:ext cx="5722888" cy="649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036096"/>
              </p:ext>
            </p:extLst>
          </p:nvPr>
        </p:nvGraphicFramePr>
        <p:xfrm>
          <a:off x="7507975" y="764704"/>
          <a:ext cx="15668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3" name="Формула" r:id="rId5" imgW="647700" imgH="241300" progId="Equation.3">
                  <p:embed/>
                </p:oleObj>
              </mc:Choice>
              <mc:Fallback>
                <p:oleObj name="Формула" r:id="rId5" imgW="6477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975" y="764704"/>
                        <a:ext cx="156686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71600" y="1484784"/>
            <a:ext cx="80299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обчислені скінченних різниць їх зручно записувати у наступну таблицю:</a:t>
            </a:r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22509"/>
            <a:ext cx="4644727" cy="422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32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9540" y="103163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інтерполяційним поліномом Ньютона називається багаточлен виду: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273754"/>
              </p:ext>
            </p:extLst>
          </p:nvPr>
        </p:nvGraphicFramePr>
        <p:xfrm>
          <a:off x="603494" y="925654"/>
          <a:ext cx="8557172" cy="991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3" r:id="rId3" imgW="6121400" imgH="571500" progId="Equation.3">
                  <p:embed/>
                </p:oleObj>
              </mc:Choice>
              <mc:Fallback>
                <p:oleObj r:id="rId3" imgW="6121400" imgH="571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94" y="925654"/>
                        <a:ext cx="8557172" cy="9911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29540" y="1916832"/>
            <a:ext cx="829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практиці застосовується модифікована формула: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134464"/>
              </p:ext>
            </p:extLst>
          </p:nvPr>
        </p:nvGraphicFramePr>
        <p:xfrm>
          <a:off x="1259632" y="2485695"/>
          <a:ext cx="1512168" cy="955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4" name="Формула" r:id="rId5" imgW="723586" imgH="457002" progId="Equation.3">
                  <p:embed/>
                </p:oleObj>
              </mc:Choice>
              <mc:Fallback>
                <p:oleObj name="Формула" r:id="rId5" imgW="723586" imgH="45700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85695"/>
                        <a:ext cx="1512168" cy="9550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58593" y="2636912"/>
            <a:ext cx="24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346898"/>
              </p:ext>
            </p:extLst>
          </p:nvPr>
        </p:nvGraphicFramePr>
        <p:xfrm>
          <a:off x="1006411" y="3486391"/>
          <a:ext cx="8067147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5" name="Формула" r:id="rId7" imgW="3035160" imgH="812520" progId="Equation.3">
                  <p:embed/>
                </p:oleObj>
              </mc:Choice>
              <mc:Fallback>
                <p:oleObj name="Формула" r:id="rId7" imgW="3035160" imgH="8125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6411" y="3486391"/>
                        <a:ext cx="8067147" cy="2160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089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609266"/>
              </p:ext>
            </p:extLst>
          </p:nvPr>
        </p:nvGraphicFramePr>
        <p:xfrm>
          <a:off x="2483768" y="514574"/>
          <a:ext cx="597666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0" r:id="rId3" imgW="3162300" imgH="571500" progId="Equation.3">
                  <p:embed/>
                </p:oleObj>
              </mc:Choice>
              <mc:Fallback>
                <p:oleObj r:id="rId3" imgW="3162300" imgH="571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14574"/>
                        <a:ext cx="5976664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1" y="33895"/>
            <a:ext cx="81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похибки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 інтерполяційної формули Ньютона: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909154"/>
              </p:ext>
            </p:extLst>
          </p:nvPr>
        </p:nvGraphicFramePr>
        <p:xfrm>
          <a:off x="2483768" y="1700808"/>
          <a:ext cx="357247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1" r:id="rId5" imgW="1778000" imgH="469900" progId="Equation.3">
                  <p:embed/>
                </p:oleObj>
              </mc:Choice>
              <mc:Fallback>
                <p:oleObj r:id="rId5" imgW="1778000" imgH="469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700808"/>
                        <a:ext cx="3572479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3085" y="2825821"/>
            <a:ext cx="4077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аналітичний вираз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512835"/>
              </p:ext>
            </p:extLst>
          </p:nvPr>
        </p:nvGraphicFramePr>
        <p:xfrm>
          <a:off x="5472100" y="2787157"/>
          <a:ext cx="1368152" cy="547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2" r:id="rId7" imgW="761669" imgH="304668" progId="Equation.DSMT4">
                  <p:embed/>
                </p:oleObj>
              </mc:Choice>
              <mc:Fallback>
                <p:oleObj r:id="rId7" imgW="761669" imgH="30466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100" y="2787157"/>
                        <a:ext cx="1368152" cy="5472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62334" y="3311406"/>
            <a:ext cx="78021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 або його важко обчислити, то використовують формулу: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770145"/>
              </p:ext>
            </p:extLst>
          </p:nvPr>
        </p:nvGraphicFramePr>
        <p:xfrm>
          <a:off x="2554712" y="4422159"/>
          <a:ext cx="4034573" cy="103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3" r:id="rId9" imgW="2489200" imgH="635000" progId="Equation.3">
                  <p:embed/>
                </p:oleObj>
              </mc:Choice>
              <mc:Fallback>
                <p:oleObj r:id="rId9" imgW="2489200" imgH="635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712" y="4422159"/>
                        <a:ext cx="4034573" cy="10356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55586"/>
              </p:ext>
            </p:extLst>
          </p:nvPr>
        </p:nvGraphicFramePr>
        <p:xfrm>
          <a:off x="2689833" y="5679914"/>
          <a:ext cx="376433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4" r:id="rId11" imgW="1803400" imgH="444500" progId="Equation.3">
                  <p:embed/>
                </p:oleObj>
              </mc:Choice>
              <mc:Fallback>
                <p:oleObj r:id="rId11" imgW="18034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833" y="5679914"/>
                        <a:ext cx="3764333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7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1" y="-2299"/>
            <a:ext cx="81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Записати перший інтерполяційний поліном Ньютона другого порядку для функції заданої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таблично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кроком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364488"/>
              </p:ext>
            </p:extLst>
          </p:nvPr>
        </p:nvGraphicFramePr>
        <p:xfrm>
          <a:off x="1403648" y="5592746"/>
          <a:ext cx="4890595" cy="89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r:id="rId3" imgW="2552700" imgH="469900" progId="Equation.3">
                  <p:embed/>
                </p:oleObj>
              </mc:Choice>
              <mc:Fallback>
                <p:oleObj r:id="rId3" imgW="2552700" imgH="469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592746"/>
                        <a:ext cx="4890595" cy="894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247"/>
            <a:ext cx="70294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91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25010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Обчислити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0,156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444232"/>
              </p:ext>
            </p:extLst>
          </p:nvPr>
        </p:nvGraphicFramePr>
        <p:xfrm>
          <a:off x="1259631" y="764704"/>
          <a:ext cx="7807007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1" r:id="rId3" imgW="4800600" imgH="1638300" progId="Equation.3">
                  <p:embed/>
                </p:oleObj>
              </mc:Choice>
              <mc:Fallback>
                <p:oleObj r:id="rId3" imgW="4800600" imgH="1638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1" y="764704"/>
                        <a:ext cx="7807007" cy="26642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50079" y="3662209"/>
            <a:ext cx="2734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похибки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441086"/>
              </p:ext>
            </p:extLst>
          </p:nvPr>
        </p:nvGraphicFramePr>
        <p:xfrm>
          <a:off x="1019058" y="4365104"/>
          <a:ext cx="8145189" cy="1403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2" r:id="rId5" imgW="5029200" imgH="863600" progId="Equation.3">
                  <p:embed/>
                </p:oleObj>
              </mc:Choice>
              <mc:Fallback>
                <p:oleObj r:id="rId5" imgW="5029200" imgH="863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058" y="4365104"/>
                        <a:ext cx="8145189" cy="14038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819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20688"/>
            <a:ext cx="5229666" cy="60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8426"/>
            <a:ext cx="3440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в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MathCad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781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7087383" cy="5415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634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348" y="692696"/>
            <a:ext cx="6200490" cy="525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4031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9540" y="103163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інтерполяційним поліномом Ньютона називається багаточлен виду: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1029539" y="2708920"/>
            <a:ext cx="829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практиці застосовується модифікована формула: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303511"/>
              </p:ext>
            </p:extLst>
          </p:nvPr>
        </p:nvGraphicFramePr>
        <p:xfrm>
          <a:off x="1259632" y="3232140"/>
          <a:ext cx="1584176" cy="91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0" r:id="rId3" imgW="837836" imgH="482391" progId="Equation.3">
                  <p:embed/>
                </p:oleObj>
              </mc:Choice>
              <mc:Fallback>
                <p:oleObj r:id="rId3" imgW="837836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232140"/>
                        <a:ext cx="1584176" cy="9181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492254"/>
              </p:ext>
            </p:extLst>
          </p:nvPr>
        </p:nvGraphicFramePr>
        <p:xfrm>
          <a:off x="3347864" y="3290348"/>
          <a:ext cx="2008509" cy="60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1" r:id="rId5" imgW="888614" imgH="266584" progId="Equation.DSMT4">
                  <p:embed/>
                </p:oleObj>
              </mc:Choice>
              <mc:Fallback>
                <p:oleObj r:id="rId5" imgW="888614" imgH="26658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290348"/>
                        <a:ext cx="2008509" cy="604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15616" y="4149080"/>
            <a:ext cx="2647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 це: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038330"/>
              </p:ext>
            </p:extLst>
          </p:nvPr>
        </p:nvGraphicFramePr>
        <p:xfrm>
          <a:off x="1259632" y="1010411"/>
          <a:ext cx="7200800" cy="1827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2" name="Формула" r:id="rId7" imgW="3301920" imgH="838080" progId="Equation.3">
                  <p:embed/>
                </p:oleObj>
              </mc:Choice>
              <mc:Fallback>
                <p:oleObj name="Формула" r:id="rId7" imgW="3301920" imgH="8380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010411"/>
                        <a:ext cx="7200800" cy="18278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018663"/>
              </p:ext>
            </p:extLst>
          </p:nvPr>
        </p:nvGraphicFramePr>
        <p:xfrm>
          <a:off x="1223520" y="4797151"/>
          <a:ext cx="6156792" cy="1970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3" name="Формула" r:id="rId9" imgW="2539800" imgH="812520" progId="Equation.3">
                  <p:embed/>
                </p:oleObj>
              </mc:Choice>
              <mc:Fallback>
                <p:oleObj name="Формула" r:id="rId9" imgW="2539800" imgH="81252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520" y="4797151"/>
                        <a:ext cx="6156792" cy="19701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882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0"/>
            <a:ext cx="81439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Наближення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більш простою функцією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апроксимацією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Якщо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апроксимуючої функції у вузлах інтерполяції співпадають з табличними значеннями заданої функції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то  такий спосіб введення апроксимуючої функції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інтерполяцією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Таким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чином, </a:t>
            </a:r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інтерполяцією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побудова апроксимуючої функції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задовольняє умовам</a:t>
            </a:r>
          </a:p>
          <a:p>
            <a:pPr algn="just"/>
            <a:r>
              <a:rPr lang="uk-UA" dirty="0" smtClean="0"/>
              <a:t> </a:t>
            </a:r>
            <a:endParaRPr lang="uk-UA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71604" y="4429132"/>
          <a:ext cx="6985049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Формула" r:id="rId3" imgW="2793960" imgH="228600" progId="Equation.3">
                  <p:embed/>
                </p:oleObj>
              </mc:Choice>
              <mc:Fallback>
                <p:oleObj name="Формула" r:id="rId3" imgW="27939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4429132"/>
                        <a:ext cx="6985049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1538" y="5000636"/>
            <a:ext cx="6818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(1) називаються умовами Лагранжа.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71601" y="33895"/>
            <a:ext cx="81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похибки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другої інтерполяційної формули Ньютона: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1162512" y="2788186"/>
            <a:ext cx="4077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аналітичний вираз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51625"/>
              </p:ext>
            </p:extLst>
          </p:nvPr>
        </p:nvGraphicFramePr>
        <p:xfrm>
          <a:off x="5647659" y="2807035"/>
          <a:ext cx="1106792" cy="442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3" r:id="rId3" imgW="761669" imgH="304668" progId="Equation.DSMT4">
                  <p:embed/>
                </p:oleObj>
              </mc:Choice>
              <mc:Fallback>
                <p:oleObj r:id="rId3" imgW="761669" imgH="30466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59" y="2807035"/>
                        <a:ext cx="1106792" cy="442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62334" y="3311406"/>
            <a:ext cx="78021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 або його важко обчислити, то використовують формулу: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011079"/>
              </p:ext>
            </p:extLst>
          </p:nvPr>
        </p:nvGraphicFramePr>
        <p:xfrm>
          <a:off x="2003425" y="764704"/>
          <a:ext cx="51371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4" r:id="rId5" imgW="2933700" imgH="571500" progId="Equation.3">
                  <p:embed/>
                </p:oleObj>
              </mc:Choice>
              <mc:Fallback>
                <p:oleObj r:id="rId5" imgW="2933700" imgH="5715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764704"/>
                        <a:ext cx="51371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134851"/>
              </p:ext>
            </p:extLst>
          </p:nvPr>
        </p:nvGraphicFramePr>
        <p:xfrm>
          <a:off x="1979712" y="1628800"/>
          <a:ext cx="3573463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5" r:id="rId7" imgW="1778000" imgH="469900" progId="Equation.3">
                  <p:embed/>
                </p:oleObj>
              </mc:Choice>
              <mc:Fallback>
                <p:oleObj r:id="rId7" imgW="1778000" imgH="4699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628800"/>
                        <a:ext cx="3573463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879108"/>
              </p:ext>
            </p:extLst>
          </p:nvPr>
        </p:nvGraphicFramePr>
        <p:xfrm>
          <a:off x="2195736" y="4149080"/>
          <a:ext cx="4878538" cy="1080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6" r:id="rId9" imgW="2578100" imgH="571500" progId="Equation.3">
                  <p:embed/>
                </p:oleObj>
              </mc:Choice>
              <mc:Fallback>
                <p:oleObj r:id="rId9" imgW="2578100" imgH="571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149080"/>
                        <a:ext cx="4878538" cy="10801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946102"/>
              </p:ext>
            </p:extLst>
          </p:nvPr>
        </p:nvGraphicFramePr>
        <p:xfrm>
          <a:off x="2339752" y="5373216"/>
          <a:ext cx="405389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7" r:id="rId11" imgW="1803400" imgH="444500" progId="Equation.3">
                  <p:embed/>
                </p:oleObj>
              </mc:Choice>
              <mc:Fallback>
                <p:oleObj r:id="rId11" imgW="18034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373216"/>
                        <a:ext cx="4053898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0275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8172400" cy="778098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 </a:t>
            </a:r>
            <a:r>
              <a:rPr lang="uk-UA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Інтерполяційні </a:t>
            </a:r>
            <a:r>
              <a:rPr lang="uk-UA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 </a:t>
            </a:r>
            <a:r>
              <a:rPr lang="uk-UA" sz="3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Гаусса</a:t>
            </a:r>
            <a:r>
              <a:rPr lang="uk-UA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Стірлінга</a:t>
            </a:r>
            <a:r>
              <a:rPr lang="uk-UA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Бесселя</a:t>
            </a:r>
            <a:r>
              <a:rPr lang="uk-UA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879818"/>
              </p:ext>
            </p:extLst>
          </p:nvPr>
        </p:nvGraphicFramePr>
        <p:xfrm>
          <a:off x="4860032" y="1033789"/>
          <a:ext cx="1832426" cy="472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5" name="Формула" r:id="rId3" imgW="889000" imgH="228600" progId="Equation.3">
                  <p:embed/>
                </p:oleObj>
              </mc:Choice>
              <mc:Fallback>
                <p:oleObj name="Формула" r:id="rId3" imgW="889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033789"/>
                        <a:ext cx="1832426" cy="4728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395838"/>
              </p:ext>
            </p:extLst>
          </p:nvPr>
        </p:nvGraphicFramePr>
        <p:xfrm>
          <a:off x="1147802" y="1580916"/>
          <a:ext cx="7922740" cy="245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6" name="Формула" r:id="rId5" imgW="4063680" imgH="1257120" progId="Equation.3">
                  <p:embed/>
                </p:oleObj>
              </mc:Choice>
              <mc:Fallback>
                <p:oleObj name="Формула" r:id="rId5" imgW="4063680" imgH="12571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802" y="1580916"/>
                        <a:ext cx="7922740" cy="2450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603436"/>
              </p:ext>
            </p:extLst>
          </p:nvPr>
        </p:nvGraphicFramePr>
        <p:xfrm>
          <a:off x="4577255" y="3887470"/>
          <a:ext cx="2152408" cy="555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7" name="Формула" r:id="rId7" imgW="889000" imgH="228600" progId="Equation.3">
                  <p:embed/>
                </p:oleObj>
              </mc:Choice>
              <mc:Fallback>
                <p:oleObj name="Формула" r:id="rId7" imgW="8890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255" y="3887470"/>
                        <a:ext cx="2152408" cy="555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543873"/>
              </p:ext>
            </p:extLst>
          </p:nvPr>
        </p:nvGraphicFramePr>
        <p:xfrm>
          <a:off x="1115616" y="4410689"/>
          <a:ext cx="8028384" cy="2342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8" name="Формула" r:id="rId8" imgW="4051080" imgH="1282680" progId="Equation.3">
                  <p:embed/>
                </p:oleObj>
              </mc:Choice>
              <mc:Fallback>
                <p:oleObj name="Формула" r:id="rId8" imgW="4051080" imgH="12826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410689"/>
                        <a:ext cx="8028384" cy="23421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15616" y="1033789"/>
            <a:ext cx="41044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Перша формула </a:t>
            </a:r>
            <a:r>
              <a:rPr kumimoji="0" lang="uk-UA" sz="2800" b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Гаусса</a:t>
            </a: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: </a:t>
            </a:r>
            <a:endParaRPr kumimoji="0" lang="uk-UA" sz="2800" b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115616" y="3887470"/>
            <a:ext cx="36978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Друга </a:t>
            </a:r>
            <a:r>
              <a:rPr kumimoji="0" lang="uk-UA" sz="2800" b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формулаГаусса</a:t>
            </a: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NewRoman"/>
                <a:cs typeface="Arial" pitchFamily="34" charset="0"/>
              </a:rPr>
              <a:t>: </a:t>
            </a:r>
            <a:endParaRPr kumimoji="0" lang="uk-UA" sz="2800" b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00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315458"/>
              </p:ext>
            </p:extLst>
          </p:nvPr>
        </p:nvGraphicFramePr>
        <p:xfrm>
          <a:off x="6660232" y="109220"/>
          <a:ext cx="1928743" cy="497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2" name="Формула" r:id="rId3" imgW="889000" imgH="228600" progId="Equation.3">
                  <p:embed/>
                </p:oleObj>
              </mc:Choice>
              <mc:Fallback>
                <p:oleObj name="Формула" r:id="rId3" imgW="8890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109220"/>
                        <a:ext cx="1928743" cy="4977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923924"/>
              </p:ext>
            </p:extLst>
          </p:nvPr>
        </p:nvGraphicFramePr>
        <p:xfrm>
          <a:off x="4441689" y="595331"/>
          <a:ext cx="1418461" cy="627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3" name="Формула" r:id="rId5" imgW="583947" imgH="253890" progId="Equation.3">
                  <p:embed/>
                </p:oleObj>
              </mc:Choice>
              <mc:Fallback>
                <p:oleObj name="Формула" r:id="rId5" imgW="583947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689" y="595331"/>
                        <a:ext cx="1418461" cy="6278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146353"/>
              </p:ext>
            </p:extLst>
          </p:nvPr>
        </p:nvGraphicFramePr>
        <p:xfrm>
          <a:off x="971600" y="1340768"/>
          <a:ext cx="8276175" cy="483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4" name="Формула" r:id="rId7" imgW="3797280" imgH="2222280" progId="Equation.3">
                  <p:embed/>
                </p:oleObj>
              </mc:Choice>
              <mc:Fallback>
                <p:oleObj name="Формула" r:id="rId7" imgW="3797280" imgH="22222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340768"/>
                        <a:ext cx="8276175" cy="48307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127796" y="50556"/>
            <a:ext cx="7620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Інтерполяційна формула </a:t>
            </a:r>
            <a:r>
              <a:rPr kumimoji="0" lang="uk-UA" sz="2800" b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Стірлінга</a:t>
            </a: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: </a:t>
            </a:r>
            <a:endParaRPr kumimoji="0" lang="uk-UA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02762" y="595331"/>
            <a:ext cx="33389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 застосовується при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652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335383"/>
              </p:ext>
            </p:extLst>
          </p:nvPr>
        </p:nvGraphicFramePr>
        <p:xfrm>
          <a:off x="6563481" y="-33012"/>
          <a:ext cx="2214570" cy="571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6" name="Формула" r:id="rId3" imgW="889000" imgH="228600" progId="Equation.3">
                  <p:embed/>
                </p:oleObj>
              </mc:Choice>
              <mc:Fallback>
                <p:oleObj name="Формула" r:id="rId3" imgW="8890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3481" y="-33012"/>
                        <a:ext cx="2214570" cy="5715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505915"/>
              </p:ext>
            </p:extLst>
          </p:nvPr>
        </p:nvGraphicFramePr>
        <p:xfrm>
          <a:off x="4214522" y="511243"/>
          <a:ext cx="1931758" cy="501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7" name="Формула" r:id="rId5" imgW="990170" imgH="253890" progId="Equation.3">
                  <p:embed/>
                </p:oleObj>
              </mc:Choice>
              <mc:Fallback>
                <p:oleObj name="Формула" r:id="rId5" imgW="990170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522" y="511243"/>
                        <a:ext cx="1931758" cy="5015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562927"/>
              </p:ext>
            </p:extLst>
          </p:nvPr>
        </p:nvGraphicFramePr>
        <p:xfrm>
          <a:off x="1149254" y="1268760"/>
          <a:ext cx="7876529" cy="4752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8" name="Формула" r:id="rId7" imgW="4343400" imgH="2616120" progId="Equation.3">
                  <p:embed/>
                </p:oleObj>
              </mc:Choice>
              <mc:Fallback>
                <p:oleObj name="Формула" r:id="rId7" imgW="4343400" imgH="261612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254" y="1268760"/>
                        <a:ext cx="7876529" cy="4752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115616" y="-33012"/>
            <a:ext cx="7632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 Інтерполяційна формула </a:t>
            </a:r>
            <a:r>
              <a:rPr kumimoji="0" lang="uk-UA" sz="2800" b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Бесселя</a:t>
            </a:r>
            <a:r>
              <a:rPr kumimoji="0" lang="uk-UA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: </a:t>
            </a:r>
            <a:endParaRPr kumimoji="0" lang="uk-UA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15616" y="490208"/>
            <a:ext cx="3105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 застосовують при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54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576039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accent3">
                    <a:lumMod val="50000"/>
                  </a:schemeClr>
                </a:solidFill>
              </a:rPr>
              <a:t>§ 6 Інтерполяційний поліном </a:t>
            </a:r>
            <a:r>
              <a:rPr lang="uk-UA" sz="3200" b="1" dirty="0" err="1">
                <a:solidFill>
                  <a:schemeClr val="accent3">
                    <a:lumMod val="50000"/>
                  </a:schemeClr>
                </a:solidFill>
              </a:rPr>
              <a:t>Чебишева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2561" y="845130"/>
            <a:ext cx="7890080" cy="1906873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model.exponenta.ru/bt/bt_1_126.htm</a:t>
            </a:r>
            <a:endParaRPr lang="en-US" dirty="0" smtClean="0"/>
          </a:p>
          <a:p>
            <a:pPr marL="82296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Пол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Чебишева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ортогональную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643717"/>
            <a:ext cx="8064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тригонометричні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косинусів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рекурентне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знахождення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Чебишева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374006"/>
              </p:ext>
            </p:extLst>
          </p:nvPr>
        </p:nvGraphicFramePr>
        <p:xfrm>
          <a:off x="2212429" y="5730600"/>
          <a:ext cx="55832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0" name="Формула" r:id="rId4" imgW="2057400" imgH="228600" progId="Equation.3">
                  <p:embed/>
                </p:oleObj>
              </mc:Choice>
              <mc:Fallback>
                <p:oleObj name="Формула" r:id="rId4" imgW="2057400" imgH="2286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429" y="5730600"/>
                        <a:ext cx="558323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125273" y="2883494"/>
                <a:ext cx="590465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36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5273" y="2883494"/>
                <a:ext cx="5904656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8718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437103" y="195590"/>
            <a:ext cx="6269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Чебишева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6245"/>
              </p:ext>
            </p:extLst>
          </p:nvPr>
        </p:nvGraphicFramePr>
        <p:xfrm>
          <a:off x="1469753" y="2018225"/>
          <a:ext cx="1224136" cy="51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1" name="Формула" r:id="rId3" imgW="545863" imgH="228501" progId="Equation.3">
                  <p:embed/>
                </p:oleObj>
              </mc:Choice>
              <mc:Fallback>
                <p:oleObj name="Формула" r:id="rId3" imgW="545863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753" y="2018225"/>
                        <a:ext cx="1224136" cy="515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499232"/>
              </p:ext>
            </p:extLst>
          </p:nvPr>
        </p:nvGraphicFramePr>
        <p:xfrm>
          <a:off x="3203848" y="1954762"/>
          <a:ext cx="1484974" cy="57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2" name="Формула" r:id="rId5" imgW="558558" imgH="215806" progId="Equation.3">
                  <p:embed/>
                </p:oleObj>
              </mc:Choice>
              <mc:Fallback>
                <p:oleObj name="Формула" r:id="rId5" imgW="558558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954762"/>
                        <a:ext cx="1484974" cy="578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909459"/>
              </p:ext>
            </p:extLst>
          </p:nvPr>
        </p:nvGraphicFramePr>
        <p:xfrm>
          <a:off x="5436096" y="1962905"/>
          <a:ext cx="2077827" cy="519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3" name="Формула" r:id="rId7" imgW="914400" imgH="228600" progId="Equation.3">
                  <p:embed/>
                </p:oleObj>
              </mc:Choice>
              <mc:Fallback>
                <p:oleObj name="Формула" r:id="rId7" imgW="9144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962905"/>
                        <a:ext cx="2077827" cy="5194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21444"/>
              </p:ext>
            </p:extLst>
          </p:nvPr>
        </p:nvGraphicFramePr>
        <p:xfrm>
          <a:off x="1437103" y="2680343"/>
          <a:ext cx="2304256" cy="548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4" name="Формула" r:id="rId9" imgW="1002865" imgH="241195" progId="Equation.3">
                  <p:embed/>
                </p:oleObj>
              </mc:Choice>
              <mc:Fallback>
                <p:oleObj name="Формула" r:id="rId9" imgW="1002865" imgH="241195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103" y="2680343"/>
                        <a:ext cx="2304256" cy="548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656923"/>
              </p:ext>
            </p:extLst>
          </p:nvPr>
        </p:nvGraphicFramePr>
        <p:xfrm>
          <a:off x="4929594" y="2533650"/>
          <a:ext cx="2808312" cy="510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5" name="Формула" r:id="rId11" imgW="1257300" imgH="228600" progId="Equation.3">
                  <p:embed/>
                </p:oleObj>
              </mc:Choice>
              <mc:Fallback>
                <p:oleObj name="Формула" r:id="rId11" imgW="125730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594" y="2533650"/>
                        <a:ext cx="2808312" cy="5106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299646"/>
              </p:ext>
            </p:extLst>
          </p:nvPr>
        </p:nvGraphicFramePr>
        <p:xfrm>
          <a:off x="1427797" y="3348037"/>
          <a:ext cx="361893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6" name="Формула" r:id="rId13" imgW="1497950" imgH="241195" progId="Equation.3">
                  <p:embed/>
                </p:oleObj>
              </mc:Choice>
              <mc:Fallback>
                <p:oleObj name="Формула" r:id="rId13" imgW="1497950" imgH="241195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797" y="3348037"/>
                        <a:ext cx="3618932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35069"/>
              </p:ext>
            </p:extLst>
          </p:nvPr>
        </p:nvGraphicFramePr>
        <p:xfrm>
          <a:off x="1436145" y="4005064"/>
          <a:ext cx="444721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7" name="Формула" r:id="rId15" imgW="1841500" imgH="241300" progId="Equation.3">
                  <p:embed/>
                </p:oleObj>
              </mc:Choice>
              <mc:Fallback>
                <p:oleObj name="Формула" r:id="rId15" imgW="1841500" imgH="241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145" y="4005064"/>
                        <a:ext cx="444721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136349"/>
              </p:ext>
            </p:extLst>
          </p:nvPr>
        </p:nvGraphicFramePr>
        <p:xfrm>
          <a:off x="1403649" y="4725144"/>
          <a:ext cx="5256584" cy="619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8" name="Формула" r:id="rId17" imgW="2019300" imgH="241300" progId="Equation.3">
                  <p:embed/>
                </p:oleObj>
              </mc:Choice>
              <mc:Fallback>
                <p:oleObj name="Формула" r:id="rId17" imgW="2019300" imgH="241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9" y="4725144"/>
                        <a:ext cx="5256584" cy="6198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767078"/>
              </p:ext>
            </p:extLst>
          </p:nvPr>
        </p:nvGraphicFramePr>
        <p:xfrm>
          <a:off x="1403648" y="5373216"/>
          <a:ext cx="676587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9" name="Формула" r:id="rId19" imgW="2489200" imgH="241300" progId="Equation.3">
                  <p:embed/>
                </p:oleObj>
              </mc:Choice>
              <mc:Fallback>
                <p:oleObj name="Формула" r:id="rId19" imgW="2489200" imgH="241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373216"/>
                        <a:ext cx="676587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017440"/>
              </p:ext>
            </p:extLst>
          </p:nvPr>
        </p:nvGraphicFramePr>
        <p:xfrm>
          <a:off x="1403648" y="6021288"/>
          <a:ext cx="665930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0" name="Формула" r:id="rId21" imgW="2755900" imgH="241300" progId="Equation.3">
                  <p:embed/>
                </p:oleObj>
              </mc:Choice>
              <mc:Fallback>
                <p:oleObj name="Формула" r:id="rId21" imgW="2755900" imgH="241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6021288"/>
                        <a:ext cx="6659300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0" y="23050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0" y="30003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000101"/>
              </p:ext>
            </p:extLst>
          </p:nvPr>
        </p:nvGraphicFramePr>
        <p:xfrm>
          <a:off x="1619672" y="914400"/>
          <a:ext cx="558323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1" name="Формула" r:id="rId23" imgW="2057400" imgH="228600" progId="Equation.3">
                  <p:embed/>
                </p:oleObj>
              </mc:Choice>
              <mc:Fallback>
                <p:oleObj name="Формула" r:id="rId23" imgW="20574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914400"/>
                        <a:ext cx="558323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77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36" y="548680"/>
            <a:ext cx="834216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30700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6233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Чебишева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роду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975464"/>
              </p:ext>
            </p:extLst>
          </p:nvPr>
        </p:nvGraphicFramePr>
        <p:xfrm>
          <a:off x="1475656" y="1196752"/>
          <a:ext cx="109812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4" name="Формула" r:id="rId3" imgW="583947" imgH="228501" progId="Equation.3">
                  <p:embed/>
                </p:oleObj>
              </mc:Choice>
              <mc:Fallback>
                <p:oleObj name="Формула" r:id="rId3" imgW="583947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196752"/>
                        <a:ext cx="109812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069133"/>
              </p:ext>
            </p:extLst>
          </p:nvPr>
        </p:nvGraphicFramePr>
        <p:xfrm>
          <a:off x="2987824" y="1196752"/>
          <a:ext cx="135249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5" name="Формула" r:id="rId5" imgW="685502" imgH="215806" progId="Equation.3">
                  <p:embed/>
                </p:oleObj>
              </mc:Choice>
              <mc:Fallback>
                <p:oleObj name="Формула" r:id="rId5" imgW="685502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96752"/>
                        <a:ext cx="1352498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93798"/>
              </p:ext>
            </p:extLst>
          </p:nvPr>
        </p:nvGraphicFramePr>
        <p:xfrm>
          <a:off x="2162175" y="639763"/>
          <a:ext cx="46339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6" name="Формула" r:id="rId7" imgW="2184120" imgH="228600" progId="Equation.3">
                  <p:embed/>
                </p:oleObj>
              </mc:Choice>
              <mc:Fallback>
                <p:oleObj name="Формула" r:id="rId7" imgW="218412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639763"/>
                        <a:ext cx="4633913" cy="48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458026" y="547301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135946"/>
              </p:ext>
            </p:extLst>
          </p:nvPr>
        </p:nvGraphicFramePr>
        <p:xfrm>
          <a:off x="5148064" y="1118616"/>
          <a:ext cx="2304256" cy="553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7" name="Формула" r:id="rId9" imgW="952087" imgH="228501" progId="Equation.3">
                  <p:embed/>
                </p:oleObj>
              </mc:Choice>
              <mc:Fallback>
                <p:oleObj name="Формула" r:id="rId9" imgW="952087" imgH="228501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118616"/>
                        <a:ext cx="2304256" cy="5530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418370"/>
              </p:ext>
            </p:extLst>
          </p:nvPr>
        </p:nvGraphicFramePr>
        <p:xfrm>
          <a:off x="1475656" y="1728787"/>
          <a:ext cx="251250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8" name="Формула" r:id="rId11" imgW="1040948" imgH="241195" progId="Equation.3">
                  <p:embed/>
                </p:oleObj>
              </mc:Choice>
              <mc:Fallback>
                <p:oleObj name="Формула" r:id="rId11" imgW="1040948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728787"/>
                        <a:ext cx="2512507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353523"/>
              </p:ext>
            </p:extLst>
          </p:nvPr>
        </p:nvGraphicFramePr>
        <p:xfrm>
          <a:off x="5076056" y="1803595"/>
          <a:ext cx="287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9" name="Формула" r:id="rId13" imgW="1435100" imgH="228600" progId="Equation.3">
                  <p:embed/>
                </p:oleObj>
              </mc:Choice>
              <mc:Fallback>
                <p:oleObj name="Формула" r:id="rId13" imgW="1435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803595"/>
                        <a:ext cx="28765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191663"/>
              </p:ext>
            </p:extLst>
          </p:nvPr>
        </p:nvGraphicFramePr>
        <p:xfrm>
          <a:off x="1403648" y="2424112"/>
          <a:ext cx="375723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0" name="Формула" r:id="rId15" imgW="1548728" imgH="241195" progId="Equation.3">
                  <p:embed/>
                </p:oleObj>
              </mc:Choice>
              <mc:Fallback>
                <p:oleObj name="Формула" r:id="rId15" imgW="1548728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4112"/>
                        <a:ext cx="3757235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382372"/>
              </p:ext>
            </p:extLst>
          </p:nvPr>
        </p:nvGraphicFramePr>
        <p:xfrm>
          <a:off x="1393189" y="3079242"/>
          <a:ext cx="4907003" cy="616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1" name="Формула" r:id="rId17" imgW="1892300" imgH="241300" progId="Equation.3">
                  <p:embed/>
                </p:oleObj>
              </mc:Choice>
              <mc:Fallback>
                <p:oleObj name="Формула" r:id="rId17" imgW="18923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189" y="3079242"/>
                        <a:ext cx="4907003" cy="6164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839616"/>
              </p:ext>
            </p:extLst>
          </p:nvPr>
        </p:nvGraphicFramePr>
        <p:xfrm>
          <a:off x="1331640" y="3698150"/>
          <a:ext cx="5085608" cy="57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2" name="Формула" r:id="rId19" imgW="2108200" imgH="241300" progId="Equation.3">
                  <p:embed/>
                </p:oleObj>
              </mc:Choice>
              <mc:Fallback>
                <p:oleObj name="Формула" r:id="rId19" imgW="21082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698150"/>
                        <a:ext cx="5085608" cy="5752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879378"/>
              </p:ext>
            </p:extLst>
          </p:nvPr>
        </p:nvGraphicFramePr>
        <p:xfrm>
          <a:off x="1331640" y="4437112"/>
          <a:ext cx="61356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3" name="Формула" r:id="rId21" imgW="2539800" imgH="241200" progId="Equation.3">
                  <p:embed/>
                </p:oleObj>
              </mc:Choice>
              <mc:Fallback>
                <p:oleObj name="Формула" r:id="rId21" imgW="253980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437112"/>
                        <a:ext cx="6135688" cy="576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804101"/>
              </p:ext>
            </p:extLst>
          </p:nvPr>
        </p:nvGraphicFramePr>
        <p:xfrm>
          <a:off x="1475656" y="5157192"/>
          <a:ext cx="68278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4" name="Формула" r:id="rId23" imgW="2819160" imgH="241200" progId="Equation.3">
                  <p:embed/>
                </p:oleObj>
              </mc:Choice>
              <mc:Fallback>
                <p:oleObj name="Формула" r:id="rId23" imgW="281916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157192"/>
                        <a:ext cx="6827837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1152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0" y="1847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0" y="2543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0" y="3238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0" y="393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56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214290"/>
            <a:ext cx="81439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Геометрично задача інтерполяції полягає в побудові кривої 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проходить через задану множину точок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і=0,1,2…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857364"/>
            <a:ext cx="6760679" cy="437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1644" y="-266998"/>
            <a:ext cx="8143900" cy="1143000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Інтерполяційний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Лагранжа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186268"/>
              </p:ext>
            </p:extLst>
          </p:nvPr>
        </p:nvGraphicFramePr>
        <p:xfrm>
          <a:off x="3429929" y="594565"/>
          <a:ext cx="2714644" cy="1163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" name="Формула" r:id="rId3" imgW="1002865" imgH="431613" progId="Equation.3">
                  <p:embed/>
                </p:oleObj>
              </mc:Choice>
              <mc:Fallback>
                <p:oleObj name="Формула" r:id="rId3" imgW="1002865" imgH="43161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929" y="594565"/>
                        <a:ext cx="2714644" cy="11634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25713"/>
              </p:ext>
            </p:extLst>
          </p:nvPr>
        </p:nvGraphicFramePr>
        <p:xfrm>
          <a:off x="638413" y="1688273"/>
          <a:ext cx="8505587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" name="Формула" r:id="rId5" imgW="3632200" imgH="457200" progId="Equation.3">
                  <p:embed/>
                </p:oleObj>
              </mc:Choice>
              <mc:Fallback>
                <p:oleObj name="Формула" r:id="rId5" imgW="36322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13" y="1688273"/>
                        <a:ext cx="8505587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552021"/>
              </p:ext>
            </p:extLst>
          </p:nvPr>
        </p:nvGraphicFramePr>
        <p:xfrm>
          <a:off x="1612482" y="2890614"/>
          <a:ext cx="836617" cy="654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" name="Формула" r:id="rId7" imgW="291960" imgH="228600" progId="Equation.3">
                  <p:embed/>
                </p:oleObj>
              </mc:Choice>
              <mc:Fallback>
                <p:oleObj name="Формула" r:id="rId7" imgW="2919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482" y="2890614"/>
                        <a:ext cx="836617" cy="654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83767" y="2946604"/>
            <a:ext cx="46069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базисні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степені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547943"/>
              </p:ext>
            </p:extLst>
          </p:nvPr>
        </p:nvGraphicFramePr>
        <p:xfrm>
          <a:off x="3231308" y="3745729"/>
          <a:ext cx="2384586" cy="1059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" name="Формула" r:id="rId9" imgW="1028520" imgH="457200" progId="Equation.3">
                  <p:embed/>
                </p:oleObj>
              </mc:Choice>
              <mc:Fallback>
                <p:oleObj name="Формула" r:id="rId9" imgW="102852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1308" y="3745729"/>
                        <a:ext cx="2384586" cy="1059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863639"/>
              </p:ext>
            </p:extLst>
          </p:nvPr>
        </p:nvGraphicFramePr>
        <p:xfrm>
          <a:off x="1021644" y="4985618"/>
          <a:ext cx="4419328" cy="1729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4" name="Формула" r:id="rId11" imgW="1752480" imgH="685800" progId="Equation.3">
                  <p:embed/>
                </p:oleObj>
              </mc:Choice>
              <mc:Fallback>
                <p:oleObj name="Формула" r:id="rId11" imgW="175248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21644" y="4985618"/>
                        <a:ext cx="4419328" cy="17293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13330" y="5373216"/>
            <a:ext cx="31035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Інтерполяційний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поліном Лагранжа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405843"/>
              </p:ext>
            </p:extLst>
          </p:nvPr>
        </p:nvGraphicFramePr>
        <p:xfrm>
          <a:off x="1547664" y="567420"/>
          <a:ext cx="637860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1" r:id="rId3" imgW="3314700" imgH="520700" progId="Equation.3">
                  <p:embed/>
                </p:oleObj>
              </mc:Choice>
              <mc:Fallback>
                <p:oleObj r:id="rId3" imgW="3314700" imgH="520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67420"/>
                        <a:ext cx="6378600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59632" y="40574"/>
            <a:ext cx="57938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похибки формули Лагранжа: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3464"/>
              </p:ext>
            </p:extLst>
          </p:nvPr>
        </p:nvGraphicFramePr>
        <p:xfrm>
          <a:off x="2633323" y="1844824"/>
          <a:ext cx="387735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2" r:id="rId5" imgW="1904174" imgH="495085" progId="Equation.3">
                  <p:embed/>
                </p:oleObj>
              </mc:Choice>
              <mc:Fallback>
                <p:oleObj r:id="rId5" imgW="1904174" imgH="49508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323" y="1844824"/>
                        <a:ext cx="3877354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1043608" y="3212976"/>
            <a:ext cx="8100392" cy="5714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Функцію 		задано таблицею: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872851"/>
              </p:ext>
            </p:extLst>
          </p:nvPr>
        </p:nvGraphicFramePr>
        <p:xfrm>
          <a:off x="4156579" y="3140968"/>
          <a:ext cx="13112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3" name="Формула" r:id="rId7" imgW="482391" imgH="241195" progId="Equation.3">
                  <p:embed/>
                </p:oleObj>
              </mc:Choice>
              <mc:Fallback>
                <p:oleObj name="Формула" r:id="rId7" imgW="482391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579" y="3140968"/>
                        <a:ext cx="13112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11392"/>
              </p:ext>
            </p:extLst>
          </p:nvPr>
        </p:nvGraphicFramePr>
        <p:xfrm>
          <a:off x="992928" y="3861048"/>
          <a:ext cx="8143900" cy="1201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8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№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2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3</a:t>
                      </a:r>
                      <a:endParaRPr lang="uk-UA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14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16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19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21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240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240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uk-UA" sz="240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3,74166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4,00000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4,35890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4,58258</a:t>
                      </a:r>
                      <a:endParaRPr lang="uk-UA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557560"/>
              </p:ext>
            </p:extLst>
          </p:nvPr>
        </p:nvGraphicFramePr>
        <p:xfrm>
          <a:off x="1601845" y="5421350"/>
          <a:ext cx="6420742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4" name="Формула" r:id="rId9" imgW="2311200" imgH="482400" progId="Equation.3">
                  <p:embed/>
                </p:oleObj>
              </mc:Choice>
              <mc:Fallback>
                <p:oleObj name="Формула" r:id="rId9" imgW="231120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845" y="5421350"/>
                        <a:ext cx="6420742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867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035766" y="0"/>
            <a:ext cx="80724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dirty="0" smtClean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З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астосуємо поліном Лагранжа. Обчислимо множники Лагранжа: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239840"/>
              </p:ext>
            </p:extLst>
          </p:nvPr>
        </p:nvGraphicFramePr>
        <p:xfrm>
          <a:off x="1050298" y="1052736"/>
          <a:ext cx="4923893" cy="929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6" name="Формула" r:id="rId3" imgW="2222500" imgH="419100" progId="Equation.3">
                  <p:embed/>
                </p:oleObj>
              </mc:Choice>
              <mc:Fallback>
                <p:oleObj name="Формула" r:id="rId3" imgW="2222500" imgH="4191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298" y="1052736"/>
                        <a:ext cx="4923893" cy="9298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6430"/>
              </p:ext>
            </p:extLst>
          </p:nvPr>
        </p:nvGraphicFramePr>
        <p:xfrm>
          <a:off x="3851920" y="1988840"/>
          <a:ext cx="4733700" cy="929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7" name="Формула" r:id="rId5" imgW="2133600" imgH="419100" progId="Equation.3">
                  <p:embed/>
                </p:oleObj>
              </mc:Choice>
              <mc:Fallback>
                <p:oleObj name="Формула" r:id="rId5" imgW="21336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1988840"/>
                        <a:ext cx="4733700" cy="9298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358095"/>
              </p:ext>
            </p:extLst>
          </p:nvPr>
        </p:nvGraphicFramePr>
        <p:xfrm>
          <a:off x="1051968" y="3107133"/>
          <a:ext cx="4816176" cy="897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8" name="Формула" r:id="rId7" imgW="2247900" imgH="419100" progId="Equation.3">
                  <p:embed/>
                </p:oleObj>
              </mc:Choice>
              <mc:Fallback>
                <p:oleObj name="Формула" r:id="rId7" imgW="2247900" imgH="4191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1968" y="3107133"/>
                        <a:ext cx="4816176" cy="8979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7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145738"/>
              </p:ext>
            </p:extLst>
          </p:nvPr>
        </p:nvGraphicFramePr>
        <p:xfrm>
          <a:off x="3995936" y="4077072"/>
          <a:ext cx="495709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9" name="Формула" r:id="rId9" imgW="2222500" imgH="419100" progId="Equation.3">
                  <p:embed/>
                </p:oleObj>
              </mc:Choice>
              <mc:Fallback>
                <p:oleObj name="Формула" r:id="rId9" imgW="2222500" imgH="4191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077072"/>
                        <a:ext cx="4957097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890051"/>
              </p:ext>
            </p:extLst>
          </p:nvPr>
        </p:nvGraphicFramePr>
        <p:xfrm>
          <a:off x="260707" y="5229200"/>
          <a:ext cx="88582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0" name="Формула" r:id="rId11" imgW="4457700" imgH="393700" progId="Equation.3">
                  <p:embed/>
                </p:oleObj>
              </mc:Choice>
              <mc:Fallback>
                <p:oleObj name="Формула" r:id="rId11" imgW="44577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07" y="5229200"/>
                        <a:ext cx="8858250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8898" y="450250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похибки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застосуємо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301331"/>
              </p:ext>
            </p:extLst>
          </p:nvPr>
        </p:nvGraphicFramePr>
        <p:xfrm>
          <a:off x="1619672" y="1573635"/>
          <a:ext cx="614175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18" name="Формула" r:id="rId3" imgW="2565360" imgH="393480" progId="Equation.3">
                  <p:embed/>
                </p:oleObj>
              </mc:Choice>
              <mc:Fallback>
                <p:oleObj name="Формула" r:id="rId3" imgW="25653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573635"/>
                        <a:ext cx="6141755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222080"/>
              </p:ext>
            </p:extLst>
          </p:nvPr>
        </p:nvGraphicFramePr>
        <p:xfrm>
          <a:off x="2699792" y="2492896"/>
          <a:ext cx="4104456" cy="94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19" name="Формула" r:id="rId5" imgW="1854200" imgH="431800" progId="Equation.3">
                  <p:embed/>
                </p:oleObj>
              </mc:Choice>
              <mc:Fallback>
                <p:oleObj name="Формула" r:id="rId5" imgW="18542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492896"/>
                        <a:ext cx="4104456" cy="9471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74209"/>
              </p:ext>
            </p:extLst>
          </p:nvPr>
        </p:nvGraphicFramePr>
        <p:xfrm>
          <a:off x="1330325" y="3716338"/>
          <a:ext cx="74056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20" name="Формула" r:id="rId7" imgW="3670200" imgH="431640" progId="Equation.3">
                  <p:embed/>
                </p:oleObj>
              </mc:Choice>
              <mc:Fallback>
                <p:oleObj name="Формула" r:id="rId7" imgW="367020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3716338"/>
                        <a:ext cx="7405688" cy="865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086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12474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6014810" cy="584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308303" y="386080"/>
            <a:ext cx="16081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err="1" smtClean="0"/>
              <a:t>Вставка</a:t>
            </a:r>
            <a:r>
              <a:rPr lang="uk-UA" sz="2400" dirty="0" err="1" smtClean="0">
                <a:sym typeface="Symbol"/>
              </a:rPr>
              <a:t></a:t>
            </a:r>
            <a:endParaRPr lang="uk-UA" sz="2400" dirty="0" smtClean="0">
              <a:sym typeface="Symbol"/>
            </a:endParaRPr>
          </a:p>
          <a:p>
            <a:r>
              <a:rPr lang="uk-UA" sz="2400" dirty="0" err="1" smtClean="0">
                <a:sym typeface="Symbol"/>
              </a:rPr>
              <a:t>Данн</a:t>
            </a:r>
            <a:r>
              <a:rPr lang="ru-RU" sz="2400" dirty="0" err="1" smtClean="0">
                <a:sym typeface="Symbol"/>
              </a:rPr>
              <a:t>ые</a:t>
            </a:r>
            <a:r>
              <a:rPr lang="uk-UA" sz="2400" dirty="0">
                <a:sym typeface="Symbol"/>
              </a:rPr>
              <a:t> </a:t>
            </a:r>
            <a:r>
              <a:rPr lang="uk-UA" sz="2400" dirty="0" smtClean="0">
                <a:sym typeface="Symbol"/>
              </a:rPr>
              <a:t></a:t>
            </a:r>
          </a:p>
          <a:p>
            <a:r>
              <a:rPr lang="ru-RU" sz="2400" dirty="0" smtClean="0">
                <a:sym typeface="Symbol"/>
              </a:rPr>
              <a:t>Таблица</a:t>
            </a:r>
            <a:endParaRPr lang="uk-UA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504878" y="2729804"/>
            <a:ext cx="2409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Панель Матрица</a:t>
            </a:r>
            <a:endParaRPr lang="uk-UA" sz="2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5292080" y="2960636"/>
            <a:ext cx="1212798" cy="66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0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500</TotalTime>
  <Words>454</Words>
  <Application>Microsoft Office PowerPoint</Application>
  <PresentationFormat>On-screen Show (4:3)</PresentationFormat>
  <Paragraphs>155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SimSun</vt:lpstr>
      <vt:lpstr>Arial</vt:lpstr>
      <vt:lpstr>Cambria Math</vt:lpstr>
      <vt:lpstr>Corbel</vt:lpstr>
      <vt:lpstr>Gill Sans MT</vt:lpstr>
      <vt:lpstr>Symbol</vt:lpstr>
      <vt:lpstr>Times New Roman</vt:lpstr>
      <vt:lpstr>TimesNewRoman</vt:lpstr>
      <vt:lpstr>Verdana</vt:lpstr>
      <vt:lpstr>Wingdings 2</vt:lpstr>
      <vt:lpstr>Солнцестояние</vt:lpstr>
      <vt:lpstr>Формула</vt:lpstr>
      <vt:lpstr>Microsoft Equation 3.0</vt:lpstr>
      <vt:lpstr>Equation.DSMT4</vt:lpstr>
      <vt:lpstr>Тема 2 Інтерполяційні  поліноми</vt:lpstr>
      <vt:lpstr>§ 1 Постановка задачі</vt:lpstr>
      <vt:lpstr>PowerPoint Presentation</vt:lpstr>
      <vt:lpstr>PowerPoint Presentation</vt:lpstr>
      <vt:lpstr>§ 2 Інтерполяційний поліном Лагранжа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§ 3 Схема Ейткена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§ 4 Інтерполяційні поліноми Ньютона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§ 5 Інтерполяційні формули Гаусса, Стірлінга, Бесселя </vt:lpstr>
      <vt:lpstr>PowerPoint Presentation</vt:lpstr>
      <vt:lpstr>PowerPoint Presentation</vt:lpstr>
      <vt:lpstr>§ 6 Інтерполяційний поліном Чебишева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 Інтерполяційні  поліноми</dc:title>
  <dc:creator>Admin</dc:creator>
  <cp:lastModifiedBy>Андрей</cp:lastModifiedBy>
  <cp:revision>64</cp:revision>
  <dcterms:created xsi:type="dcterms:W3CDTF">2017-11-13T17:03:37Z</dcterms:created>
  <dcterms:modified xsi:type="dcterms:W3CDTF">2019-11-03T19:17:34Z</dcterms:modified>
</cp:coreProperties>
</file>