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6" r:id="rId19"/>
    <p:sldId id="275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9265A8E-3908-4F4A-A0A2-8E243EB01162}" type="datetimeFigureOut">
              <a:rPr lang="uk-UA" smtClean="0"/>
              <a:t>21.09.2019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AB11A3C-FBB7-470E-BB09-A8746C160140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4.png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4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50.wmf"/><Relationship Id="rId3" Type="http://schemas.openxmlformats.org/officeDocument/2006/relationships/image" Target="../media/image51.png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8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780928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/>
              <a:t>Тема </a:t>
            </a:r>
            <a:r>
              <a:rPr lang="en-US" sz="5400" b="1" dirty="0" smtClean="0"/>
              <a:t>2</a:t>
            </a:r>
            <a:r>
              <a:rPr lang="uk-UA" sz="5400" b="1" dirty="0"/>
              <a:t/>
            </a:r>
            <a:br>
              <a:rPr lang="uk-UA" sz="5400" b="1" dirty="0"/>
            </a:br>
            <a:r>
              <a:rPr lang="uk-UA" sz="5400" b="1" dirty="0" smtClean="0">
                <a:effectLst/>
              </a:rPr>
              <a:t>Методи розв'язання нелінійних рівнянь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422251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648072"/>
          </a:xfrm>
        </p:spPr>
        <p:txBody>
          <a:bodyPr/>
          <a:lstStyle/>
          <a:p>
            <a:pPr marL="82296" indent="0">
              <a:buNone/>
            </a:pPr>
            <a:r>
              <a:rPr lang="uk-UA" dirty="0" smtClean="0"/>
              <a:t>Знайдемо перший корінь на інтервалі [</a:t>
            </a:r>
            <a:r>
              <a:rPr lang="uk-UA" i="1" dirty="0" smtClean="0"/>
              <a:t>-3,-2</a:t>
            </a:r>
            <a:r>
              <a:rPr lang="uk-UA" dirty="0" smtClean="0"/>
              <a:t>].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79199"/>
              </p:ext>
            </p:extLst>
          </p:nvPr>
        </p:nvGraphicFramePr>
        <p:xfrm>
          <a:off x="1187624" y="692696"/>
          <a:ext cx="7376508" cy="2903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Формула" r:id="rId3" imgW="3225600" imgH="1269720" progId="Equation.3">
                  <p:embed/>
                </p:oleObj>
              </mc:Choice>
              <mc:Fallback>
                <p:oleObj name="Формула" r:id="rId3" imgW="3225600" imgH="1269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692696"/>
                        <a:ext cx="7376508" cy="29034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288129"/>
              </p:ext>
            </p:extLst>
          </p:nvPr>
        </p:nvGraphicFramePr>
        <p:xfrm>
          <a:off x="1043608" y="3789040"/>
          <a:ext cx="8222555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Формула" r:id="rId5" imgW="3949560" imgH="1269720" progId="Equation.3">
                  <p:embed/>
                </p:oleObj>
              </mc:Choice>
              <mc:Fallback>
                <p:oleObj name="Формула" r:id="rId5" imgW="3949560" imgH="1269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3789040"/>
                        <a:ext cx="8222555" cy="273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08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982637"/>
              </p:ext>
            </p:extLst>
          </p:nvPr>
        </p:nvGraphicFramePr>
        <p:xfrm>
          <a:off x="251520" y="188640"/>
          <a:ext cx="9073008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Формула" r:id="rId3" imgW="4584600" imgH="1269720" progId="Equation.3">
                  <p:embed/>
                </p:oleObj>
              </mc:Choice>
              <mc:Fallback>
                <p:oleObj name="Формула" r:id="rId3" imgW="4584600" imgH="126972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88640"/>
                        <a:ext cx="9073008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346167"/>
              </p:ext>
            </p:extLst>
          </p:nvPr>
        </p:nvGraphicFramePr>
        <p:xfrm>
          <a:off x="179512" y="2961437"/>
          <a:ext cx="8960438" cy="186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Формула" r:id="rId5" imgW="4012920" imgH="863280" progId="Equation.3">
                  <p:embed/>
                </p:oleObj>
              </mc:Choice>
              <mc:Fallback>
                <p:oleObj name="Формула" r:id="rId5" imgW="4012920" imgH="863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961437"/>
                        <a:ext cx="8960438" cy="186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46173" y="6196150"/>
            <a:ext cx="7953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Отже, корінь на інтервалі </a:t>
            </a:r>
            <a:r>
              <a:rPr lang="uk-UA" sz="2800" dirty="0"/>
              <a:t>[</a:t>
            </a:r>
            <a:r>
              <a:rPr lang="uk-UA" sz="2800" i="1" dirty="0"/>
              <a:t>-3,-2</a:t>
            </a:r>
            <a:r>
              <a:rPr lang="uk-UA" sz="2800" dirty="0" smtClean="0"/>
              <a:t>] дорівнює -2,4141 .</a:t>
            </a:r>
            <a:endParaRPr lang="uk-UA" sz="2800" dirty="0"/>
          </a:p>
        </p:txBody>
      </p:sp>
      <p:pic>
        <p:nvPicPr>
          <p:cNvPr id="8232" name="Picture 4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112508"/>
            <a:ext cx="64389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779912" y="4823574"/>
            <a:ext cx="31390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Перевіримо умову: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38963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4464496" cy="562074"/>
          </a:xfrm>
        </p:spPr>
        <p:txBody>
          <a:bodyPr>
            <a:normAutofit fontScale="90000"/>
          </a:bodyPr>
          <a:lstStyle/>
          <a:p>
            <a:r>
              <a:rPr lang="ru-RU" sz="4400" b="1" dirty="0"/>
              <a:t>§ </a:t>
            </a:r>
            <a:r>
              <a:rPr lang="ru-RU" sz="4400" b="1" dirty="0" smtClean="0"/>
              <a:t>3 </a:t>
            </a:r>
            <a:r>
              <a:rPr lang="uk-UA" sz="4400" b="1" dirty="0">
                <a:effectLst/>
              </a:rPr>
              <a:t>Метод </a:t>
            </a:r>
            <a:r>
              <a:rPr lang="uk-UA" sz="4400" b="1" dirty="0" smtClean="0">
                <a:effectLst/>
              </a:rPr>
              <a:t>хорд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816996"/>
            <a:ext cx="7992888" cy="192437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dirty="0"/>
              <a:t>Якщо на 0-й ітерації методу позначити [</a:t>
            </a:r>
            <a:r>
              <a:rPr lang="en-US" i="1" dirty="0"/>
              <a:t>a</a:t>
            </a:r>
            <a:r>
              <a:rPr lang="uk-UA" i="1" baseline="-25000" dirty="0"/>
              <a:t>0</a:t>
            </a:r>
            <a:r>
              <a:rPr lang="uk-UA" i="1" dirty="0"/>
              <a:t>,</a:t>
            </a:r>
            <a:r>
              <a:rPr lang="en-US" i="1" dirty="0"/>
              <a:t>b</a:t>
            </a:r>
            <a:r>
              <a:rPr lang="uk-UA" i="1" baseline="-25000" dirty="0"/>
              <a:t>0</a:t>
            </a:r>
            <a:r>
              <a:rPr lang="uk-UA" dirty="0"/>
              <a:t>]=[</a:t>
            </a:r>
            <a:r>
              <a:rPr lang="en-US" i="1" dirty="0"/>
              <a:t>a</a:t>
            </a:r>
            <a:r>
              <a:rPr lang="uk-UA" i="1" dirty="0"/>
              <a:t>,</a:t>
            </a:r>
            <a:r>
              <a:rPr lang="en-US" i="1" dirty="0"/>
              <a:t>b</a:t>
            </a:r>
            <a:r>
              <a:rPr lang="uk-UA" dirty="0"/>
              <a:t>], то на </a:t>
            </a:r>
            <a:r>
              <a:rPr lang="en-US" i="1" dirty="0"/>
              <a:t>k</a:t>
            </a:r>
            <a:r>
              <a:rPr lang="uk-UA" dirty="0"/>
              <a:t>-й (</a:t>
            </a:r>
            <a:r>
              <a:rPr lang="en-US" dirty="0"/>
              <a:t>k</a:t>
            </a:r>
            <a:r>
              <a:rPr lang="uk-UA" dirty="0"/>
              <a:t>=0,1,2…) ітерації методу буде поточний відрізок [</a:t>
            </a:r>
            <a:r>
              <a:rPr lang="en-US" i="1" dirty="0" err="1"/>
              <a:t>a</a:t>
            </a:r>
            <a:r>
              <a:rPr lang="en-US" i="1" baseline="-25000" dirty="0" err="1"/>
              <a:t>k</a:t>
            </a:r>
            <a:r>
              <a:rPr lang="uk-UA" i="1" dirty="0"/>
              <a:t>,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uk-UA" dirty="0"/>
              <a:t>].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6182764" cy="3908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705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"/>
            <a:ext cx="7962088" cy="227687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/>
              <a:t>Потім через дві точки з координатами</a:t>
            </a:r>
            <a:r>
              <a:rPr lang="en-US" sz="2800" dirty="0"/>
              <a:t> (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k</a:t>
            </a:r>
            <a:r>
              <a:rPr lang="en-US" sz="2800" dirty="0" err="1"/>
              <a:t>,</a:t>
            </a:r>
            <a:r>
              <a:rPr lang="en-US" sz="2800" i="1" dirty="0" err="1"/>
              <a:t>f</a:t>
            </a:r>
            <a:r>
              <a:rPr lang="en-US" sz="2800" dirty="0"/>
              <a:t>(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k</a:t>
            </a:r>
            <a:r>
              <a:rPr lang="en-US" sz="2800" dirty="0"/>
              <a:t>)) </a:t>
            </a:r>
            <a:r>
              <a:rPr lang="uk-UA" sz="2800" dirty="0"/>
              <a:t>і </a:t>
            </a:r>
            <a:r>
              <a:rPr lang="en-US" sz="2800" dirty="0"/>
              <a:t>(</a:t>
            </a:r>
            <a:r>
              <a:rPr lang="en-US" sz="2800" i="1" dirty="0" err="1"/>
              <a:t>b</a:t>
            </a:r>
            <a:r>
              <a:rPr lang="en-US" sz="2800" i="1" baseline="-25000" dirty="0" err="1"/>
              <a:t>k</a:t>
            </a:r>
            <a:r>
              <a:rPr lang="en-US" sz="2800" dirty="0" err="1"/>
              <a:t>,</a:t>
            </a:r>
            <a:r>
              <a:rPr lang="en-US" sz="2800" i="1" dirty="0" err="1"/>
              <a:t>f</a:t>
            </a:r>
            <a:r>
              <a:rPr lang="en-US" sz="2800" dirty="0"/>
              <a:t>(</a:t>
            </a:r>
            <a:r>
              <a:rPr lang="en-US" sz="2800" i="1" dirty="0" err="1"/>
              <a:t>b</a:t>
            </a:r>
            <a:r>
              <a:rPr lang="en-US" sz="2800" i="1" baseline="-25000" dirty="0" err="1"/>
              <a:t>k</a:t>
            </a:r>
            <a:r>
              <a:rPr lang="en-US" sz="2800" dirty="0"/>
              <a:t>)) </a:t>
            </a:r>
            <a:r>
              <a:rPr lang="uk-UA" sz="2800" dirty="0"/>
              <a:t>проводиться відрізок прямої лінії (</a:t>
            </a:r>
            <a:r>
              <a:rPr lang="uk-UA" sz="2800" b="1" dirty="0"/>
              <a:t>хорда</a:t>
            </a:r>
            <a:r>
              <a:rPr lang="uk-UA" sz="2800" dirty="0"/>
              <a:t>) і визначається точка перетину цієї лінії з віссю абсцис (точка </a:t>
            </a:r>
            <a:r>
              <a:rPr lang="en-US" sz="2800" i="1" dirty="0" err="1"/>
              <a:t>x</a:t>
            </a:r>
            <a:r>
              <a:rPr lang="en-US" sz="2800" i="1" baseline="-25000" dirty="0" err="1"/>
              <a:t>k</a:t>
            </a:r>
            <a:r>
              <a:rPr lang="uk-UA" sz="2800" dirty="0"/>
              <a:t>). Якщо при цьому </a:t>
            </a:r>
            <a:r>
              <a:rPr lang="en-US" sz="2800" i="1" dirty="0"/>
              <a:t>f</a:t>
            </a:r>
            <a:r>
              <a:rPr lang="ru-RU" sz="2800" dirty="0"/>
              <a:t>(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k</a:t>
            </a:r>
            <a:r>
              <a:rPr lang="ru-RU" sz="2800" dirty="0" smtClean="0"/>
              <a:t>)</a:t>
            </a:r>
            <a:r>
              <a:rPr lang="ru-RU" sz="2800" i="1" dirty="0"/>
              <a:t>·</a:t>
            </a:r>
            <a:r>
              <a:rPr lang="en-US" sz="2800" i="1" dirty="0" smtClean="0"/>
              <a:t>f</a:t>
            </a:r>
            <a:r>
              <a:rPr lang="ru-RU" sz="2800" dirty="0"/>
              <a:t>(</a:t>
            </a:r>
            <a:r>
              <a:rPr lang="en-US" sz="2800" i="1" dirty="0" err="1"/>
              <a:t>x</a:t>
            </a:r>
            <a:r>
              <a:rPr lang="en-US" sz="2800" i="1" baseline="-25000" dirty="0" err="1"/>
              <a:t>k</a:t>
            </a:r>
            <a:r>
              <a:rPr lang="ru-RU" sz="2800" dirty="0"/>
              <a:t>)&lt;0</a:t>
            </a:r>
            <a:r>
              <a:rPr lang="uk-UA" sz="2800" dirty="0"/>
              <a:t>, то права межа інтервал</a:t>
            </a:r>
            <a:r>
              <a:rPr lang="en-US" sz="2800" dirty="0"/>
              <a:t>e </a:t>
            </a:r>
            <a:r>
              <a:rPr lang="uk-UA" sz="2800" dirty="0"/>
              <a:t>переноситься в точку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k</a:t>
            </a:r>
            <a:r>
              <a:rPr lang="uk-UA" sz="2800" i="1" baseline="-25000" dirty="0" smtClean="0"/>
              <a:t>  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162328"/>
              </p:ext>
            </p:extLst>
          </p:nvPr>
        </p:nvGraphicFramePr>
        <p:xfrm>
          <a:off x="1115616" y="2204864"/>
          <a:ext cx="763428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Формула" r:id="rId3" imgW="2895480" imgH="228600" progId="Equation.3">
                  <p:embed/>
                </p:oleObj>
              </mc:Choice>
              <mc:Fallback>
                <p:oleObj name="Формула" r:id="rId3" imgW="28954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204864"/>
                        <a:ext cx="763428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2734612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Пошук </a:t>
            </a:r>
            <a:r>
              <a:rPr lang="uk-UA" sz="2800" dirty="0" smtClean="0"/>
              <a:t>розв'язання </a:t>
            </a:r>
            <a:r>
              <a:rPr lang="uk-UA" sz="2800" dirty="0"/>
              <a:t>припиняється при досягненні заданої точності: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482694"/>
              </p:ext>
            </p:extLst>
          </p:nvPr>
        </p:nvGraphicFramePr>
        <p:xfrm>
          <a:off x="3923928" y="3322762"/>
          <a:ext cx="1939569" cy="7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Формула" r:id="rId5" imgW="672840" imgH="253800" progId="Equation.3">
                  <p:embed/>
                </p:oleObj>
              </mc:Choice>
              <mc:Fallback>
                <p:oleObj name="Формула" r:id="rId5" imgW="67284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23928" y="3322762"/>
                        <a:ext cx="1939569" cy="731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15616" y="4077072"/>
            <a:ext cx="78193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Для </a:t>
            </a:r>
            <a:r>
              <a:rPr lang="ru-RU" sz="2800" dirty="0" err="1"/>
              <a:t>визначення</a:t>
            </a:r>
            <a:r>
              <a:rPr lang="ru-RU" sz="2800" dirty="0"/>
              <a:t> точки </a:t>
            </a:r>
            <a:r>
              <a:rPr lang="ru-RU" sz="2800" dirty="0" err="1"/>
              <a:t>перетину</a:t>
            </a:r>
            <a:r>
              <a:rPr lang="ru-RU" sz="2800" dirty="0"/>
              <a:t> </a:t>
            </a:r>
            <a:r>
              <a:rPr lang="ru-RU" sz="2800" dirty="0" err="1"/>
              <a:t>хорди</a:t>
            </a:r>
            <a:r>
              <a:rPr lang="ru-RU" sz="2800" dirty="0"/>
              <a:t> з </a:t>
            </a:r>
            <a:r>
              <a:rPr lang="ru-RU" sz="2800" dirty="0" err="1"/>
              <a:t>віссю</a:t>
            </a:r>
            <a:r>
              <a:rPr lang="ru-RU" sz="2800" dirty="0"/>
              <a:t> </a:t>
            </a:r>
            <a:r>
              <a:rPr lang="ru-RU" sz="2800" dirty="0" err="1"/>
              <a:t>абсцис</a:t>
            </a:r>
            <a:r>
              <a:rPr lang="ru-RU" sz="2800" dirty="0"/>
              <a:t> </a:t>
            </a:r>
            <a:r>
              <a:rPr lang="ru-RU" sz="2800" dirty="0" err="1"/>
              <a:t>користуються</a:t>
            </a:r>
            <a:r>
              <a:rPr lang="ru-RU" sz="2800" dirty="0"/>
              <a:t> формулою </a:t>
            </a:r>
            <a:endParaRPr lang="uk-UA" sz="2800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672452"/>
              </p:ext>
            </p:extLst>
          </p:nvPr>
        </p:nvGraphicFramePr>
        <p:xfrm>
          <a:off x="1835696" y="5070375"/>
          <a:ext cx="6263035" cy="1359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Формула" r:id="rId7" imgW="2222280" imgH="482400" progId="Equation.3">
                  <p:embed/>
                </p:oleObj>
              </mc:Choice>
              <mc:Fallback>
                <p:oleObj name="Формула" r:id="rId7" imgW="22222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35696" y="5070375"/>
                        <a:ext cx="6263035" cy="13599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0951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55"/>
          <p:cNvGrpSpPr/>
          <p:nvPr/>
        </p:nvGrpSpPr>
        <p:grpSpPr>
          <a:xfrm>
            <a:off x="1112742" y="116632"/>
            <a:ext cx="7746624" cy="6489340"/>
            <a:chOff x="1112742" y="116632"/>
            <a:chExt cx="7746624" cy="6489340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1112742" y="116632"/>
              <a:ext cx="7746624" cy="6489340"/>
              <a:chOff x="89081" y="116632"/>
              <a:chExt cx="7746624" cy="6489340"/>
            </a:xfrm>
          </p:grpSpPr>
          <p:sp>
            <p:nvSpPr>
              <p:cNvPr id="5" name="Блок-схема: альтернативный процесс 4"/>
              <p:cNvSpPr/>
              <p:nvPr/>
            </p:nvSpPr>
            <p:spPr>
              <a:xfrm>
                <a:off x="3419872" y="116632"/>
                <a:ext cx="1656184" cy="504056"/>
              </a:xfrm>
              <a:prstGeom prst="flowChartAlternateProcess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Початок</a:t>
                </a:r>
                <a:endParaRPr lang="uk-UA" sz="2400" dirty="0"/>
              </a:p>
            </p:txBody>
          </p:sp>
          <p:cxnSp>
            <p:nvCxnSpPr>
              <p:cNvPr id="22" name="Прямая соединительная линия 21"/>
              <p:cNvCxnSpPr>
                <a:stCxn id="5" idx="2"/>
                <a:endCxn id="15" idx="2"/>
              </p:cNvCxnSpPr>
              <p:nvPr/>
            </p:nvCxnSpPr>
            <p:spPr>
              <a:xfrm>
                <a:off x="4247964" y="620688"/>
                <a:ext cx="0" cy="5335339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Блок-схема: данные 5"/>
              <p:cNvSpPr/>
              <p:nvPr/>
            </p:nvSpPr>
            <p:spPr>
              <a:xfrm>
                <a:off x="3286106" y="816444"/>
                <a:ext cx="1872208" cy="468052"/>
              </a:xfrm>
              <a:prstGeom prst="flowChartInputOutpu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/>
                  <a:t>a,b</a:t>
                </a:r>
                <a:r>
                  <a:rPr lang="en-US" sz="2800" dirty="0" smtClean="0"/>
                  <a:t>,</a:t>
                </a:r>
                <a:r>
                  <a:rPr lang="en-US" sz="2800" dirty="0" smtClean="0">
                    <a:sym typeface="Symbol"/>
                  </a:rPr>
                  <a:t></a:t>
                </a:r>
                <a:endParaRPr lang="uk-UA" sz="2800" dirty="0"/>
              </a:p>
            </p:txBody>
          </p:sp>
          <p:grpSp>
            <p:nvGrpSpPr>
              <p:cNvPr id="11" name="Группа 10"/>
              <p:cNvGrpSpPr/>
              <p:nvPr/>
            </p:nvGrpSpPr>
            <p:grpSpPr>
              <a:xfrm>
                <a:off x="2403529" y="1536863"/>
                <a:ext cx="3637362" cy="1080120"/>
                <a:chOff x="2699792" y="2197282"/>
                <a:chExt cx="3637362" cy="1080120"/>
              </a:xfrm>
            </p:grpSpPr>
            <p:sp>
              <p:nvSpPr>
                <p:cNvPr id="9" name="Прямоугольник 8"/>
                <p:cNvSpPr/>
                <p:nvPr/>
              </p:nvSpPr>
              <p:spPr>
                <a:xfrm>
                  <a:off x="2699792" y="2197282"/>
                  <a:ext cx="3637362" cy="108012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uk-UA" dirty="0"/>
                </a:p>
              </p:txBody>
            </p:sp>
            <p:graphicFrame>
              <p:nvGraphicFramePr>
                <p:cNvPr id="10" name="Объект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936255472"/>
                    </p:ext>
                  </p:extLst>
                </p:nvPr>
              </p:nvGraphicFramePr>
              <p:xfrm>
                <a:off x="2724124" y="2258647"/>
                <a:ext cx="3504060" cy="86942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296" name="Формула" r:id="rId3" imgW="1688760" imgH="419040" progId="Equation.3">
                        <p:embed/>
                      </p:oleObj>
                    </mc:Choice>
                    <mc:Fallback>
                      <p:oleObj name="Формула" r:id="rId3" imgW="1688760" imgH="419040" progId="Equation.3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724124" y="2258647"/>
                              <a:ext cx="3504060" cy="869428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2" name="Блок-схема: решение 11"/>
              <p:cNvSpPr/>
              <p:nvPr/>
            </p:nvSpPr>
            <p:spPr>
              <a:xfrm>
                <a:off x="2476495" y="2756128"/>
                <a:ext cx="3637362" cy="960904"/>
              </a:xfrm>
              <a:prstGeom prst="flowChartDecision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i="1" dirty="0"/>
                  <a:t>f</a:t>
                </a:r>
                <a:r>
                  <a:rPr lang="ru-RU" sz="2800" dirty="0" smtClean="0"/>
                  <a:t>(</a:t>
                </a:r>
                <a:r>
                  <a:rPr lang="en-US" sz="2800" i="1" dirty="0" smtClean="0"/>
                  <a:t>a</a:t>
                </a:r>
                <a:r>
                  <a:rPr lang="ru-RU" sz="2800" dirty="0" smtClean="0"/>
                  <a:t>)</a:t>
                </a:r>
                <a:r>
                  <a:rPr lang="ru-RU" sz="2800" i="1" dirty="0" smtClean="0"/>
                  <a:t>·</a:t>
                </a:r>
                <a:r>
                  <a:rPr lang="en-US" sz="2800" i="1" dirty="0"/>
                  <a:t>f</a:t>
                </a:r>
                <a:r>
                  <a:rPr lang="ru-RU" sz="2800" dirty="0" smtClean="0"/>
                  <a:t>(</a:t>
                </a:r>
                <a:r>
                  <a:rPr lang="en-US" sz="2800" i="1" dirty="0" smtClean="0"/>
                  <a:t>c</a:t>
                </a:r>
                <a:r>
                  <a:rPr lang="ru-RU" sz="2800" dirty="0" smtClean="0"/>
                  <a:t>)&lt;</a:t>
                </a:r>
                <a:r>
                  <a:rPr lang="ru-RU" sz="2800" dirty="0"/>
                  <a:t>0</a:t>
                </a:r>
                <a:endParaRPr lang="uk-UA" sz="2800" dirty="0"/>
              </a:p>
            </p:txBody>
          </p:sp>
          <p:sp>
            <p:nvSpPr>
              <p:cNvPr id="13" name="Блок-схема: процесс 12"/>
              <p:cNvSpPr/>
              <p:nvPr/>
            </p:nvSpPr>
            <p:spPr>
              <a:xfrm>
                <a:off x="3438353" y="4010109"/>
                <a:ext cx="1619222" cy="504056"/>
              </a:xfrm>
              <a:prstGeom prst="flowChartProcess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b=c</a:t>
                </a:r>
                <a:endParaRPr lang="uk-UA" sz="2800" dirty="0"/>
              </a:p>
            </p:txBody>
          </p:sp>
          <p:sp>
            <p:nvSpPr>
              <p:cNvPr id="33" name="Полилиния 32"/>
              <p:cNvSpPr/>
              <p:nvPr/>
            </p:nvSpPr>
            <p:spPr>
              <a:xfrm>
                <a:off x="4248443" y="3221502"/>
                <a:ext cx="2686929" cy="1716258"/>
              </a:xfrm>
              <a:custGeom>
                <a:avLst/>
                <a:gdLst>
                  <a:gd name="connsiteX0" fmla="*/ 1814732 w 2686929"/>
                  <a:gd name="connsiteY0" fmla="*/ 0 h 1716258"/>
                  <a:gd name="connsiteX1" fmla="*/ 2658794 w 2686929"/>
                  <a:gd name="connsiteY1" fmla="*/ 14067 h 1716258"/>
                  <a:gd name="connsiteX2" fmla="*/ 2686929 w 2686929"/>
                  <a:gd name="connsiteY2" fmla="*/ 1716258 h 1716258"/>
                  <a:gd name="connsiteX3" fmla="*/ 0 w 2686929"/>
                  <a:gd name="connsiteY3" fmla="*/ 1674055 h 1716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86929" h="1716258">
                    <a:moveTo>
                      <a:pt x="1814732" y="0"/>
                    </a:moveTo>
                    <a:lnTo>
                      <a:pt x="2658794" y="14067"/>
                    </a:lnTo>
                    <a:lnTo>
                      <a:pt x="2686929" y="1716258"/>
                    </a:lnTo>
                    <a:lnTo>
                      <a:pt x="0" y="1674055"/>
                    </a:lnTo>
                  </a:path>
                </a:pathLst>
              </a:custGeom>
              <a:noFill/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5" name="Блок-схема: решение 14"/>
              <p:cNvSpPr/>
              <p:nvPr/>
            </p:nvSpPr>
            <p:spPr>
              <a:xfrm>
                <a:off x="2699792" y="4941168"/>
                <a:ext cx="3096344" cy="1014859"/>
              </a:xfrm>
              <a:prstGeom prst="flowChartDecision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14" name="Блок-схема: процесс 13"/>
              <p:cNvSpPr/>
              <p:nvPr/>
            </p:nvSpPr>
            <p:spPr>
              <a:xfrm>
                <a:off x="6040891" y="4079290"/>
                <a:ext cx="1475206" cy="504056"/>
              </a:xfrm>
              <a:prstGeom prst="flowChartProcess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a=c</a:t>
                </a:r>
                <a:endParaRPr lang="uk-UA" sz="2800" dirty="0"/>
              </a:p>
            </p:txBody>
          </p:sp>
          <p:sp>
            <p:nvSpPr>
              <p:cNvPr id="17" name="Блок-схема: данные 16"/>
              <p:cNvSpPr/>
              <p:nvPr/>
            </p:nvSpPr>
            <p:spPr>
              <a:xfrm>
                <a:off x="168290" y="5214572"/>
                <a:ext cx="1872208" cy="468052"/>
              </a:xfrm>
              <a:prstGeom prst="flowChartInputOutpu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/>
                  <a:t>a,b</a:t>
                </a:r>
                <a:r>
                  <a:rPr lang="en-US" sz="2800" dirty="0" smtClean="0"/>
                  <a:t>,</a:t>
                </a:r>
                <a:r>
                  <a:rPr lang="en-US" sz="2800" dirty="0" smtClean="0">
                    <a:sym typeface="Symbol"/>
                  </a:rPr>
                  <a:t></a:t>
                </a:r>
                <a:endParaRPr lang="uk-UA" sz="2800" dirty="0"/>
              </a:p>
            </p:txBody>
          </p:sp>
          <p:sp>
            <p:nvSpPr>
              <p:cNvPr id="27" name="Блок-схема: альтернативный процесс 26"/>
              <p:cNvSpPr/>
              <p:nvPr/>
            </p:nvSpPr>
            <p:spPr>
              <a:xfrm>
                <a:off x="89081" y="6101916"/>
                <a:ext cx="1656184" cy="504056"/>
              </a:xfrm>
              <a:prstGeom prst="flowChartAlternateProcess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Кінець</a:t>
                </a:r>
                <a:endParaRPr lang="uk-UA" sz="2400" dirty="0"/>
              </a:p>
            </p:txBody>
          </p:sp>
          <p:cxnSp>
            <p:nvCxnSpPr>
              <p:cNvPr id="35" name="Прямая соединительная линия 34"/>
              <p:cNvCxnSpPr>
                <a:stCxn id="15" idx="1"/>
                <a:endCxn id="17" idx="5"/>
              </p:cNvCxnSpPr>
              <p:nvPr/>
            </p:nvCxnSpPr>
            <p:spPr>
              <a:xfrm flipH="1">
                <a:off x="1853277" y="5448598"/>
                <a:ext cx="846515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>
                <a:stCxn id="27" idx="0"/>
                <a:endCxn id="17" idx="3"/>
              </p:cNvCxnSpPr>
              <p:nvPr/>
            </p:nvCxnSpPr>
            <p:spPr>
              <a:xfrm flipV="1">
                <a:off x="917173" y="5682624"/>
                <a:ext cx="0" cy="41929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Полилиния 50"/>
              <p:cNvSpPr/>
              <p:nvPr/>
            </p:nvSpPr>
            <p:spPr>
              <a:xfrm>
                <a:off x="4262511" y="1364566"/>
                <a:ext cx="3573194" cy="4079631"/>
              </a:xfrm>
              <a:custGeom>
                <a:avLst/>
                <a:gdLst>
                  <a:gd name="connsiteX0" fmla="*/ 1477107 w 3573194"/>
                  <a:gd name="connsiteY0" fmla="*/ 4065563 h 4079631"/>
                  <a:gd name="connsiteX1" fmla="*/ 3573194 w 3573194"/>
                  <a:gd name="connsiteY1" fmla="*/ 4079631 h 4079631"/>
                  <a:gd name="connsiteX2" fmla="*/ 3573194 w 3573194"/>
                  <a:gd name="connsiteY2" fmla="*/ 0 h 4079631"/>
                  <a:gd name="connsiteX3" fmla="*/ 0 w 3573194"/>
                  <a:gd name="connsiteY3" fmla="*/ 0 h 4079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73194" h="4079631">
                    <a:moveTo>
                      <a:pt x="1477107" y="4065563"/>
                    </a:moveTo>
                    <a:lnTo>
                      <a:pt x="3573194" y="4079631"/>
                    </a:lnTo>
                    <a:lnTo>
                      <a:pt x="3573194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graphicFrame>
            <p:nvGraphicFramePr>
              <p:cNvPr id="52" name="Объект 5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07390702"/>
                  </p:ext>
                </p:extLst>
              </p:nvPr>
            </p:nvGraphicFramePr>
            <p:xfrm>
              <a:off x="3419872" y="5107266"/>
              <a:ext cx="1617269" cy="6738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97" name="Формула" r:id="rId5" imgW="609480" imgH="253800" progId="Equation.3">
                      <p:embed/>
                    </p:oleObj>
                  </mc:Choice>
                  <mc:Fallback>
                    <p:oleObj name="Формула" r:id="rId5" imgW="609480" imgH="2538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3419872" y="5107266"/>
                            <a:ext cx="1617269" cy="67386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4" name="TextBox 53"/>
            <p:cNvSpPr txBox="1"/>
            <p:nvPr/>
          </p:nvSpPr>
          <p:spPr>
            <a:xfrm>
              <a:off x="5318837" y="3494856"/>
              <a:ext cx="621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+</a:t>
              </a:r>
              <a:endParaRPr lang="uk-UA" sz="32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230605" y="4941168"/>
              <a:ext cx="6213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+</a:t>
              </a:r>
              <a:endParaRPr lang="uk-UA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046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868958"/>
          </a:xfrm>
        </p:spPr>
        <p:txBody>
          <a:bodyPr/>
          <a:lstStyle/>
          <a:p>
            <a:r>
              <a:rPr lang="ru-RU" sz="4000" b="1" dirty="0"/>
              <a:t>§ </a:t>
            </a:r>
            <a:r>
              <a:rPr lang="ru-RU" sz="4000" b="1" dirty="0" smtClean="0"/>
              <a:t>4 </a:t>
            </a:r>
            <a:r>
              <a:rPr lang="uk-UA" sz="4000" b="1" dirty="0">
                <a:effectLst/>
              </a:rPr>
              <a:t>Метод </a:t>
            </a:r>
            <a:r>
              <a:rPr lang="uk-UA" sz="4000" b="1" dirty="0" smtClean="0">
                <a:effectLst/>
              </a:rPr>
              <a:t>дотичних (Ньютона)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509120"/>
            <a:ext cx="7818072" cy="234888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/>
              <a:t>При розв'язанні нелінійного рівняння методом дотичних задаються </a:t>
            </a:r>
            <a:r>
              <a:rPr lang="uk-UA" sz="2800" dirty="0" smtClean="0"/>
              <a:t>відрізок [</a:t>
            </a:r>
            <a:r>
              <a:rPr lang="en-US" sz="2800" i="1" dirty="0"/>
              <a:t>a</a:t>
            </a:r>
            <a:r>
              <a:rPr lang="uk-UA" sz="2800" i="1" dirty="0"/>
              <a:t>,</a:t>
            </a:r>
            <a:r>
              <a:rPr lang="en-US" sz="2800" i="1" dirty="0"/>
              <a:t>b</a:t>
            </a:r>
            <a:r>
              <a:rPr lang="uk-UA" sz="2800" dirty="0" smtClean="0"/>
              <a:t>], </a:t>
            </a:r>
            <a:r>
              <a:rPr lang="uk-UA" sz="2800" dirty="0"/>
              <a:t>на якому існує лише один розв'язок, початкове наближення розв'язку </a:t>
            </a:r>
            <a:r>
              <a:rPr lang="uk-UA" sz="2800" i="1" dirty="0"/>
              <a:t>х</a:t>
            </a:r>
            <a:r>
              <a:rPr lang="uk-UA" sz="2800" i="1" baseline="-25000" dirty="0" smtClean="0"/>
              <a:t>0 </a:t>
            </a:r>
            <a:r>
              <a:rPr lang="uk-UA" sz="2800" dirty="0" smtClean="0"/>
              <a:t>і </a:t>
            </a:r>
            <a:r>
              <a:rPr lang="uk-UA" sz="2800" dirty="0"/>
              <a:t>бажана точність розв'язку </a:t>
            </a:r>
            <a:r>
              <a:rPr lang="uk-UA" sz="2800" dirty="0" smtClean="0"/>
              <a:t>рівняння </a:t>
            </a:r>
            <a:r>
              <a:rPr lang="uk-UA" sz="2800" dirty="0" smtClean="0">
                <a:sym typeface="Symbol"/>
              </a:rPr>
              <a:t></a:t>
            </a:r>
            <a:r>
              <a:rPr lang="en-US" sz="2800" dirty="0" smtClean="0">
                <a:sym typeface="Symbol"/>
              </a:rPr>
              <a:t>&gt;0</a:t>
            </a:r>
            <a:r>
              <a:rPr lang="uk-UA" sz="2800" dirty="0" smtClean="0"/>
              <a:t>. </a:t>
            </a:r>
            <a:endParaRPr lang="uk-UA" sz="28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764704"/>
            <a:ext cx="5857875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8376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7962088" cy="263691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800" dirty="0"/>
              <a:t>У точці </a:t>
            </a:r>
            <a:r>
              <a:rPr lang="en-US" sz="2800" dirty="0" smtClean="0"/>
              <a:t>(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k</a:t>
            </a:r>
            <a:r>
              <a:rPr lang="en-US" sz="2800" dirty="0" err="1" smtClean="0"/>
              <a:t>,</a:t>
            </a:r>
            <a:r>
              <a:rPr lang="en-US" sz="2800" i="1" dirty="0" err="1" smtClean="0"/>
              <a:t>f</a:t>
            </a:r>
            <a:r>
              <a:rPr lang="en-US" sz="2800" dirty="0" smtClean="0"/>
              <a:t>(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k</a:t>
            </a:r>
            <a:r>
              <a:rPr lang="en-US" sz="2800" dirty="0"/>
              <a:t>)) </a:t>
            </a:r>
            <a:r>
              <a:rPr lang="uk-UA" sz="2800" dirty="0" smtClean="0"/>
              <a:t>проводиться </a:t>
            </a:r>
            <a:r>
              <a:rPr lang="uk-UA" sz="2800" dirty="0"/>
              <a:t>дотична до </a:t>
            </a:r>
            <a:r>
              <a:rPr lang="uk-UA" sz="2800" dirty="0" smtClean="0"/>
              <a:t>графіка</a:t>
            </a:r>
            <a:r>
              <a:rPr lang="en-US" sz="2800" dirty="0" smtClean="0"/>
              <a:t> </a:t>
            </a:r>
            <a:r>
              <a:rPr lang="en-US" sz="2800" i="1" dirty="0" smtClean="0"/>
              <a:t>f</a:t>
            </a:r>
            <a:r>
              <a:rPr lang="en-US" sz="2800" dirty="0" smtClean="0"/>
              <a:t>(x)</a:t>
            </a:r>
            <a:r>
              <a:rPr lang="uk-UA" sz="2800" dirty="0" smtClean="0"/>
              <a:t> </a:t>
            </a:r>
            <a:r>
              <a:rPr lang="uk-UA" sz="2800" dirty="0"/>
              <a:t>і визначається </a:t>
            </a:r>
            <a:r>
              <a:rPr lang="uk-UA" sz="2800" dirty="0" smtClean="0"/>
              <a:t>точка</a:t>
            </a:r>
            <a:r>
              <a:rPr lang="en-US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k+1</a:t>
            </a:r>
            <a:r>
              <a:rPr lang="uk-UA" sz="2800" dirty="0" smtClean="0"/>
              <a:t> </a:t>
            </a:r>
            <a:r>
              <a:rPr lang="uk-UA" sz="2800" dirty="0"/>
              <a:t>як точка перетину дотичної з віссю абсцис. Пошук розв'язку припиняється при досягненні заданої </a:t>
            </a:r>
            <a:r>
              <a:rPr lang="uk-UA" sz="2800" dirty="0" smtClean="0"/>
              <a:t>точності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237872"/>
              </p:ext>
            </p:extLst>
          </p:nvPr>
        </p:nvGraphicFramePr>
        <p:xfrm>
          <a:off x="3563888" y="1905075"/>
          <a:ext cx="201295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Формула" r:id="rId3" imgW="698400" imgH="253800" progId="Equation.3">
                  <p:embed/>
                </p:oleObj>
              </mc:Choice>
              <mc:Fallback>
                <p:oleObj name="Формула" r:id="rId3" imgW="698400" imgH="253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05075"/>
                        <a:ext cx="2012950" cy="73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71600" y="4437112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Для </a:t>
            </a:r>
            <a:r>
              <a:rPr lang="ru-RU" sz="2800" dirty="0" err="1"/>
              <a:t>визначення</a:t>
            </a:r>
            <a:r>
              <a:rPr lang="ru-RU" sz="2800" dirty="0"/>
              <a:t> точки </a:t>
            </a:r>
            <a:r>
              <a:rPr lang="ru-RU" sz="2800" dirty="0" err="1"/>
              <a:t>перетину</a:t>
            </a:r>
            <a:r>
              <a:rPr lang="ru-RU" sz="2800" dirty="0"/>
              <a:t> </a:t>
            </a:r>
            <a:r>
              <a:rPr lang="en-US" sz="2800" dirty="0" smtClean="0"/>
              <a:t>k</a:t>
            </a:r>
            <a:r>
              <a:rPr lang="ru-RU" sz="2800" dirty="0" smtClean="0"/>
              <a:t>-ї </a:t>
            </a:r>
            <a:r>
              <a:rPr lang="ru-RU" sz="2800" dirty="0" err="1"/>
              <a:t>дотичної</a:t>
            </a:r>
            <a:r>
              <a:rPr lang="ru-RU" sz="2800" dirty="0"/>
              <a:t> з </a:t>
            </a:r>
            <a:r>
              <a:rPr lang="ru-RU" sz="2800" dirty="0" err="1"/>
              <a:t>віссю</a:t>
            </a:r>
            <a:r>
              <a:rPr lang="ru-RU" sz="2800" dirty="0"/>
              <a:t> </a:t>
            </a:r>
            <a:r>
              <a:rPr lang="ru-RU" sz="2800" dirty="0" err="1"/>
              <a:t>абсцис</a:t>
            </a:r>
            <a:r>
              <a:rPr lang="ru-RU" sz="2800" dirty="0"/>
              <a:t> </a:t>
            </a:r>
            <a:r>
              <a:rPr lang="ru-RU" sz="2800" dirty="0" err="1"/>
              <a:t>користуються</a:t>
            </a:r>
            <a:r>
              <a:rPr lang="ru-RU" sz="2800" dirty="0"/>
              <a:t> формулою </a:t>
            </a:r>
            <a:endParaRPr lang="uk-UA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358174"/>
              </p:ext>
            </p:extLst>
          </p:nvPr>
        </p:nvGraphicFramePr>
        <p:xfrm>
          <a:off x="3305708" y="5373216"/>
          <a:ext cx="34686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Формула" r:id="rId5" imgW="1155600" imgH="431640" progId="Equation.3">
                  <p:embed/>
                </p:oleObj>
              </mc:Choice>
              <mc:Fallback>
                <p:oleObj name="Формула" r:id="rId5" imgW="115560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5708" y="5373216"/>
                        <a:ext cx="3468688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15616" y="2780928"/>
            <a:ext cx="55674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Умова збіжності методу </a:t>
            </a:r>
            <a:r>
              <a:rPr lang="uk-UA" sz="2800" dirty="0" smtClean="0"/>
              <a:t>дотичних: </a:t>
            </a:r>
            <a:endParaRPr lang="uk-UA" sz="2800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181670"/>
              </p:ext>
            </p:extLst>
          </p:nvPr>
        </p:nvGraphicFramePr>
        <p:xfrm>
          <a:off x="6711950" y="2857500"/>
          <a:ext cx="22272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Формула" r:id="rId7" imgW="1015920" imgH="203040" progId="Equation.3">
                  <p:embed/>
                </p:oleObj>
              </mc:Choice>
              <mc:Fallback>
                <p:oleObj name="Формула" r:id="rId7" imgW="10159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11950" y="2857500"/>
                        <a:ext cx="2227263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94652" y="3692704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Якщо умова виконується, то </a:t>
            </a:r>
            <a:r>
              <a:rPr lang="en-US" sz="2800" i="1" dirty="0" smtClean="0"/>
              <a:t>x</a:t>
            </a:r>
            <a:r>
              <a:rPr lang="uk-UA" sz="2800" i="1" baseline="-25000" dirty="0"/>
              <a:t>0</a:t>
            </a:r>
            <a:r>
              <a:rPr lang="uk-UA" sz="2800" dirty="0" smtClean="0"/>
              <a:t> =а, інакше</a:t>
            </a:r>
            <a:r>
              <a:rPr lang="en-US" sz="2800" i="1" dirty="0"/>
              <a:t> x</a:t>
            </a:r>
            <a:r>
              <a:rPr lang="uk-UA" sz="2800" i="1" baseline="-25000" dirty="0"/>
              <a:t>0</a:t>
            </a:r>
            <a:r>
              <a:rPr lang="uk-UA" sz="2800" dirty="0"/>
              <a:t> </a:t>
            </a:r>
            <a:r>
              <a:rPr lang="uk-UA" sz="2800" dirty="0" smtClean="0"/>
              <a:t>=</a:t>
            </a:r>
            <a:r>
              <a:rPr lang="en-US" sz="2800" dirty="0" smtClean="0"/>
              <a:t>b.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605231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498080" cy="620688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§ </a:t>
            </a:r>
            <a:r>
              <a:rPr lang="en-US" sz="4000" b="1" dirty="0" smtClean="0"/>
              <a:t>5</a:t>
            </a:r>
            <a:r>
              <a:rPr lang="ru-RU" sz="4000" b="1" dirty="0" smtClean="0"/>
              <a:t> </a:t>
            </a:r>
            <a:r>
              <a:rPr lang="uk-UA" sz="4000" b="1" dirty="0">
                <a:effectLst/>
              </a:rPr>
              <a:t>Метод </a:t>
            </a:r>
            <a:r>
              <a:rPr lang="uk-UA" sz="4000" b="1" dirty="0" smtClean="0">
                <a:effectLst/>
              </a:rPr>
              <a:t>простої ітерації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5693" y="475815"/>
            <a:ext cx="8100392" cy="57606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dirty="0" smtClean="0"/>
              <a:t>Задане рівняння представляємо у вигляді:</a:t>
            </a:r>
            <a:endParaRPr lang="uk-UA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79651"/>
              </p:ext>
            </p:extLst>
          </p:nvPr>
        </p:nvGraphicFramePr>
        <p:xfrm>
          <a:off x="7559824" y="477549"/>
          <a:ext cx="1584176" cy="542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0" r:id="rId3" imgW="698500" imgH="241300" progId="Equation.DSMT4">
                  <p:embed/>
                </p:oleObj>
              </mc:Choice>
              <mc:Fallback>
                <p:oleObj r:id="rId3" imgW="6985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9824" y="477549"/>
                        <a:ext cx="1584176" cy="542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80774" y="942400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Нехай </a:t>
            </a:r>
            <a:r>
              <a:rPr lang="ru-RU" sz="2800" dirty="0" err="1" smtClean="0"/>
              <a:t>відоме</a:t>
            </a:r>
            <a:r>
              <a:rPr lang="ru-RU" sz="2800" dirty="0" smtClean="0"/>
              <a:t> </a:t>
            </a:r>
            <a:r>
              <a:rPr lang="ru-RU" sz="2800" dirty="0" err="1" smtClean="0"/>
              <a:t>початкове</a:t>
            </a:r>
            <a:r>
              <a:rPr lang="ru-RU" sz="2800" dirty="0" smtClean="0"/>
              <a:t>  </a:t>
            </a:r>
            <a:r>
              <a:rPr lang="ru-RU" sz="2800" dirty="0" err="1" smtClean="0"/>
              <a:t>наближення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кореня</a:t>
            </a:r>
            <a:r>
              <a:rPr lang="ru-RU" sz="2800" dirty="0" smtClean="0"/>
              <a:t>  </a:t>
            </a:r>
            <a:r>
              <a:rPr lang="en-US" sz="2800" i="1" dirty="0" smtClean="0"/>
              <a:t>x</a:t>
            </a:r>
            <a:r>
              <a:rPr lang="ru-RU" sz="2800" i="1" dirty="0"/>
              <a:t>=</a:t>
            </a:r>
            <a:r>
              <a:rPr lang="en-US" sz="2800" i="1" dirty="0"/>
              <a:t>x</a:t>
            </a:r>
            <a:r>
              <a:rPr lang="ru-RU" sz="2800" i="1" baseline="-25000" dirty="0" smtClean="0"/>
              <a:t>0.</a:t>
            </a:r>
            <a:endParaRPr lang="uk-UA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10990" y="1458322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/>
              <a:t>Підставляючи</a:t>
            </a:r>
            <a:r>
              <a:rPr lang="ru-RU" sz="2800" dirty="0" smtClean="0"/>
              <a:t>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в праву </a:t>
            </a:r>
            <a:r>
              <a:rPr lang="ru-RU" sz="2800" dirty="0" err="1" smtClean="0"/>
              <a:t>частину</a:t>
            </a:r>
            <a:r>
              <a:rPr lang="ru-RU" sz="2800" dirty="0" smtClean="0"/>
              <a:t>, </a:t>
            </a:r>
            <a:r>
              <a:rPr lang="ru-RU" sz="2800" dirty="0" err="1" smtClean="0"/>
              <a:t>отримуємо</a:t>
            </a:r>
            <a:r>
              <a:rPr lang="ru-RU" sz="2800" dirty="0" smtClean="0"/>
              <a:t> </a:t>
            </a:r>
            <a:r>
              <a:rPr lang="ru-RU" sz="2800" dirty="0" err="1" smtClean="0"/>
              <a:t>нове</a:t>
            </a:r>
            <a:r>
              <a:rPr lang="ru-RU" sz="2800" dirty="0" smtClean="0"/>
              <a:t> </a:t>
            </a:r>
            <a:r>
              <a:rPr lang="ru-RU" sz="2800" dirty="0" err="1" smtClean="0"/>
              <a:t>наближення</a:t>
            </a:r>
            <a:r>
              <a:rPr lang="ru-RU" sz="2800" dirty="0" smtClean="0"/>
              <a:t>: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827689"/>
              </p:ext>
            </p:extLst>
          </p:nvPr>
        </p:nvGraphicFramePr>
        <p:xfrm>
          <a:off x="3181313" y="2276872"/>
          <a:ext cx="2232248" cy="578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1" r:id="rId5" imgW="1028254" imgH="266584" progId="Equation.DSMT4">
                  <p:embed/>
                </p:oleObj>
              </mc:Choice>
              <mc:Fallback>
                <p:oleObj r:id="rId5" imgW="1028254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13" y="2276872"/>
                        <a:ext cx="2232248" cy="578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023243"/>
              </p:ext>
            </p:extLst>
          </p:nvPr>
        </p:nvGraphicFramePr>
        <p:xfrm>
          <a:off x="5652120" y="2389430"/>
          <a:ext cx="1368152" cy="42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2" r:id="rId7" imgW="736600" imgH="228600" progId="Equation.DSMT4">
                  <p:embed/>
                </p:oleObj>
              </mc:Choice>
              <mc:Fallback>
                <p:oleObj r:id="rId7" imgW="7366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389430"/>
                        <a:ext cx="1368152" cy="426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675901"/>
              </p:ext>
            </p:extLst>
          </p:nvPr>
        </p:nvGraphicFramePr>
        <p:xfrm>
          <a:off x="3491880" y="3212976"/>
          <a:ext cx="2394978" cy="684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3" r:id="rId9" imgW="825500" imgH="228600" progId="Equation.DSMT4">
                  <p:embed/>
                </p:oleObj>
              </mc:Choice>
              <mc:Fallback>
                <p:oleObj r:id="rId9" imgW="8255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212976"/>
                        <a:ext cx="2394978" cy="6842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98209" y="2833772"/>
            <a:ext cx="6981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Ітераційний процес припиняється за умови:</a:t>
            </a:r>
            <a:endParaRPr lang="uk-UA" sz="2800" dirty="0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1008767" y="3861048"/>
            <a:ext cx="54354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Достатня умова збіжності методу:                               .</a:t>
            </a:r>
            <a:endParaRPr lang="uk-UA" sz="2800" dirty="0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366813"/>
              </p:ext>
            </p:extLst>
          </p:nvPr>
        </p:nvGraphicFramePr>
        <p:xfrm>
          <a:off x="4427984" y="4410425"/>
          <a:ext cx="3392083" cy="1777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4" r:id="rId11" imgW="1981200" imgH="1041400" progId="Equation.DSMT4">
                  <p:embed/>
                </p:oleObj>
              </mc:Choice>
              <mc:Fallback>
                <p:oleObj r:id="rId11" imgW="1981200" imgH="1041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410425"/>
                        <a:ext cx="3392083" cy="1777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17906" y="4362860"/>
            <a:ext cx="329564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uk-UA" sz="2800" dirty="0" smtClean="0"/>
              <a:t>Для оцінки похибки</a:t>
            </a:r>
          </a:p>
          <a:p>
            <a:pPr algn="just"/>
            <a:r>
              <a:rPr lang="uk-UA" sz="2800" dirty="0" smtClean="0"/>
              <a:t> використовують </a:t>
            </a:r>
          </a:p>
          <a:p>
            <a:r>
              <a:rPr lang="uk-UA" sz="2800" dirty="0" smtClean="0"/>
              <a:t>формули:</a:t>
            </a:r>
            <a:endParaRPr lang="uk-UA" sz="2800" dirty="0"/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4417" name="Picture 8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372" y="6156142"/>
            <a:ext cx="2727180" cy="645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228185" y="3920847"/>
                <a:ext cx="29158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b="0" i="1" smtClean="0">
                          <a:latin typeface="Cambria Math"/>
                        </a:rPr>
                        <m:t>0</m:t>
                      </m:r>
                      <m:r>
                        <a:rPr lang="uk-UA" sz="2400" b="0" i="1" smtClean="0">
                          <a:latin typeface="Cambria Math"/>
                          <a:ea typeface="Cambria Math"/>
                        </a:rPr>
                        <m:t>&lt;</m:t>
                      </m:r>
                      <m:d>
                        <m:dPr>
                          <m:begChr m:val="|"/>
                          <m:endChr m:val="|"/>
                          <m:ctrlPr>
                            <a:rPr lang="uk-UA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uk-UA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  <m:r>
                        <a:rPr lang="uk-UA" sz="2400" b="0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uk-UA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uk-UA" sz="2400" b="0" i="1" smtClean="0">
                          <a:latin typeface="Cambria Math"/>
                          <a:ea typeface="Cambria Math"/>
                        </a:rPr>
                        <m:t>&lt;1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5" y="3920847"/>
                <a:ext cx="2915816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339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873" y="542692"/>
            <a:ext cx="3976931" cy="31233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19472"/>
            <a:ext cx="8269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Геометрична інтерпретація методу простих ітерацій</a:t>
            </a:r>
            <a:endParaRPr lang="uk-UA" sz="2800" dirty="0"/>
          </a:p>
        </p:txBody>
      </p:sp>
      <p:sp>
        <p:nvSpPr>
          <p:cNvPr id="6" name="Rectangle 5"/>
          <p:cNvSpPr/>
          <p:nvPr/>
        </p:nvSpPr>
        <p:spPr>
          <a:xfrm>
            <a:off x="1033023" y="3697959"/>
            <a:ext cx="810039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Виберемо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довільну точку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на осі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Х. Проведемо перпендикуляр з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до перетину з кривою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y=f(x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першого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наближення до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кореня візьмемо точку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1=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З точки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проведемо перпендикуляр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перетину з кривою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y=f(x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якості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наближення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кореня виберемо точку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2=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f(x1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продовжуючи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 процес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можна бачити, що кожне наступне наближення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корені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через попереднє по формулі</a:t>
            </a:r>
          </a:p>
        </p:txBody>
      </p:sp>
      <p:sp>
        <p:nvSpPr>
          <p:cNvPr id="7" name="Rectangle 6"/>
          <p:cNvSpPr/>
          <p:nvPr/>
        </p:nvSpPr>
        <p:spPr>
          <a:xfrm>
            <a:off x="5167069" y="595288"/>
            <a:ext cx="372541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показані два графіка для функцій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у=x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y=f(x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перетину цих кривих визначають коріння рівняння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x-f(x)=0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корені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позначені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і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Для знаходження кореня методом простих ітерацій пропонується наступна процедура.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454565"/>
              </p:ext>
            </p:extLst>
          </p:nvPr>
        </p:nvGraphicFramePr>
        <p:xfrm>
          <a:off x="4139952" y="6192049"/>
          <a:ext cx="1584176" cy="479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Уравнение" r:id="rId4" imgW="965200" imgH="279400" progId="Equation.3">
                  <p:embed/>
                </p:oleObj>
              </mc:Choice>
              <mc:Fallback>
                <p:oleObj name="Уравнение" r:id="rId4" imgW="965200" imgH="279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6192049"/>
                        <a:ext cx="1584176" cy="4791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7548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95128" y="0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етодом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простих ітерацій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точністю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=0,001 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знайти корінь трансцендентного рівняння: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930521"/>
              </p:ext>
            </p:extLst>
          </p:nvPr>
        </p:nvGraphicFramePr>
        <p:xfrm>
          <a:off x="3154363" y="927100"/>
          <a:ext cx="19446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Уравнение" r:id="rId3" imgW="977760" imgH="228600" progId="Equation.3">
                  <p:embed/>
                </p:oleObj>
              </mc:Choice>
              <mc:Fallback>
                <p:oleObj name="Уравнение" r:id="rId3" imgW="9777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927100"/>
                        <a:ext cx="1944687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1328308" y="1397571"/>
            <a:ext cx="2781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Ш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уканий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корінь </a:t>
            </a:r>
            <a:endParaRPr lang="uk-UA" sz="28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318263"/>
              </p:ext>
            </p:extLst>
          </p:nvPr>
        </p:nvGraphicFramePr>
        <p:xfrm>
          <a:off x="4101483" y="1436847"/>
          <a:ext cx="1596937" cy="436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Уравнение" r:id="rId5" imgW="977760" imgH="266400" progId="Equation.3">
                  <p:embed/>
                </p:oleObj>
              </mc:Choice>
              <mc:Fallback>
                <p:oleObj name="Уравнение" r:id="rId5" imgW="977760" imgH="266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483" y="1436847"/>
                        <a:ext cx="1596937" cy="4361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328308" y="1967172"/>
            <a:ext cx="7636180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Перетворимо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рівняння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виду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х=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24793"/>
              </p:ext>
            </p:extLst>
          </p:nvPr>
        </p:nvGraphicFramePr>
        <p:xfrm>
          <a:off x="2845917" y="2357073"/>
          <a:ext cx="3075332" cy="84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Уравнение" r:id="rId7" imgW="1295280" imgH="355320" progId="Equation.3">
                  <p:embed/>
                </p:oleObj>
              </mc:Choice>
              <mc:Fallback>
                <p:oleObj name="Уравнение" r:id="rId7" imgW="1295280" imgH="3553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5917" y="2357073"/>
                        <a:ext cx="3075332" cy="8428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28308" y="3133091"/>
            <a:ext cx="7636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Перевіримо достатню умову збіжності методу:</a:t>
            </a:r>
            <a:endParaRPr lang="uk-UA" sz="28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585963"/>
              </p:ext>
            </p:extLst>
          </p:nvPr>
        </p:nvGraphicFramePr>
        <p:xfrm>
          <a:off x="1619672" y="3656311"/>
          <a:ext cx="178358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Уравнение" r:id="rId9" imgW="1079032" imgH="304668" progId="Equation.3">
                  <p:embed/>
                </p:oleObj>
              </mc:Choice>
              <mc:Fallback>
                <p:oleObj name="Уравнение" r:id="rId9" imgW="1079032" imgH="304668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656311"/>
                        <a:ext cx="1783583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658281"/>
              </p:ext>
            </p:extLst>
          </p:nvPr>
        </p:nvGraphicFramePr>
        <p:xfrm>
          <a:off x="4388163" y="3690056"/>
          <a:ext cx="2636689" cy="8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Уравнение" r:id="rId11" imgW="1854200" imgH="584200" progId="Equation.3">
                  <p:embed/>
                </p:oleObj>
              </mc:Choice>
              <mc:Fallback>
                <p:oleObj name="Уравнение" r:id="rId11" imgW="1854200" imgH="584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163" y="3690056"/>
                        <a:ext cx="2636689" cy="823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290789" y="4406908"/>
            <a:ext cx="695203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початкового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наближення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виберемо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001251"/>
              </p:ext>
            </p:extLst>
          </p:nvPr>
        </p:nvGraphicFramePr>
        <p:xfrm>
          <a:off x="1475656" y="4946228"/>
          <a:ext cx="2137506" cy="730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Уравнение" r:id="rId13" imgW="1473200" imgH="508000" progId="Equation.3">
                  <p:embed/>
                </p:oleObj>
              </mc:Choice>
              <mc:Fallback>
                <p:oleObj name="Уравнение" r:id="rId13" imgW="1473200" imgH="508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946228"/>
                        <a:ext cx="2137506" cy="7308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7535670"/>
              </p:ext>
            </p:extLst>
          </p:nvPr>
        </p:nvGraphicFramePr>
        <p:xfrm>
          <a:off x="1475656" y="5716698"/>
          <a:ext cx="7200800" cy="595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Уравнение" r:id="rId15" imgW="4864100" imgH="406400" progId="Equation.3">
                  <p:embed/>
                </p:oleObj>
              </mc:Choice>
              <mc:Fallback>
                <p:oleObj name="Уравнение" r:id="rId15" imgW="4864100" imgH="4064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716698"/>
                        <a:ext cx="7200800" cy="5959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958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7920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§1 </a:t>
            </a:r>
            <a:r>
              <a:rPr lang="uk-UA" sz="3600" b="1" dirty="0" smtClean="0">
                <a:effectLst/>
              </a:rPr>
              <a:t>Загальні відомості про методи розв'язання нелінійних рівнянь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2780928"/>
            <a:ext cx="8100392" cy="4244912"/>
          </a:xfrm>
        </p:spPr>
        <p:txBody>
          <a:bodyPr/>
          <a:lstStyle/>
          <a:p>
            <a:pPr marL="82296" indent="0" algn="just">
              <a:buNone/>
            </a:pPr>
            <a:r>
              <a:rPr lang="uk-UA" i="1" dirty="0" smtClean="0">
                <a:solidFill>
                  <a:srgbClr val="FF0000"/>
                </a:solidFill>
              </a:rPr>
              <a:t>Алгебраїчними</a:t>
            </a:r>
            <a:r>
              <a:rPr lang="uk-UA" dirty="0" smtClean="0"/>
              <a:t> називаються рівняння, які містять тільки алгебраїчні функції (цілі, раціональні, ірраціональні).</a:t>
            </a:r>
          </a:p>
          <a:p>
            <a:pPr marL="82296" indent="0" algn="just">
              <a:buNone/>
            </a:pPr>
            <a:r>
              <a:rPr lang="uk-UA" dirty="0" smtClean="0"/>
              <a:t>Рівняння, які містять тригонометричні, показникові, логарифмічні та ін. функції називаються </a:t>
            </a:r>
            <a:r>
              <a:rPr lang="uk-UA" dirty="0" smtClean="0">
                <a:solidFill>
                  <a:srgbClr val="FF0000"/>
                </a:solidFill>
              </a:rPr>
              <a:t>трансцендентними</a:t>
            </a:r>
            <a:r>
              <a:rPr lang="uk-UA" dirty="0" smtClean="0"/>
              <a:t>.</a:t>
            </a:r>
            <a:endParaRPr lang="uk-UA" dirty="0"/>
          </a:p>
        </p:txBody>
      </p:sp>
      <p:grpSp>
        <p:nvGrpSpPr>
          <p:cNvPr id="21" name="Групувати 20"/>
          <p:cNvGrpSpPr/>
          <p:nvPr/>
        </p:nvGrpSpPr>
        <p:grpSpPr>
          <a:xfrm>
            <a:off x="1835696" y="1088740"/>
            <a:ext cx="6144724" cy="1531332"/>
            <a:chOff x="1667636" y="1196752"/>
            <a:chExt cx="6144724" cy="1531332"/>
          </a:xfrm>
        </p:grpSpPr>
        <p:sp>
          <p:nvSpPr>
            <p:cNvPr id="4" name="TextBox 3"/>
            <p:cNvSpPr txBox="1"/>
            <p:nvPr/>
          </p:nvSpPr>
          <p:spPr>
            <a:xfrm>
              <a:off x="2922050" y="1196752"/>
              <a:ext cx="3456384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Нелінійні рівняння </a:t>
              </a:r>
              <a:endParaRPr lang="uk-UA" sz="28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67636" y="2204864"/>
              <a:ext cx="2376264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Алгебраїчні</a:t>
              </a:r>
              <a:endParaRPr lang="uk-UA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76056" y="2204864"/>
              <a:ext cx="2736304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Трансцендентні</a:t>
              </a:r>
              <a:endParaRPr lang="uk-UA" sz="2800" dirty="0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2855768" y="1988840"/>
              <a:ext cx="35884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 сполучна лінія 13"/>
            <p:cNvCxnSpPr>
              <a:stCxn id="6" idx="0"/>
            </p:cNvCxnSpPr>
            <p:nvPr/>
          </p:nvCxnSpPr>
          <p:spPr>
            <a:xfrm flipV="1">
              <a:off x="6444208" y="1988840"/>
              <a:ext cx="0" cy="2160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 сполучна лінія 16"/>
            <p:cNvCxnSpPr>
              <a:stCxn id="5" idx="0"/>
            </p:cNvCxnSpPr>
            <p:nvPr/>
          </p:nvCxnSpPr>
          <p:spPr>
            <a:xfrm flipV="1">
              <a:off x="2855768" y="1988840"/>
              <a:ext cx="0" cy="2160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/>
            <p:cNvCxnSpPr>
              <a:stCxn id="4" idx="2"/>
            </p:cNvCxnSpPr>
            <p:nvPr/>
          </p:nvCxnSpPr>
          <p:spPr>
            <a:xfrm flipH="1">
              <a:off x="4649988" y="1719972"/>
              <a:ext cx="254" cy="2688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806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38111"/>
            <a:ext cx="8028384" cy="1470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15616" y="1588356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Отже в якості наближеного розв’язку береться </a:t>
            </a:r>
            <a:r>
              <a:rPr lang="uk-UA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=0,703. Перевіримо: </a:t>
            </a:r>
            <a:endParaRPr lang="uk-UA" sz="28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79925" y="5486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45060"/>
              </p:ext>
            </p:extLst>
          </p:nvPr>
        </p:nvGraphicFramePr>
        <p:xfrm>
          <a:off x="4572000" y="2068174"/>
          <a:ext cx="3236578" cy="407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Уравнение" r:id="rId4" imgW="2019300" imgH="254000" progId="Equation.3">
                  <p:embed/>
                </p:oleObj>
              </mc:Choice>
              <mc:Fallback>
                <p:oleObj name="Уравнение" r:id="rId4" imgW="20193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68174"/>
                        <a:ext cx="3236578" cy="4079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135832" y="2488722"/>
            <a:ext cx="6140207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Оцінимо похибку п’ятого наближення: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305397"/>
              </p:ext>
            </p:extLst>
          </p:nvPr>
        </p:nvGraphicFramePr>
        <p:xfrm>
          <a:off x="2041500" y="2927015"/>
          <a:ext cx="3026528" cy="857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Уравнение" r:id="rId6" imgW="1778000" imgH="508000" progId="Equation.3">
                  <p:embed/>
                </p:oleObj>
              </mc:Choice>
              <mc:Fallback>
                <p:oleObj name="Уравнение" r:id="rId6" imgW="17780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00" y="2927015"/>
                        <a:ext cx="3026528" cy="8577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778816"/>
              </p:ext>
            </p:extLst>
          </p:nvPr>
        </p:nvGraphicFramePr>
        <p:xfrm>
          <a:off x="1414600" y="3921841"/>
          <a:ext cx="5861439" cy="5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8" name="Уравнение" r:id="rId8" imgW="3873500" imgH="330200" progId="Equation.3">
                  <p:embed/>
                </p:oleObj>
              </mc:Choice>
              <mc:Fallback>
                <p:oleObj name="Уравнение" r:id="rId8" imgW="3873500" imgH="330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600" y="3921841"/>
                        <a:ext cx="5861439" cy="504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09757"/>
              </p:ext>
            </p:extLst>
          </p:nvPr>
        </p:nvGraphicFramePr>
        <p:xfrm>
          <a:off x="1534986" y="4623689"/>
          <a:ext cx="6227019" cy="691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Уравнение" r:id="rId10" imgW="4800600" imgH="533400" progId="Equation.3">
                  <p:embed/>
                </p:oleObj>
              </mc:Choice>
              <mc:Fallback>
                <p:oleObj name="Уравнение" r:id="rId10" imgW="4800600" imgH="533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4986" y="4623689"/>
                        <a:ext cx="6227019" cy="6918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898731"/>
              </p:ext>
            </p:extLst>
          </p:nvPr>
        </p:nvGraphicFramePr>
        <p:xfrm>
          <a:off x="1534987" y="5557192"/>
          <a:ext cx="6400415" cy="6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Уравнение" r:id="rId12" imgW="5016500" imgH="533400" progId="Equation.3">
                  <p:embed/>
                </p:oleObj>
              </mc:Choice>
              <mc:Fallback>
                <p:oleObj name="Уравнение" r:id="rId12" imgW="5016500" imgH="533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4987" y="5557192"/>
                        <a:ext cx="6400415" cy="6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5577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332656"/>
            <a:ext cx="7446586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07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372" y="332656"/>
            <a:ext cx="8059843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8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увати 3"/>
          <p:cNvGrpSpPr/>
          <p:nvPr/>
        </p:nvGrpSpPr>
        <p:grpSpPr>
          <a:xfrm>
            <a:off x="1099059" y="188640"/>
            <a:ext cx="7487658" cy="3829783"/>
            <a:chOff x="1781865" y="1196752"/>
            <a:chExt cx="6016248" cy="1696764"/>
          </a:xfrm>
        </p:grpSpPr>
        <p:sp>
          <p:nvSpPr>
            <p:cNvPr id="5" name="TextBox 4"/>
            <p:cNvSpPr txBox="1"/>
            <p:nvPr/>
          </p:nvSpPr>
          <p:spPr>
            <a:xfrm>
              <a:off x="2373745" y="1196752"/>
              <a:ext cx="5128354" cy="2318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dirty="0" smtClean="0"/>
                <a:t>Методи розв'язання нелінійних рівнянь</a:t>
              </a:r>
              <a:endParaRPr lang="uk-UA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81865" y="1707196"/>
              <a:ext cx="2840866" cy="11863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i="1" dirty="0" smtClean="0">
                  <a:solidFill>
                    <a:srgbClr val="FF0000"/>
                  </a:solidFill>
                </a:rPr>
                <a:t>Прямі</a:t>
              </a:r>
              <a:r>
                <a:rPr lang="uk-UA" sz="2800" dirty="0" smtClean="0"/>
                <a:t> (дозволяють знайти корені у вигляді деякого кінцевого співвідношення – формули)</a:t>
              </a:r>
              <a:endParaRPr lang="uk-UA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061809" y="1707196"/>
              <a:ext cx="2736304" cy="61361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uk-UA" sz="2800" i="1" dirty="0" smtClean="0">
                  <a:solidFill>
                    <a:srgbClr val="FF0000"/>
                  </a:solidFill>
                </a:rPr>
                <a:t>Ітераційні</a:t>
              </a:r>
              <a:r>
                <a:rPr lang="uk-UA" sz="2800" dirty="0" smtClean="0"/>
                <a:t> (методи послідовного наближення)</a:t>
              </a:r>
              <a:endParaRPr lang="uk-UA" sz="2800" dirty="0"/>
            </a:p>
          </p:txBody>
        </p:sp>
        <p:cxnSp>
          <p:nvCxnSpPr>
            <p:cNvPr id="8" name="Пряма сполучна лінія 7"/>
            <p:cNvCxnSpPr/>
            <p:nvPr/>
          </p:nvCxnSpPr>
          <p:spPr>
            <a:xfrm>
              <a:off x="3209497" y="1579585"/>
              <a:ext cx="322046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8" name="Пряма сполучна лінія 27"/>
          <p:cNvCxnSpPr>
            <a:stCxn id="5" idx="2"/>
          </p:cNvCxnSpPr>
          <p:nvPr/>
        </p:nvCxnSpPr>
        <p:spPr>
          <a:xfrm flipH="1">
            <a:off x="5027000" y="711861"/>
            <a:ext cx="2" cy="340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 сполучна лінія 29"/>
          <p:cNvCxnSpPr>
            <a:endCxn id="6" idx="0"/>
          </p:cNvCxnSpPr>
          <p:nvPr/>
        </p:nvCxnSpPr>
        <p:spPr>
          <a:xfrm>
            <a:off x="2866891" y="1052736"/>
            <a:ext cx="0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 сполучна лінія 32"/>
          <p:cNvCxnSpPr>
            <a:stCxn id="7" idx="0"/>
          </p:cNvCxnSpPr>
          <p:nvPr/>
        </p:nvCxnSpPr>
        <p:spPr>
          <a:xfrm flipH="1" flipV="1">
            <a:off x="6883952" y="1052736"/>
            <a:ext cx="1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841659" y="2996952"/>
            <a:ext cx="4084586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Метод половинного ділення (дихотомії)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Метод хорд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Метод дотичних (Ньютона)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Комбінований метод хорд і дотичних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Метод простої ітерації</a:t>
            </a:r>
            <a:endParaRPr lang="uk-UA" sz="2800" dirty="0"/>
          </a:p>
        </p:txBody>
      </p:sp>
      <p:cxnSp>
        <p:nvCxnSpPr>
          <p:cNvPr id="37" name="Пряма сполучна лінія 36"/>
          <p:cNvCxnSpPr>
            <a:stCxn id="7" idx="2"/>
            <a:endCxn id="35" idx="0"/>
          </p:cNvCxnSpPr>
          <p:nvPr/>
        </p:nvCxnSpPr>
        <p:spPr>
          <a:xfrm flipH="1">
            <a:off x="6883952" y="2725762"/>
            <a:ext cx="1" cy="271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53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33843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dirty="0" smtClean="0"/>
              <a:t>Алгоритм знаходження кореня рівняння за допомогою ітераційних методів має 2 етапи:</a:t>
            </a:r>
          </a:p>
          <a:p>
            <a:pPr marL="596646" indent="-514350">
              <a:buAutoNum type="arabicParenR"/>
            </a:pPr>
            <a:r>
              <a:rPr lang="uk-UA" sz="2800" dirty="0" smtClean="0"/>
              <a:t>Знаходження наближеного значення кореня або відрізка, якій містить цей корінь;</a:t>
            </a:r>
          </a:p>
          <a:p>
            <a:pPr marL="596646" indent="-514350">
              <a:buAutoNum type="arabicParenR"/>
            </a:pPr>
            <a:r>
              <a:rPr lang="uk-UA" sz="2800" dirty="0" smtClean="0"/>
              <a:t>Уточнення наближеного значення до заданого ступеня точності.</a:t>
            </a:r>
          </a:p>
          <a:p>
            <a:pPr marL="82296" indent="0">
              <a:buNone/>
            </a:pPr>
            <a:r>
              <a:rPr lang="uk-UA" sz="2800" dirty="0" smtClean="0"/>
              <a:t>Нехай задано рівняння на множині дійсних чисел:</a:t>
            </a:r>
            <a:endParaRPr lang="uk-UA" sz="2800" dirty="0"/>
          </a:p>
        </p:txBody>
      </p:sp>
      <p:graphicFrame>
        <p:nvGraphicFramePr>
          <p:cNvPr id="4" name="Об'є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622160"/>
              </p:ext>
            </p:extLst>
          </p:nvPr>
        </p:nvGraphicFramePr>
        <p:xfrm>
          <a:off x="3491880" y="3501008"/>
          <a:ext cx="1500885" cy="533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Формула" r:id="rId3" imgW="571320" imgH="203040" progId="Equation.3">
                  <p:embed/>
                </p:oleObj>
              </mc:Choice>
              <mc:Fallback>
                <p:oleObj name="Формула" r:id="rId3" imgW="5713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1880" y="3501008"/>
                        <a:ext cx="1500885" cy="533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80111" y="3429000"/>
            <a:ext cx="559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(1)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89160" y="3989923"/>
            <a:ext cx="80548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Наближене значення кореня (початкове наближення) може бути знайдено: з фізичних міркувань, з розв'язку аналогічної задачі , за допомогою графічних методів, тощо.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426554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24474"/>
            <a:ext cx="7848872" cy="884246"/>
          </a:xfrm>
        </p:spPr>
        <p:txBody>
          <a:bodyPr/>
          <a:lstStyle/>
          <a:p>
            <a:pPr marL="82296" indent="0">
              <a:buNone/>
            </a:pPr>
            <a:endParaRPr lang="uk-UA" dirty="0"/>
          </a:p>
          <a:p>
            <a:pPr marL="82296" indent="0">
              <a:buNone/>
            </a:pPr>
            <a:endParaRPr lang="uk-UA" dirty="0"/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90256"/>
            <a:ext cx="3672408" cy="20791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043608" y="116632"/>
            <a:ext cx="81003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Якщо складно знайти початков</a:t>
            </a:r>
            <a:r>
              <a:rPr lang="uk-UA" sz="2800" dirty="0"/>
              <a:t>е</a:t>
            </a:r>
            <a:r>
              <a:rPr lang="uk-UA" sz="2800" dirty="0" smtClean="0"/>
              <a:t> наближення, то визначають дві близько розташовані точки </a:t>
            </a:r>
            <a:r>
              <a:rPr lang="uk-UA" sz="2800" i="1" dirty="0" smtClean="0"/>
              <a:t>а</a:t>
            </a:r>
            <a:r>
              <a:rPr lang="uk-UA" sz="2800" dirty="0" smtClean="0"/>
              <a:t> та </a:t>
            </a:r>
            <a:r>
              <a:rPr lang="en-US" sz="2800" i="1" dirty="0" smtClean="0"/>
              <a:t>b</a:t>
            </a:r>
            <a:r>
              <a:rPr lang="uk-UA" sz="2800" dirty="0" smtClean="0"/>
              <a:t>, в яких неперервна функція </a:t>
            </a:r>
            <a:r>
              <a:rPr lang="en-US" sz="2800" i="1" dirty="0" smtClean="0"/>
              <a:t>f(x)</a:t>
            </a:r>
            <a:r>
              <a:rPr lang="en-US" sz="2800" dirty="0" smtClean="0"/>
              <a:t> </a:t>
            </a:r>
            <a:r>
              <a:rPr lang="uk-UA" sz="2800" dirty="0" smtClean="0"/>
              <a:t> приймає значення різних знаків:</a:t>
            </a:r>
            <a:endParaRPr lang="uk-UA" sz="2800" dirty="0"/>
          </a:p>
        </p:txBody>
      </p:sp>
      <p:graphicFrame>
        <p:nvGraphicFramePr>
          <p:cNvPr id="7" name="Об'є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231986"/>
              </p:ext>
            </p:extLst>
          </p:nvPr>
        </p:nvGraphicFramePr>
        <p:xfrm>
          <a:off x="3347864" y="1484784"/>
          <a:ext cx="2455180" cy="516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Формула" r:id="rId4" imgW="965160" imgH="203040" progId="Equation.3">
                  <p:embed/>
                </p:oleObj>
              </mc:Choice>
              <mc:Fallback>
                <p:oleObj name="Формула" r:id="rId4" imgW="9651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47864" y="1484784"/>
                        <a:ext cx="2455180" cy="516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6620" y="1974319"/>
            <a:ext cx="80673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>
                <a:solidFill>
                  <a:schemeClr val="accent3">
                    <a:lumMod val="50000"/>
                  </a:schemeClr>
                </a:solidFill>
              </a:rPr>
              <a:t>Теорема </a:t>
            </a:r>
            <a:r>
              <a:rPr lang="uk-UA" sz="2800" i="1" dirty="0" err="1" smtClean="0">
                <a:solidFill>
                  <a:schemeClr val="accent3">
                    <a:lumMod val="50000"/>
                  </a:schemeClr>
                </a:solidFill>
              </a:rPr>
              <a:t>Больцано-Коши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uk-UA" sz="2800" dirty="0" smtClean="0"/>
              <a:t>Якщо неперервна функція </a:t>
            </a:r>
            <a:r>
              <a:rPr lang="en-US" sz="2800" i="1" dirty="0" smtClean="0"/>
              <a:t>f(x) </a:t>
            </a:r>
            <a:r>
              <a:rPr lang="uk-UA" sz="2800" dirty="0" smtClean="0"/>
              <a:t>на кінцях відрізку </a:t>
            </a:r>
            <a:r>
              <a:rPr lang="en-US" sz="2800" dirty="0" smtClean="0"/>
              <a:t>[</a:t>
            </a:r>
            <a:r>
              <a:rPr lang="en-US" sz="2800" i="1" dirty="0" err="1" smtClean="0"/>
              <a:t>a,b</a:t>
            </a:r>
            <a:r>
              <a:rPr lang="en-US" sz="2800" dirty="0" smtClean="0"/>
              <a:t>]</a:t>
            </a:r>
            <a:r>
              <a:rPr lang="uk-UA" sz="2800" dirty="0" smtClean="0"/>
              <a:t> приймає різний знак, тобто </a:t>
            </a:r>
            <a:r>
              <a:rPr lang="en-US" sz="2800" i="1" dirty="0" smtClean="0"/>
              <a:t>f(</a:t>
            </a:r>
            <a:r>
              <a:rPr lang="uk-UA" sz="2800" i="1" dirty="0" smtClean="0"/>
              <a:t>а</a:t>
            </a:r>
            <a:r>
              <a:rPr lang="en-US" sz="2800" i="1" dirty="0" smtClean="0"/>
              <a:t>)</a:t>
            </a:r>
            <a:r>
              <a:rPr lang="uk-UA" sz="2800" i="1" dirty="0" smtClean="0">
                <a:sym typeface="Symbol"/>
              </a:rPr>
              <a:t></a:t>
            </a:r>
            <a:r>
              <a:rPr lang="en-US" sz="2800" i="1" dirty="0" smtClean="0"/>
              <a:t>f(b)&lt;0</a:t>
            </a:r>
            <a:r>
              <a:rPr lang="uk-UA" sz="2800" i="1" dirty="0" smtClean="0"/>
              <a:t>, </a:t>
            </a:r>
            <a:r>
              <a:rPr lang="uk-UA" sz="2800" dirty="0" smtClean="0"/>
              <a:t>то між точками </a:t>
            </a:r>
            <a:r>
              <a:rPr lang="uk-UA" sz="2800" i="1" dirty="0" smtClean="0"/>
              <a:t>а</a:t>
            </a:r>
            <a:r>
              <a:rPr lang="uk-UA" sz="2800" dirty="0" smtClean="0"/>
              <a:t> та </a:t>
            </a:r>
            <a:r>
              <a:rPr lang="en-US" sz="2800" i="1" dirty="0" smtClean="0"/>
              <a:t>b</a:t>
            </a:r>
            <a:r>
              <a:rPr lang="uk-UA" sz="2800" i="1" dirty="0" smtClean="0"/>
              <a:t> </a:t>
            </a:r>
            <a:r>
              <a:rPr lang="uk-UA" sz="2800" dirty="0" smtClean="0"/>
              <a:t>знаходиться , як мінімум, одна точка (корінь), в якій </a:t>
            </a:r>
            <a:r>
              <a:rPr lang="en-US" sz="2800" i="1" dirty="0" smtClean="0"/>
              <a:t>f(x)</a:t>
            </a:r>
            <a:r>
              <a:rPr lang="uk-UA" sz="2800" i="1" dirty="0" smtClean="0"/>
              <a:t>=0.</a:t>
            </a:r>
          </a:p>
          <a:p>
            <a:r>
              <a:rPr lang="uk-UA" sz="2800" dirty="0" smtClean="0"/>
              <a:t>Будемо вважати, що </a:t>
            </a:r>
            <a:r>
              <a:rPr lang="en-US" sz="2800" i="1" dirty="0" smtClean="0"/>
              <a:t>f’(x)</a:t>
            </a:r>
            <a:r>
              <a:rPr lang="uk-UA" sz="2800" i="1" dirty="0" smtClean="0"/>
              <a:t> </a:t>
            </a:r>
            <a:r>
              <a:rPr lang="uk-UA" sz="2800" dirty="0" smtClean="0"/>
              <a:t>та</a:t>
            </a:r>
            <a:r>
              <a:rPr lang="uk-UA" sz="2800" i="1" dirty="0" smtClean="0"/>
              <a:t> </a:t>
            </a:r>
            <a:r>
              <a:rPr lang="en-US" sz="2800" i="1" dirty="0" smtClean="0"/>
              <a:t>f’’(x)</a:t>
            </a:r>
            <a:r>
              <a:rPr lang="uk-UA" sz="2800" i="1" dirty="0" smtClean="0"/>
              <a:t> </a:t>
            </a:r>
            <a:r>
              <a:rPr lang="uk-UA" sz="2800" dirty="0" smtClean="0"/>
              <a:t>зберігають знак на відрізку </a:t>
            </a:r>
            <a:r>
              <a:rPr lang="en-US" sz="2800" dirty="0" smtClean="0"/>
              <a:t>[</a:t>
            </a:r>
            <a:r>
              <a:rPr lang="en-US" sz="2800" i="1" dirty="0" err="1" smtClean="0"/>
              <a:t>a,b</a:t>
            </a:r>
            <a:r>
              <a:rPr lang="en-US" sz="2800" dirty="0" smtClean="0"/>
              <a:t>].</a:t>
            </a:r>
            <a:endParaRPr lang="uk-UA" sz="2800" dirty="0"/>
          </a:p>
        </p:txBody>
      </p:sp>
      <p:graphicFrame>
        <p:nvGraphicFramePr>
          <p:cNvPr id="9" name="Об'є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845722"/>
              </p:ext>
            </p:extLst>
          </p:nvPr>
        </p:nvGraphicFramePr>
        <p:xfrm>
          <a:off x="1187624" y="5070533"/>
          <a:ext cx="2955191" cy="1726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Формула" r:id="rId6" imgW="1130040" imgH="660240" progId="Equation.3">
                  <p:embed/>
                </p:oleObj>
              </mc:Choice>
              <mc:Fallback>
                <p:oleObj name="Формула" r:id="rId6" imgW="1130040" imgH="660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87624" y="5070533"/>
                        <a:ext cx="2955191" cy="1726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1870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-243408"/>
            <a:ext cx="8100392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§2 </a:t>
            </a:r>
            <a:r>
              <a:rPr lang="uk-UA" sz="3600" b="1" dirty="0" smtClean="0">
                <a:effectLst/>
              </a:rPr>
              <a:t>Метод половинного ділення (дихотомії)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4032448"/>
          </a:xfrm>
        </p:spPr>
        <p:txBody>
          <a:bodyPr>
            <a:normAutofit/>
          </a:bodyPr>
          <a:lstStyle/>
          <a:p>
            <a:pPr algn="just"/>
            <a:r>
              <a:rPr lang="uk-UA" sz="2800" dirty="0"/>
              <a:t>При розв'язанні нелінійного рівняння методом половинного поділу задаються відрізок </a:t>
            </a:r>
            <a:r>
              <a:rPr lang="en-US" sz="2800" dirty="0"/>
              <a:t>[</a:t>
            </a:r>
            <a:r>
              <a:rPr lang="en-US" sz="2800" i="1" dirty="0" err="1"/>
              <a:t>a,b</a:t>
            </a:r>
            <a:r>
              <a:rPr lang="en-US" sz="2800" dirty="0"/>
              <a:t>]</a:t>
            </a:r>
            <a:r>
              <a:rPr lang="uk-UA" sz="2800" dirty="0"/>
              <a:t>, на якому існує лише один розв'язок, і бажана точність розв'язання </a:t>
            </a:r>
            <a:r>
              <a:rPr lang="uk-UA" sz="2800" dirty="0" smtClean="0"/>
              <a:t>задачі </a:t>
            </a:r>
            <a:r>
              <a:rPr lang="uk-UA" sz="2800" dirty="0" smtClean="0">
                <a:sym typeface="Symbol"/>
              </a:rPr>
              <a:t>0</a:t>
            </a:r>
            <a:r>
              <a:rPr lang="uk-UA" sz="2800" dirty="0" smtClean="0"/>
              <a:t>. </a:t>
            </a:r>
            <a:endParaRPr lang="uk-UA" sz="2800" dirty="0"/>
          </a:p>
          <a:p>
            <a:pPr algn="just"/>
            <a:r>
              <a:rPr lang="uk-UA" sz="2800" dirty="0"/>
              <a:t>Якщо на </a:t>
            </a:r>
            <a:r>
              <a:rPr lang="uk-UA" sz="2800" dirty="0" smtClean="0"/>
              <a:t>початковій </a:t>
            </a:r>
            <a:r>
              <a:rPr lang="uk-UA" sz="2800" dirty="0"/>
              <a:t>ітерації методу позначити [</a:t>
            </a:r>
            <a:r>
              <a:rPr lang="en-US" sz="2800" i="1" dirty="0"/>
              <a:t>a</a:t>
            </a:r>
            <a:r>
              <a:rPr lang="uk-UA" sz="2800" i="1" baseline="-25000" dirty="0"/>
              <a:t>0</a:t>
            </a:r>
            <a:r>
              <a:rPr lang="uk-UA" sz="2800" i="1" dirty="0"/>
              <a:t>,</a:t>
            </a:r>
            <a:r>
              <a:rPr lang="en-US" sz="2800" i="1" dirty="0"/>
              <a:t>b</a:t>
            </a:r>
            <a:r>
              <a:rPr lang="uk-UA" sz="2800" i="1" baseline="-25000" dirty="0"/>
              <a:t>0</a:t>
            </a:r>
            <a:r>
              <a:rPr lang="uk-UA" sz="2800" dirty="0"/>
              <a:t>]=[</a:t>
            </a:r>
            <a:r>
              <a:rPr lang="en-US" sz="2800" i="1" dirty="0"/>
              <a:t>a</a:t>
            </a:r>
            <a:r>
              <a:rPr lang="uk-UA" sz="2800" i="1" dirty="0"/>
              <a:t>,</a:t>
            </a:r>
            <a:r>
              <a:rPr lang="en-US" sz="2800" i="1" dirty="0"/>
              <a:t>b</a:t>
            </a:r>
            <a:r>
              <a:rPr lang="uk-UA" sz="2800" dirty="0"/>
              <a:t>], то на </a:t>
            </a:r>
            <a:r>
              <a:rPr lang="en-US" sz="2800" i="1" dirty="0"/>
              <a:t>k</a:t>
            </a:r>
            <a:r>
              <a:rPr lang="uk-UA" sz="2800" dirty="0"/>
              <a:t>-й (</a:t>
            </a:r>
            <a:r>
              <a:rPr lang="en-US" sz="2800" dirty="0"/>
              <a:t>k</a:t>
            </a:r>
            <a:r>
              <a:rPr lang="uk-UA" sz="2800" dirty="0"/>
              <a:t>=0,1,2…) ітерації методу буде поточний відрізок [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k</a:t>
            </a:r>
            <a:r>
              <a:rPr lang="uk-UA" sz="2800" i="1" dirty="0"/>
              <a:t>,</a:t>
            </a:r>
            <a:r>
              <a:rPr lang="en-US" sz="2800" i="1" dirty="0" err="1"/>
              <a:t>b</a:t>
            </a:r>
            <a:r>
              <a:rPr lang="en-US" sz="2800" i="1" baseline="-25000" dirty="0" err="1"/>
              <a:t>k</a:t>
            </a:r>
            <a:r>
              <a:rPr lang="uk-UA" sz="2800" dirty="0" smtClean="0"/>
              <a:t>].</a:t>
            </a:r>
            <a:r>
              <a:rPr lang="uk-UA" sz="2800" dirty="0"/>
              <a:t> Далі визначається середина відрізка і перевіряється </a:t>
            </a:r>
            <a:r>
              <a:rPr lang="uk-UA" sz="2800" dirty="0" smtClean="0"/>
              <a:t>умова: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080846"/>
              </p:ext>
            </p:extLst>
          </p:nvPr>
        </p:nvGraphicFramePr>
        <p:xfrm>
          <a:off x="1835696" y="4437112"/>
          <a:ext cx="513811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Формула" r:id="rId3" imgW="2006280" imgH="393480" progId="Equation.3">
                  <p:embed/>
                </p:oleObj>
              </mc:Choice>
              <mc:Fallback>
                <p:oleObj name="Формула" r:id="rId3" imgW="2006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4437112"/>
                        <a:ext cx="5138119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5399638"/>
            <a:ext cx="6009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Якщо </a:t>
            </a:r>
            <a:r>
              <a:rPr lang="uk-UA" sz="2800" dirty="0"/>
              <a:t>вказана умова виконується, то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381516"/>
              </p:ext>
            </p:extLst>
          </p:nvPr>
        </p:nvGraphicFramePr>
        <p:xfrm>
          <a:off x="1125415" y="5948928"/>
          <a:ext cx="763428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Формула" r:id="rId5" imgW="2895480" imgH="228600" progId="Equation.3">
                  <p:embed/>
                </p:oleObj>
              </mc:Choice>
              <mc:Fallback>
                <p:oleObj name="Формула" r:id="rId5" imgW="28954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25415" y="5948928"/>
                        <a:ext cx="7634287" cy="60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661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3528392"/>
          </a:xfrm>
        </p:spPr>
        <p:txBody>
          <a:bodyPr/>
          <a:lstStyle/>
          <a:p>
            <a:pPr marL="82296" indent="0" algn="just">
              <a:buNone/>
            </a:pPr>
            <a:r>
              <a:rPr lang="uk-UA" dirty="0"/>
              <a:t>Ділення відрізка навпіл триває доти, доки не виконається </a:t>
            </a:r>
            <a:r>
              <a:rPr lang="uk-UA" dirty="0" smtClean="0"/>
              <a:t>умова  </a:t>
            </a:r>
          </a:p>
          <a:p>
            <a:pPr marL="82296" indent="0" algn="just">
              <a:buNone/>
            </a:pPr>
            <a:r>
              <a:rPr lang="uk-UA" dirty="0" smtClean="0"/>
              <a:t>Тут </a:t>
            </a:r>
            <a:r>
              <a:rPr lang="uk-UA" i="1" dirty="0" err="1"/>
              <a:t>x</a:t>
            </a:r>
            <a:r>
              <a:rPr lang="uk-UA" i="1" baseline="-25000" dirty="0" err="1"/>
              <a:t>k</a:t>
            </a:r>
            <a:r>
              <a:rPr lang="uk-UA" baseline="-25000" dirty="0"/>
              <a:t> </a:t>
            </a:r>
            <a:r>
              <a:rPr lang="uk-UA" dirty="0" smtClean="0"/>
              <a:t>є </a:t>
            </a:r>
            <a:r>
              <a:rPr lang="uk-UA" dirty="0"/>
              <a:t>наближенням </a:t>
            </a:r>
            <a:r>
              <a:rPr lang="uk-UA" dirty="0" smtClean="0"/>
              <a:t>розв'язку</a:t>
            </a:r>
            <a:r>
              <a:rPr lang="uk-UA" dirty="0"/>
              <a:t> </a:t>
            </a:r>
            <a:r>
              <a:rPr lang="uk-UA" i="1" dirty="0"/>
              <a:t>x*</a:t>
            </a:r>
            <a:r>
              <a:rPr lang="uk-UA" dirty="0" smtClean="0"/>
              <a:t> </a:t>
            </a:r>
            <a:r>
              <a:rPr lang="uk-UA" dirty="0"/>
              <a:t>на </a:t>
            </a:r>
            <a:r>
              <a:rPr lang="en-US" i="1" dirty="0"/>
              <a:t>k </a:t>
            </a:r>
            <a:r>
              <a:rPr lang="uk-UA" dirty="0" err="1" smtClean="0"/>
              <a:t>-</a:t>
            </a:r>
            <a:r>
              <a:rPr lang="uk-UA" dirty="0" err="1"/>
              <a:t>ій</a:t>
            </a:r>
            <a:r>
              <a:rPr lang="uk-UA" dirty="0"/>
              <a:t> ітерації методу. Очевидно, що тоді точка </a:t>
            </a:r>
            <a:endParaRPr lang="uk-UA" dirty="0" smtClean="0"/>
          </a:p>
          <a:p>
            <a:pPr marL="82296" indent="0" algn="just">
              <a:buNone/>
            </a:pPr>
            <a:r>
              <a:rPr lang="uk-UA" dirty="0" smtClean="0"/>
              <a:t>			відрізнятиметься </a:t>
            </a:r>
            <a:r>
              <a:rPr lang="uk-UA" dirty="0"/>
              <a:t>від точного розв'язку </a:t>
            </a:r>
            <a:r>
              <a:rPr lang="uk-UA" i="1" dirty="0"/>
              <a:t>x* </a:t>
            </a:r>
            <a:r>
              <a:rPr lang="uk-UA" i="1" dirty="0" smtClean="0">
                <a:sym typeface="Symbol"/>
              </a:rPr>
              <a:t></a:t>
            </a:r>
            <a:r>
              <a:rPr lang="uk-UA" dirty="0" smtClean="0"/>
              <a:t>[</a:t>
            </a:r>
            <a:r>
              <a:rPr lang="en-US" i="1" dirty="0"/>
              <a:t>a</a:t>
            </a:r>
            <a:r>
              <a:rPr lang="uk-UA" i="1" dirty="0"/>
              <a:t>,</a:t>
            </a:r>
            <a:r>
              <a:rPr lang="en-US" i="1" dirty="0"/>
              <a:t>b</a:t>
            </a:r>
            <a:r>
              <a:rPr lang="uk-UA" dirty="0" smtClean="0"/>
              <a:t>] не </a:t>
            </a:r>
            <a:r>
              <a:rPr lang="uk-UA" dirty="0"/>
              <a:t>більше, ніж на </a:t>
            </a:r>
            <a:r>
              <a:rPr lang="uk-UA" dirty="0" smtClean="0">
                <a:sym typeface="Symbol"/>
              </a:rPr>
              <a:t>/2</a:t>
            </a:r>
            <a:r>
              <a:rPr lang="uk-UA" dirty="0" smtClean="0"/>
              <a:t>.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904281"/>
              </p:ext>
            </p:extLst>
          </p:nvPr>
        </p:nvGraphicFramePr>
        <p:xfrm>
          <a:off x="5264150" y="620712"/>
          <a:ext cx="1910223" cy="648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Формула" r:id="rId3" imgW="749160" imgH="253800" progId="Equation.3">
                  <p:embed/>
                </p:oleObj>
              </mc:Choice>
              <mc:Fallback>
                <p:oleObj name="Формула" r:id="rId3" imgW="74916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64150" y="620712"/>
                        <a:ext cx="1910223" cy="6480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325327"/>
              </p:ext>
            </p:extLst>
          </p:nvPr>
        </p:nvGraphicFramePr>
        <p:xfrm>
          <a:off x="1259632" y="1988840"/>
          <a:ext cx="198437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Формула" r:id="rId5" imgW="774360" imgH="393480" progId="Equation.3">
                  <p:embed/>
                </p:oleObj>
              </mc:Choice>
              <mc:Fallback>
                <p:oleObj name="Формула" r:id="rId5" imgW="774360" imgH="393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988840"/>
                        <a:ext cx="1984375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01008"/>
            <a:ext cx="4392488" cy="2974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65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04726"/>
            <a:ext cx="4680519" cy="675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69946" y="320733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3634549" y="51571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202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7962088" cy="105273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uk-UA" i="1" dirty="0" smtClean="0"/>
              <a:t>Приклад.</a:t>
            </a:r>
            <a:r>
              <a:rPr lang="uk-UA" dirty="0" smtClean="0"/>
              <a:t> Розв'язати нелінійне рівняння методом дихотомії: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519489"/>
              </p:ext>
            </p:extLst>
          </p:nvPr>
        </p:nvGraphicFramePr>
        <p:xfrm>
          <a:off x="1835696" y="980728"/>
          <a:ext cx="4027482" cy="2162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Формула" r:id="rId3" imgW="1371600" imgH="736560" progId="Equation.3">
                  <p:embed/>
                </p:oleObj>
              </mc:Choice>
              <mc:Fallback>
                <p:oleObj name="Формула" r:id="rId3" imgW="1371600" imgH="736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980728"/>
                        <a:ext cx="4027482" cy="2162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174756"/>
            <a:ext cx="5256584" cy="309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4746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Сонцестояння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661</TotalTime>
  <Words>864</Words>
  <Application>Microsoft Office PowerPoint</Application>
  <PresentationFormat>On-screen Show (4:3)</PresentationFormat>
  <Paragraphs>78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Arial</vt:lpstr>
      <vt:lpstr>Calibri</vt:lpstr>
      <vt:lpstr>Cambria Math</vt:lpstr>
      <vt:lpstr>Corbel</vt:lpstr>
      <vt:lpstr>Gill Sans MT</vt:lpstr>
      <vt:lpstr>Symbol</vt:lpstr>
      <vt:lpstr>Times New Roman</vt:lpstr>
      <vt:lpstr>Verdana</vt:lpstr>
      <vt:lpstr>Wingdings 2</vt:lpstr>
      <vt:lpstr>Сонцестояння</vt:lpstr>
      <vt:lpstr>Формула</vt:lpstr>
      <vt:lpstr>Equation.DSMT4</vt:lpstr>
      <vt:lpstr>Microsoft Equation 3.0</vt:lpstr>
      <vt:lpstr>Тема 2 Методи розв'язання нелінійних рівнянь</vt:lpstr>
      <vt:lpstr>§1 Загальні відомості про методи розв'язання нелінійних рівнянь</vt:lpstr>
      <vt:lpstr>PowerPoint Presentation</vt:lpstr>
      <vt:lpstr>PowerPoint Presentation</vt:lpstr>
      <vt:lpstr>PowerPoint Presentation</vt:lpstr>
      <vt:lpstr>§2 Метод половинного ділення (дихотомії)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§ 3 Метод хорд</vt:lpstr>
      <vt:lpstr>PowerPoint Presentation</vt:lpstr>
      <vt:lpstr>PowerPoint Presentation</vt:lpstr>
      <vt:lpstr>§ 4 Метод дотичних (Ньютона)</vt:lpstr>
      <vt:lpstr>PowerPoint Presentation</vt:lpstr>
      <vt:lpstr>§ 5 Метод простої ітерації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KNUBA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Методи розв'язання нелінійних рівнянь</dc:title>
  <dc:creator>Stud</dc:creator>
  <cp:lastModifiedBy>Андрей</cp:lastModifiedBy>
  <cp:revision>56</cp:revision>
  <dcterms:created xsi:type="dcterms:W3CDTF">2017-10-24T17:03:08Z</dcterms:created>
  <dcterms:modified xsi:type="dcterms:W3CDTF">2019-09-21T19:46:31Z</dcterms:modified>
</cp:coreProperties>
</file>