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8DECA-050C-4DC4-A7C4-1F897FF22D7D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5C42E-801F-427C-8256-B12DC1B4D6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7200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5C42E-801F-427C-8256-B12DC1B4D626}" type="slidenum">
              <a:rPr lang="uk-UA" smtClean="0"/>
              <a:t>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2D3EF8-4799-4012-B74A-8FE1BCDA2393}" type="datetimeFigureOut">
              <a:rPr lang="uk-UA" smtClean="0"/>
              <a:t>16.10.2017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3618DA-B6B3-488B-8E14-7EA20489EE6A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143248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300" b="1" dirty="0" smtClean="0"/>
              <a:t>Тема 1.</a:t>
            </a:r>
            <a:br>
              <a:rPr lang="uk-UA" sz="5300" b="1" dirty="0" smtClean="0"/>
            </a:br>
            <a:r>
              <a:rPr lang="ru-RU" sz="5300" b="1" dirty="0" err="1" smtClean="0"/>
              <a:t>Вступ</a:t>
            </a:r>
            <a:r>
              <a:rPr lang="ru-RU" sz="5300" b="1" dirty="0" smtClean="0"/>
              <a:t> до </a:t>
            </a:r>
            <a:r>
              <a:rPr lang="ru-RU" sz="5300" b="1" dirty="0" err="1" smtClean="0"/>
              <a:t>чисельних</a:t>
            </a:r>
            <a:r>
              <a:rPr lang="ru-RU" sz="5300" b="1" dirty="0" smtClean="0"/>
              <a:t> </a:t>
            </a:r>
            <a:r>
              <a:rPr lang="ru-RU" sz="5300" b="1" dirty="0" err="1" smtClean="0"/>
              <a:t>методів</a:t>
            </a:r>
            <a:r>
              <a:rPr lang="ru-RU" sz="5300" b="1" dirty="0" smtClean="0"/>
              <a:t>. </a:t>
            </a:r>
            <a:br>
              <a:rPr lang="ru-RU" sz="5300" b="1" dirty="0" smtClean="0"/>
            </a:br>
            <a:r>
              <a:rPr lang="ru-RU" sz="5300" b="1" dirty="0" err="1" smtClean="0"/>
              <a:t>Загальні</a:t>
            </a:r>
            <a:r>
              <a:rPr lang="ru-RU" sz="5300" b="1" dirty="0" smtClean="0"/>
              <a:t> </a:t>
            </a:r>
            <a:r>
              <a:rPr lang="ru-RU" sz="5300" b="1" dirty="0" err="1" smtClean="0"/>
              <a:t>поняття</a:t>
            </a:r>
            <a:r>
              <a:rPr lang="ru-RU" sz="5300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6437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 smtClean="0"/>
              <a:t>Чисельний метод називається таким, що </a:t>
            </a:r>
            <a:r>
              <a:rPr lang="uk-UA" b="1" dirty="0" smtClean="0">
                <a:solidFill>
                  <a:srgbClr val="FF0000"/>
                </a:solidFill>
              </a:rPr>
              <a:t>збігається</a:t>
            </a:r>
            <a:r>
              <a:rPr lang="uk-UA" dirty="0" smtClean="0"/>
              <a:t>, якщо наближення </a:t>
            </a:r>
            <a:r>
              <a:rPr lang="en-US" i="1" dirty="0" smtClean="0"/>
              <a:t>x</a:t>
            </a:r>
            <a:r>
              <a:rPr lang="en-US" i="1" baseline="30000" dirty="0" smtClean="0"/>
              <a:t>(k) </a:t>
            </a:r>
            <a:r>
              <a:rPr lang="uk-UA" dirty="0" smtClean="0"/>
              <a:t>прямує до розв'язку </a:t>
            </a:r>
            <a:r>
              <a:rPr lang="en-US" i="1" dirty="0" smtClean="0"/>
              <a:t>x</a:t>
            </a:r>
            <a:r>
              <a:rPr lang="uk-UA" i="1" dirty="0" smtClean="0"/>
              <a:t>*</a:t>
            </a:r>
            <a:r>
              <a:rPr lang="uk-UA" dirty="0" smtClean="0"/>
              <a:t> зі збільшенням</a:t>
            </a:r>
            <a:r>
              <a:rPr lang="en-US" dirty="0" smtClean="0"/>
              <a:t> </a:t>
            </a:r>
            <a:r>
              <a:rPr lang="en-US" i="1" dirty="0" smtClean="0">
                <a:latin typeface="Corbel" pitchFamily="34" charset="0"/>
              </a:rPr>
              <a:t>k. </a:t>
            </a:r>
            <a:endParaRPr lang="uk-UA" i="1" dirty="0" smtClean="0">
              <a:latin typeface="Corbel" pitchFamily="34" charset="0"/>
            </a:endParaRPr>
          </a:p>
          <a:p>
            <a:pPr algn="just">
              <a:buNone/>
            </a:pPr>
            <a:endParaRPr lang="uk-UA" i="1" dirty="0" smtClean="0">
              <a:latin typeface="Corbel" pitchFamily="34" charset="0"/>
            </a:endParaRPr>
          </a:p>
          <a:p>
            <a:pPr algn="just">
              <a:buNone/>
            </a:pPr>
            <a:r>
              <a:rPr lang="uk-UA" dirty="0" smtClean="0"/>
              <a:t>Очевидно, що методи, які не збігаються, не цікаві з прикладної точки зору. </a:t>
            </a:r>
            <a:endParaRPr lang="uk-UA" dirty="0" smtClean="0"/>
          </a:p>
          <a:p>
            <a:pPr algn="just">
              <a:buNone/>
            </a:pPr>
            <a:endParaRPr lang="uk-UA" dirty="0" smtClean="0"/>
          </a:p>
          <a:p>
            <a:pPr algn="just">
              <a:buNone/>
            </a:pPr>
            <a:r>
              <a:rPr lang="uk-UA" dirty="0" smtClean="0"/>
              <a:t>Тому одним з найважливіших етапів при введенні нового чисельного методу є теоретичне доведення його збіжності, тобто формулювання умов, за яких метод гарантовано збігається.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швидкості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збіжності</a:t>
            </a:r>
            <a:r>
              <a:rPr lang="ru-RU" b="1" dirty="0"/>
              <a:t> </a:t>
            </a:r>
            <a:r>
              <a:rPr lang="ru-RU" dirty="0" err="1" smtClean="0"/>
              <a:t>методів</a:t>
            </a:r>
            <a:r>
              <a:rPr lang="uk-UA" dirty="0" smtClean="0"/>
              <a:t>: </a:t>
            </a:r>
            <a:r>
              <a:rPr lang="ru-RU" dirty="0" smtClean="0"/>
              <a:t> </a:t>
            </a:r>
            <a:r>
              <a:rPr lang="ru-RU" dirty="0" err="1" smtClean="0"/>
              <a:t>лінійну</a:t>
            </a:r>
            <a:r>
              <a:rPr lang="ru-RU" dirty="0" smtClean="0"/>
              <a:t>, </a:t>
            </a:r>
            <a:r>
              <a:rPr lang="ru-RU" dirty="0" err="1" smtClean="0"/>
              <a:t>надлінійну</a:t>
            </a:r>
            <a:r>
              <a:rPr lang="ru-RU" dirty="0" smtClean="0"/>
              <a:t>, </a:t>
            </a:r>
            <a:r>
              <a:rPr lang="ru-RU" dirty="0" err="1" smtClean="0"/>
              <a:t>квадратичну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2708920"/>
          </a:xfrm>
        </p:spPr>
        <p:txBody>
          <a:bodyPr>
            <a:normAutofit fontScale="92500"/>
          </a:bodyPr>
          <a:lstStyle/>
          <a:p>
            <a:pPr marL="82296" indent="0" algn="just">
              <a:buNone/>
            </a:pPr>
            <a:r>
              <a:rPr lang="uk-UA" b="1" dirty="0" smtClean="0"/>
              <a:t>1. Лінійна </a:t>
            </a:r>
            <a:r>
              <a:rPr lang="uk-UA" b="1" dirty="0"/>
              <a:t>збіжність</a:t>
            </a:r>
            <a:r>
              <a:rPr lang="uk-UA" dirty="0"/>
              <a:t>. </a:t>
            </a:r>
            <a:r>
              <a:rPr lang="ru-RU" dirty="0" smtClean="0"/>
              <a:t>П</a:t>
            </a:r>
            <a:r>
              <a:rPr lang="uk-UA" dirty="0" err="1" smtClean="0"/>
              <a:t>ослідовність</a:t>
            </a:r>
            <a:r>
              <a:rPr lang="uk-UA" dirty="0" smtClean="0"/>
              <a:t> </a:t>
            </a:r>
            <a:r>
              <a:rPr lang="uk-UA" dirty="0"/>
              <a:t>{</a:t>
            </a:r>
            <a:r>
              <a:rPr lang="en-US" i="1" dirty="0"/>
              <a:t>x</a:t>
            </a:r>
            <a:r>
              <a:rPr lang="uk-UA" i="1" baseline="30000" dirty="0"/>
              <a:t>(</a:t>
            </a:r>
            <a:r>
              <a:rPr lang="en-US" i="1" baseline="30000" dirty="0"/>
              <a:t>k</a:t>
            </a:r>
            <a:r>
              <a:rPr lang="uk-UA" i="1" baseline="30000" dirty="0"/>
              <a:t>)</a:t>
            </a:r>
            <a:r>
              <a:rPr lang="uk-UA" dirty="0"/>
              <a:t>} (</a:t>
            </a:r>
            <a:r>
              <a:rPr lang="en-US" i="1" dirty="0"/>
              <a:t>k</a:t>
            </a:r>
            <a:r>
              <a:rPr lang="uk-UA" dirty="0"/>
              <a:t>=0,1,2,3…) лінійно збігається до розв'язку </a:t>
            </a:r>
            <a:r>
              <a:rPr lang="uk-UA" dirty="0" smtClean="0"/>
              <a:t>х* </a:t>
            </a:r>
            <a:r>
              <a:rPr lang="uk-UA" dirty="0"/>
              <a:t>(або зі швидкістю геометричної прогресії), якщо існують числа </a:t>
            </a:r>
            <a:r>
              <a:rPr lang="en-US" dirty="0"/>
              <a:t>q</a:t>
            </a:r>
            <a:r>
              <a:rPr lang="en-US" dirty="0">
                <a:sym typeface="Symbol"/>
              </a:rPr>
              <a:t></a:t>
            </a:r>
            <a:r>
              <a:rPr lang="uk-UA" dirty="0" smtClean="0"/>
              <a:t>(</a:t>
            </a:r>
            <a:r>
              <a:rPr lang="en-US" dirty="0" smtClean="0"/>
              <a:t>0</a:t>
            </a:r>
            <a:r>
              <a:rPr lang="uk-UA" dirty="0" smtClean="0"/>
              <a:t>,1) </a:t>
            </a:r>
            <a:r>
              <a:rPr lang="uk-UA" dirty="0"/>
              <a:t>і </a:t>
            </a:r>
            <a:r>
              <a:rPr lang="en-US" dirty="0"/>
              <a:t>k</a:t>
            </a:r>
            <a:r>
              <a:rPr lang="uk-UA" baseline="-25000" dirty="0"/>
              <a:t>0</a:t>
            </a:r>
            <a:r>
              <a:rPr lang="uk-UA" dirty="0"/>
              <a:t> </a:t>
            </a:r>
            <a:r>
              <a:rPr lang="uk-UA" dirty="0" smtClean="0"/>
              <a:t>&gt;</a:t>
            </a:r>
            <a:r>
              <a:rPr lang="en-US" dirty="0" smtClean="0"/>
              <a:t>0</a:t>
            </a:r>
            <a:r>
              <a:rPr lang="uk-UA" dirty="0" smtClean="0"/>
              <a:t> </a:t>
            </a:r>
            <a:r>
              <a:rPr lang="uk-UA" dirty="0"/>
              <a:t>такі, що </a:t>
            </a:r>
            <a:endParaRPr lang="uk-UA" dirty="0" smtClean="0"/>
          </a:p>
          <a:p>
            <a:pPr marL="82296" indent="0" algn="just">
              <a:buNone/>
            </a:pP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605740"/>
              </p:ext>
            </p:extLst>
          </p:nvPr>
        </p:nvGraphicFramePr>
        <p:xfrm>
          <a:off x="1187624" y="1943844"/>
          <a:ext cx="4989512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3" imgW="1562040" imgH="279360" progId="Equation.3">
                  <p:embed/>
                </p:oleObj>
              </mc:Choice>
              <mc:Fallback>
                <p:oleObj name="Формула" r:id="rId3" imgW="156204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43844"/>
                        <a:ext cx="4989512" cy="954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896037" y="2809234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 algn="just">
              <a:buNone/>
            </a:pPr>
            <a:r>
              <a:rPr lang="uk-UA" sz="3000" dirty="0" smtClean="0"/>
              <a:t>означає </a:t>
            </a:r>
            <a:r>
              <a:rPr lang="uk-UA" sz="3000" dirty="0"/>
              <a:t>відстань </a:t>
            </a:r>
            <a:r>
              <a:rPr lang="uk-UA" sz="3000" dirty="0" smtClean="0"/>
              <a:t>між </a:t>
            </a:r>
            <a:r>
              <a:rPr lang="en-US" sz="3200" i="1" dirty="0" smtClean="0"/>
              <a:t>x</a:t>
            </a:r>
            <a:r>
              <a:rPr lang="uk-UA" sz="3200" i="1" baseline="30000" dirty="0"/>
              <a:t>(</a:t>
            </a:r>
            <a:r>
              <a:rPr lang="en-US" sz="3200" i="1" baseline="30000" dirty="0"/>
              <a:t>k</a:t>
            </a:r>
            <a:r>
              <a:rPr lang="uk-UA" sz="3200" i="1" baseline="30000" dirty="0" smtClean="0"/>
              <a:t>)</a:t>
            </a:r>
            <a:r>
              <a:rPr lang="uk-UA" sz="3200" dirty="0"/>
              <a:t> </a:t>
            </a:r>
            <a:r>
              <a:rPr lang="uk-UA" sz="3200" dirty="0" smtClean="0"/>
              <a:t>та х*.</a:t>
            </a:r>
            <a:r>
              <a:rPr lang="uk-UA" sz="3000" dirty="0" smtClean="0"/>
              <a:t> </a:t>
            </a:r>
            <a:endParaRPr lang="uk-UA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56176" y="2131066"/>
            <a:ext cx="25555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indent="0" algn="just">
              <a:buNone/>
            </a:pPr>
            <a:r>
              <a:rPr lang="uk-UA" sz="3000" dirty="0"/>
              <a:t>для всіх </a:t>
            </a:r>
            <a:r>
              <a:rPr lang="en-US" sz="3000" dirty="0"/>
              <a:t>k&gt; k</a:t>
            </a:r>
            <a:r>
              <a:rPr lang="uk-UA" sz="3000" baseline="-25000" dirty="0"/>
              <a:t>0</a:t>
            </a:r>
            <a:r>
              <a:rPr lang="en-US" sz="3000" baseline="-25000" dirty="0"/>
              <a:t>.</a:t>
            </a:r>
            <a:endParaRPr lang="ru-RU" sz="3000" baseline="-25000" dirty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747704"/>
              </p:ext>
            </p:extLst>
          </p:nvPr>
        </p:nvGraphicFramePr>
        <p:xfrm>
          <a:off x="1054801" y="2780928"/>
          <a:ext cx="3024336" cy="749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5" imgW="1117600" imgH="279400" progId="Equation.3">
                  <p:embed/>
                </p:oleObj>
              </mc:Choice>
              <mc:Fallback>
                <p:oleObj name="Формула" r:id="rId5" imgW="1117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801" y="2780928"/>
                        <a:ext cx="3024336" cy="7496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971600" y="3501008"/>
            <a:ext cx="81003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000" b="1" dirty="0"/>
              <a:t>2</a:t>
            </a:r>
            <a:r>
              <a:rPr lang="uk-UA" sz="3000" dirty="0"/>
              <a:t>. </a:t>
            </a:r>
            <a:r>
              <a:rPr lang="uk-UA" sz="3000" b="1" dirty="0" err="1"/>
              <a:t>Надлінійна</a:t>
            </a:r>
            <a:r>
              <a:rPr lang="uk-UA" sz="3000" b="1" dirty="0"/>
              <a:t> збіжність</a:t>
            </a:r>
            <a:r>
              <a:rPr lang="uk-UA" sz="3000" dirty="0"/>
              <a:t>. </a:t>
            </a:r>
            <a:r>
              <a:rPr lang="uk-UA" sz="3000" dirty="0" smtClean="0"/>
              <a:t>Послідовність</a:t>
            </a:r>
            <a:r>
              <a:rPr lang="uk-UA" sz="3200" dirty="0"/>
              <a:t> {</a:t>
            </a:r>
            <a:r>
              <a:rPr lang="en-US" sz="3200" i="1" dirty="0"/>
              <a:t>x</a:t>
            </a:r>
            <a:r>
              <a:rPr lang="uk-UA" sz="3200" i="1" baseline="30000" dirty="0"/>
              <a:t>(</a:t>
            </a:r>
            <a:r>
              <a:rPr lang="en-US" sz="3200" i="1" baseline="30000" dirty="0"/>
              <a:t>k</a:t>
            </a:r>
            <a:r>
              <a:rPr lang="uk-UA" sz="3200" i="1" baseline="30000" dirty="0"/>
              <a:t>)</a:t>
            </a:r>
            <a:r>
              <a:rPr lang="uk-UA" sz="3200" dirty="0"/>
              <a:t>}</a:t>
            </a:r>
            <a:r>
              <a:rPr lang="uk-UA" sz="3000" dirty="0" smtClean="0"/>
              <a:t> </a:t>
            </a:r>
            <a:r>
              <a:rPr lang="uk-UA" sz="3000" dirty="0" err="1"/>
              <a:t>надлінійно</a:t>
            </a:r>
            <a:r>
              <a:rPr lang="uk-UA" sz="3000" dirty="0"/>
              <a:t> збігається до </a:t>
            </a:r>
            <a:r>
              <a:rPr lang="uk-UA" sz="3000" dirty="0" smtClean="0"/>
              <a:t>розв'язку </a:t>
            </a:r>
            <a:r>
              <a:rPr lang="uk-UA" sz="3200" dirty="0"/>
              <a:t>х*</a:t>
            </a:r>
            <a:r>
              <a:rPr lang="uk-UA" sz="3000" dirty="0" smtClean="0"/>
              <a:t> </a:t>
            </a:r>
            <a:r>
              <a:rPr lang="uk-UA" sz="3000" dirty="0"/>
              <a:t>, якщо існує послідовність </a:t>
            </a:r>
            <a:r>
              <a:rPr lang="uk-UA" sz="3200" dirty="0"/>
              <a:t>{ </a:t>
            </a:r>
            <a:r>
              <a:rPr lang="en-US" sz="3200" i="1" dirty="0" err="1"/>
              <a:t>q</a:t>
            </a:r>
            <a:r>
              <a:rPr lang="en-US" sz="3200" i="1" baseline="-25000" dirty="0" err="1"/>
              <a:t>k</a:t>
            </a:r>
            <a:r>
              <a:rPr lang="en-US" sz="3200" i="1" baseline="30000" dirty="0"/>
              <a:t> </a:t>
            </a:r>
            <a:r>
              <a:rPr lang="uk-UA" sz="3200" dirty="0"/>
              <a:t>}</a:t>
            </a:r>
            <a:r>
              <a:rPr lang="ru-RU" sz="3200" dirty="0"/>
              <a:t>,</a:t>
            </a:r>
            <a:r>
              <a:rPr lang="uk-UA" sz="3200" dirty="0"/>
              <a:t>(</a:t>
            </a:r>
            <a:r>
              <a:rPr lang="en-US" sz="3200" i="1" dirty="0"/>
              <a:t>k</a:t>
            </a:r>
            <a:r>
              <a:rPr lang="uk-UA" sz="3200" dirty="0"/>
              <a:t>=0,1,2,3…)</a:t>
            </a:r>
            <a:r>
              <a:rPr lang="ru-RU" sz="3200" dirty="0"/>
              <a:t>, </a:t>
            </a:r>
            <a:r>
              <a:rPr lang="en-US" sz="3200" i="1" dirty="0" err="1"/>
              <a:t>q</a:t>
            </a:r>
            <a:r>
              <a:rPr lang="en-US" sz="3200" i="1" baseline="-25000" dirty="0" err="1"/>
              <a:t>k</a:t>
            </a:r>
            <a:r>
              <a:rPr lang="en-US" sz="3200" dirty="0">
                <a:sym typeface="Symbol"/>
              </a:rPr>
              <a:t></a:t>
            </a:r>
            <a:r>
              <a:rPr lang="uk-UA" sz="3200" dirty="0"/>
              <a:t>(0,1)</a:t>
            </a:r>
          </a:p>
          <a:p>
            <a:r>
              <a:rPr lang="uk-UA" sz="3000" dirty="0" smtClean="0"/>
              <a:t>для </a:t>
            </a:r>
            <a:r>
              <a:rPr lang="uk-UA" sz="3000" dirty="0"/>
              <a:t>всіх </a:t>
            </a:r>
            <a:r>
              <a:rPr lang="en-US" sz="3000" i="1" dirty="0"/>
              <a:t>k</a:t>
            </a:r>
            <a:r>
              <a:rPr lang="uk-UA" sz="3000" dirty="0" smtClean="0"/>
              <a:t>, </a:t>
            </a:r>
            <a:r>
              <a:rPr lang="uk-UA" sz="3000" dirty="0"/>
              <a:t>така, що </a:t>
            </a:r>
            <a:endParaRPr lang="uk-UA" sz="3000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303286"/>
              </p:ext>
            </p:extLst>
          </p:nvPr>
        </p:nvGraphicFramePr>
        <p:xfrm>
          <a:off x="1228259" y="5558403"/>
          <a:ext cx="7817049" cy="892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Формула" r:id="rId7" imgW="2616120" imgH="279360" progId="Equation.3">
                  <p:embed/>
                </p:oleObj>
              </mc:Choice>
              <mc:Fallback>
                <p:oleObj name="Формула" r:id="rId7" imgW="26161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259" y="5558403"/>
                        <a:ext cx="7817049" cy="8924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5236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2880320"/>
          </a:xfrm>
        </p:spPr>
        <p:txBody>
          <a:bodyPr/>
          <a:lstStyle/>
          <a:p>
            <a:pPr marL="82296" indent="0" algn="just">
              <a:buNone/>
            </a:pPr>
            <a:r>
              <a:rPr lang="uk-UA" b="1" dirty="0"/>
              <a:t>Квадратична збіжність</a:t>
            </a:r>
            <a:r>
              <a:rPr lang="uk-UA" dirty="0"/>
              <a:t>. </a:t>
            </a:r>
            <a:r>
              <a:rPr lang="uk-UA" dirty="0"/>
              <a:t>П</a:t>
            </a:r>
            <a:r>
              <a:rPr lang="uk-UA" dirty="0" smtClean="0"/>
              <a:t>ослідовність </a:t>
            </a:r>
            <a:r>
              <a:rPr lang="uk-UA" dirty="0"/>
              <a:t>{</a:t>
            </a:r>
            <a:r>
              <a:rPr lang="en-US" i="1" dirty="0"/>
              <a:t>x</a:t>
            </a:r>
            <a:r>
              <a:rPr lang="uk-UA" i="1" baseline="30000" dirty="0"/>
              <a:t>(</a:t>
            </a:r>
            <a:r>
              <a:rPr lang="en-US" i="1" baseline="30000" dirty="0"/>
              <a:t>k</a:t>
            </a:r>
            <a:r>
              <a:rPr lang="uk-UA" i="1" baseline="30000" dirty="0"/>
              <a:t>)</a:t>
            </a:r>
            <a:r>
              <a:rPr lang="uk-UA" dirty="0"/>
              <a:t>} (</a:t>
            </a:r>
            <a:r>
              <a:rPr lang="en-US" i="1" dirty="0"/>
              <a:t>k</a:t>
            </a:r>
            <a:r>
              <a:rPr lang="uk-UA" dirty="0"/>
              <a:t>=0,1,2,3…) </a:t>
            </a:r>
            <a:r>
              <a:rPr lang="uk-UA" dirty="0" err="1" smtClean="0"/>
              <a:t>квадратично</a:t>
            </a:r>
            <a:r>
              <a:rPr lang="uk-UA" dirty="0" smtClean="0"/>
              <a:t> </a:t>
            </a:r>
            <a:r>
              <a:rPr lang="uk-UA" dirty="0"/>
              <a:t>збігається до розв'язку </a:t>
            </a:r>
            <a:r>
              <a:rPr lang="uk-UA" dirty="0"/>
              <a:t>х*</a:t>
            </a:r>
            <a:r>
              <a:rPr lang="uk-UA" dirty="0" smtClean="0"/>
              <a:t>, </a:t>
            </a:r>
            <a:r>
              <a:rPr lang="uk-UA" dirty="0"/>
              <a:t>якщо існують </a:t>
            </a:r>
            <a:r>
              <a:rPr lang="uk-UA" dirty="0" smtClean="0"/>
              <a:t>числа С</a:t>
            </a:r>
            <a:r>
              <a:rPr lang="en-US" dirty="0" smtClean="0"/>
              <a:t>&gt;0</a:t>
            </a:r>
            <a:r>
              <a:rPr lang="uk-UA" dirty="0" smtClean="0"/>
              <a:t> </a:t>
            </a:r>
            <a:r>
              <a:rPr lang="uk-UA" dirty="0"/>
              <a:t>і </a:t>
            </a:r>
            <a:r>
              <a:rPr lang="en-US" dirty="0"/>
              <a:t>k</a:t>
            </a:r>
            <a:r>
              <a:rPr lang="uk-UA" baseline="-25000" dirty="0"/>
              <a:t>0</a:t>
            </a:r>
            <a:r>
              <a:rPr lang="uk-UA" dirty="0"/>
              <a:t> </a:t>
            </a:r>
            <a:r>
              <a:rPr lang="uk-UA" dirty="0" smtClean="0"/>
              <a:t>&gt;</a:t>
            </a:r>
            <a:r>
              <a:rPr lang="en-US" dirty="0" smtClean="0"/>
              <a:t>0</a:t>
            </a:r>
            <a:r>
              <a:rPr lang="uk-UA" dirty="0" smtClean="0"/>
              <a:t> такі</a:t>
            </a:r>
            <a:r>
              <a:rPr lang="uk-UA" dirty="0"/>
              <a:t>, що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134403"/>
              </p:ext>
            </p:extLst>
          </p:nvPr>
        </p:nvGraphicFramePr>
        <p:xfrm>
          <a:off x="1046163" y="2065338"/>
          <a:ext cx="5232400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3" imgW="1638000" imgH="317160" progId="Equation.3">
                  <p:embed/>
                </p:oleObj>
              </mc:Choice>
              <mc:Fallback>
                <p:oleObj name="Формула" r:id="rId3" imgW="1638000" imgH="3171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2065338"/>
                        <a:ext cx="5232400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44271" y="2276872"/>
            <a:ext cx="255550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indent="0" algn="just">
              <a:buNone/>
            </a:pPr>
            <a:r>
              <a:rPr lang="uk-UA" sz="3000" dirty="0"/>
              <a:t>для всіх </a:t>
            </a:r>
            <a:r>
              <a:rPr lang="en-US" sz="3000" dirty="0"/>
              <a:t>k&gt; k</a:t>
            </a:r>
            <a:r>
              <a:rPr lang="uk-UA" sz="3000" baseline="-25000" dirty="0"/>
              <a:t>0</a:t>
            </a:r>
            <a:r>
              <a:rPr lang="en-US" sz="3000" baseline="-25000" dirty="0"/>
              <a:t>.</a:t>
            </a:r>
            <a:endParaRPr lang="ru-RU" sz="3000" baseline="-25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27899" y="3099298"/>
            <a:ext cx="80283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 algn="just">
              <a:buNone/>
            </a:pPr>
            <a:r>
              <a:rPr lang="ru-RU" sz="3000" dirty="0" err="1">
                <a:solidFill>
                  <a:srgbClr val="FF0000"/>
                </a:solidFill>
              </a:rPr>
              <a:t>С</a:t>
            </a:r>
            <a:r>
              <a:rPr lang="ru-RU" sz="3000" b="1" dirty="0" err="1">
                <a:solidFill>
                  <a:srgbClr val="FF0000"/>
                </a:solidFill>
              </a:rPr>
              <a:t>тійкість</a:t>
            </a:r>
            <a:r>
              <a:rPr lang="ru-RU" sz="3000" b="1" dirty="0">
                <a:solidFill>
                  <a:srgbClr val="FF0000"/>
                </a:solidFill>
              </a:rPr>
              <a:t> до </a:t>
            </a:r>
            <a:r>
              <a:rPr lang="ru-RU" sz="3000" b="1" dirty="0" err="1">
                <a:solidFill>
                  <a:srgbClr val="FF0000"/>
                </a:solidFill>
              </a:rPr>
              <a:t>погрішностей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>
                <a:solidFill>
                  <a:srgbClr val="FF0000"/>
                </a:solidFill>
              </a:rPr>
              <a:t>обчислень</a:t>
            </a:r>
            <a:r>
              <a:rPr lang="ru-RU" sz="3000" b="1" dirty="0"/>
              <a:t>:</a:t>
            </a:r>
            <a:r>
              <a:rPr lang="ru-RU" sz="3000" dirty="0"/>
              <a:t> </a:t>
            </a:r>
            <a:r>
              <a:rPr lang="ru-RU" sz="3000" dirty="0" err="1"/>
              <a:t>застосування</a:t>
            </a:r>
            <a:r>
              <a:rPr lang="ru-RU" sz="3000" dirty="0"/>
              <a:t> </a:t>
            </a:r>
            <a:r>
              <a:rPr lang="ru-RU" sz="3000" dirty="0" err="1"/>
              <a:t>чисельного</a:t>
            </a:r>
            <a:r>
              <a:rPr lang="ru-RU" sz="3000" dirty="0"/>
              <a:t> методу приводить до </a:t>
            </a:r>
            <a:r>
              <a:rPr lang="ru-RU" sz="3000" dirty="0" err="1"/>
              <a:t>розв'язку</a:t>
            </a:r>
            <a:r>
              <a:rPr lang="ru-RU" sz="3000" dirty="0"/>
              <a:t> </a:t>
            </a:r>
            <a:r>
              <a:rPr lang="ru-RU" sz="3000" dirty="0" err="1"/>
              <a:t>задачі</a:t>
            </a:r>
            <a:r>
              <a:rPr lang="ru-RU" sz="3000" dirty="0"/>
              <a:t> на </a:t>
            </a:r>
            <a:r>
              <a:rPr lang="ru-RU" sz="3000" dirty="0" err="1"/>
              <a:t>комп'ютері</a:t>
            </a:r>
            <a:r>
              <a:rPr lang="ru-RU" sz="3000" dirty="0"/>
              <a:t>, </a:t>
            </a:r>
            <a:r>
              <a:rPr lang="ru-RU" sz="3000" dirty="0" err="1"/>
              <a:t>незважаючи</a:t>
            </a:r>
            <a:r>
              <a:rPr lang="ru-RU" sz="3000" dirty="0"/>
              <a:t> на </a:t>
            </a:r>
            <a:r>
              <a:rPr lang="ru-RU" sz="3000" dirty="0" err="1"/>
              <a:t>помилки</a:t>
            </a:r>
            <a:r>
              <a:rPr lang="ru-RU" sz="3000" dirty="0"/>
              <a:t> </a:t>
            </a:r>
            <a:r>
              <a:rPr lang="ru-RU" sz="3000" dirty="0" err="1"/>
              <a:t>округлень</a:t>
            </a:r>
            <a:r>
              <a:rPr lang="ru-RU" sz="3000" dirty="0"/>
              <a:t> і </a:t>
            </a:r>
            <a:r>
              <a:rPr lang="ru-RU" sz="3000" dirty="0" err="1"/>
              <a:t>обчислень</a:t>
            </a:r>
            <a:r>
              <a:rPr lang="ru-RU" sz="3000" dirty="0"/>
              <a:t>. Для </a:t>
            </a:r>
            <a:r>
              <a:rPr lang="ru-RU" sz="3000" dirty="0" err="1"/>
              <a:t>цього</a:t>
            </a:r>
            <a:r>
              <a:rPr lang="ru-RU" sz="3000" dirty="0"/>
              <a:t> в </a:t>
            </a:r>
            <a:r>
              <a:rPr lang="ru-RU" sz="3000" dirty="0" err="1"/>
              <a:t>чисельних</a:t>
            </a:r>
            <a:r>
              <a:rPr lang="ru-RU" sz="3000" dirty="0"/>
              <a:t> методах, </a:t>
            </a:r>
            <a:r>
              <a:rPr lang="ru-RU" sz="3000" dirty="0" err="1"/>
              <a:t>якщо</a:t>
            </a:r>
            <a:r>
              <a:rPr lang="ru-RU" sz="3000" dirty="0"/>
              <a:t> </a:t>
            </a:r>
            <a:r>
              <a:rPr lang="ru-RU" sz="3000" dirty="0" err="1"/>
              <a:t>потрібно</a:t>
            </a:r>
            <a:r>
              <a:rPr lang="ru-RU" sz="3000" dirty="0"/>
              <a:t>, </a:t>
            </a:r>
            <a:r>
              <a:rPr lang="ru-RU" sz="3000" dirty="0" err="1"/>
              <a:t>передбачаються</a:t>
            </a:r>
            <a:r>
              <a:rPr lang="ru-RU" sz="3000" dirty="0"/>
              <a:t> </a:t>
            </a:r>
            <a:r>
              <a:rPr lang="ru-RU" sz="3000" dirty="0" err="1"/>
              <a:t>додаткові</a:t>
            </a:r>
            <a:r>
              <a:rPr lang="ru-RU" sz="3000" dirty="0"/>
              <a:t> </a:t>
            </a:r>
            <a:r>
              <a:rPr lang="ru-RU" sz="3000" dirty="0" err="1"/>
              <a:t>операції</a:t>
            </a:r>
            <a:r>
              <a:rPr lang="ru-RU" sz="3000" dirty="0"/>
              <a:t>, </a:t>
            </a:r>
            <a:r>
              <a:rPr lang="ru-RU" sz="3000" dirty="0" err="1"/>
              <a:t>що</a:t>
            </a:r>
            <a:r>
              <a:rPr lang="ru-RU" sz="3000" dirty="0"/>
              <a:t> не </a:t>
            </a:r>
            <a:r>
              <a:rPr lang="ru-RU" sz="3000" dirty="0" err="1"/>
              <a:t>змінюють</a:t>
            </a:r>
            <a:r>
              <a:rPr lang="ru-RU" sz="3000" dirty="0"/>
              <a:t> суть методу, але </a:t>
            </a:r>
            <a:r>
              <a:rPr lang="ru-RU" sz="3000" dirty="0" err="1"/>
              <a:t>забезпечують</a:t>
            </a:r>
            <a:r>
              <a:rPr lang="ru-RU" sz="3000" dirty="0"/>
              <a:t> </a:t>
            </a:r>
            <a:r>
              <a:rPr lang="ru-RU" sz="3000" dirty="0" err="1"/>
              <a:t>його</a:t>
            </a:r>
            <a:r>
              <a:rPr lang="ru-RU" sz="3000" dirty="0"/>
              <a:t> </a:t>
            </a:r>
            <a:r>
              <a:rPr lang="ru-RU" sz="3000" dirty="0" err="1"/>
              <a:t>стійкість</a:t>
            </a:r>
            <a:r>
              <a:rPr lang="ru-RU" sz="3000" dirty="0"/>
              <a:t> до </a:t>
            </a:r>
            <a:r>
              <a:rPr lang="ru-RU" sz="3000" dirty="0" err="1"/>
              <a:t>помилок</a:t>
            </a:r>
            <a:r>
              <a:rPr lang="ru-RU" sz="3000" dirty="0"/>
              <a:t> </a:t>
            </a:r>
            <a:r>
              <a:rPr lang="ru-RU" sz="3000" dirty="0" err="1"/>
              <a:t>обчислень</a:t>
            </a:r>
            <a:r>
              <a:rPr lang="ru-RU" sz="3000" dirty="0"/>
              <a:t>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5513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4090"/>
            <a:ext cx="8172400" cy="6741368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endParaRPr lang="ru-RU" sz="2700" dirty="0" smtClean="0"/>
          </a:p>
          <a:p>
            <a:pPr marL="82296" indent="0" algn="just">
              <a:buNone/>
            </a:pPr>
            <a:r>
              <a:rPr lang="ru-RU" sz="3000" dirty="0" err="1" smtClean="0">
                <a:solidFill>
                  <a:srgbClr val="FF0000"/>
                </a:solidFill>
              </a:rPr>
              <a:t>С</a:t>
            </a:r>
            <a:r>
              <a:rPr lang="ru-RU" sz="3000" b="1" dirty="0" err="1" smtClean="0">
                <a:solidFill>
                  <a:srgbClr val="FF0000"/>
                </a:solidFill>
              </a:rPr>
              <a:t>тійкість</a:t>
            </a:r>
            <a:r>
              <a:rPr lang="ru-RU" sz="3000" b="1" dirty="0" smtClean="0">
                <a:solidFill>
                  <a:srgbClr val="FF0000"/>
                </a:solidFill>
              </a:rPr>
              <a:t> </a:t>
            </a:r>
            <a:r>
              <a:rPr lang="ru-RU" sz="3000" b="1" dirty="0">
                <a:solidFill>
                  <a:srgbClr val="FF0000"/>
                </a:solidFill>
              </a:rPr>
              <a:t>до </a:t>
            </a:r>
            <a:r>
              <a:rPr lang="ru-RU" sz="3000" b="1" dirty="0" err="1">
                <a:solidFill>
                  <a:srgbClr val="FF0000"/>
                </a:solidFill>
              </a:rPr>
              <a:t>погрішностей</a:t>
            </a:r>
            <a:r>
              <a:rPr lang="ru-RU" sz="3000" b="1" dirty="0">
                <a:solidFill>
                  <a:srgbClr val="FF0000"/>
                </a:solidFill>
              </a:rPr>
              <a:t> у </a:t>
            </a:r>
            <a:r>
              <a:rPr lang="ru-RU" sz="3000" b="1" dirty="0" err="1">
                <a:solidFill>
                  <a:srgbClr val="FF0000"/>
                </a:solidFill>
              </a:rPr>
              <a:t>відправних</a:t>
            </a:r>
            <a:r>
              <a:rPr lang="ru-RU" sz="3000" b="1" dirty="0">
                <a:solidFill>
                  <a:srgbClr val="FF0000"/>
                </a:solidFill>
              </a:rPr>
              <a:t> </a:t>
            </a:r>
            <a:r>
              <a:rPr lang="ru-RU" sz="3000" b="1" dirty="0" err="1" smtClean="0">
                <a:solidFill>
                  <a:srgbClr val="FF0000"/>
                </a:solidFill>
              </a:rPr>
              <a:t>даних</a:t>
            </a:r>
            <a:r>
              <a:rPr lang="ru-RU" sz="3000" b="1" dirty="0" smtClean="0">
                <a:solidFill>
                  <a:srgbClr val="FF0000"/>
                </a:solidFill>
              </a:rPr>
              <a:t>:</a:t>
            </a:r>
            <a:r>
              <a:rPr lang="ru-RU" sz="3000" b="1" dirty="0" smtClean="0"/>
              <a:t> </a:t>
            </a:r>
            <a:r>
              <a:rPr lang="ru-RU" sz="3000" dirty="0" smtClean="0"/>
              <a:t>при </a:t>
            </a:r>
            <a:r>
              <a:rPr lang="ru-RU" sz="3000" dirty="0"/>
              <a:t>невеликих </a:t>
            </a:r>
            <a:r>
              <a:rPr lang="ru-RU" sz="3000" dirty="0" err="1"/>
              <a:t>погрішностях</a:t>
            </a:r>
            <a:r>
              <a:rPr lang="ru-RU" sz="3000" dirty="0"/>
              <a:t> у </a:t>
            </a:r>
            <a:r>
              <a:rPr lang="ru-RU" sz="3000" dirty="0" err="1"/>
              <a:t>відправних</a:t>
            </a:r>
            <a:r>
              <a:rPr lang="ru-RU" sz="3000" dirty="0"/>
              <a:t> </a:t>
            </a:r>
            <a:r>
              <a:rPr lang="ru-RU" sz="3000" dirty="0" err="1"/>
              <a:t>даних</a:t>
            </a:r>
            <a:r>
              <a:rPr lang="ru-RU" sz="3000" dirty="0"/>
              <a:t> </a:t>
            </a:r>
            <a:r>
              <a:rPr lang="ru-RU" sz="3000" dirty="0" err="1"/>
              <a:t>застосування</a:t>
            </a:r>
            <a:r>
              <a:rPr lang="ru-RU" sz="3000" dirty="0"/>
              <a:t> </a:t>
            </a:r>
            <a:r>
              <a:rPr lang="ru-RU" sz="3000" dirty="0" err="1"/>
              <a:t>чисельного</a:t>
            </a:r>
            <a:r>
              <a:rPr lang="ru-RU" sz="3000" dirty="0"/>
              <a:t> методу </a:t>
            </a:r>
            <a:r>
              <a:rPr lang="ru-RU" sz="3000" dirty="0" err="1"/>
              <a:t>дозволяє</a:t>
            </a:r>
            <a:r>
              <a:rPr lang="ru-RU" sz="3000" dirty="0"/>
              <a:t> </a:t>
            </a:r>
            <a:r>
              <a:rPr lang="ru-RU" sz="3000" dirty="0" err="1"/>
              <a:t>отримати</a:t>
            </a:r>
            <a:r>
              <a:rPr lang="ru-RU" sz="3000" dirty="0"/>
              <a:t> </a:t>
            </a:r>
            <a:r>
              <a:rPr lang="ru-RU" sz="3000" dirty="0" err="1"/>
              <a:t>наближений</a:t>
            </a:r>
            <a:r>
              <a:rPr lang="ru-RU" sz="3000" dirty="0"/>
              <a:t> </a:t>
            </a:r>
            <a:r>
              <a:rPr lang="ru-RU" sz="3000" dirty="0" err="1"/>
              <a:t>розв'язок</a:t>
            </a:r>
            <a:r>
              <a:rPr lang="ru-RU" sz="3000" dirty="0"/>
              <a:t> </a:t>
            </a:r>
            <a:r>
              <a:rPr lang="ru-RU" sz="3000" dirty="0" err="1"/>
              <a:t>задачі</a:t>
            </a:r>
            <a:r>
              <a:rPr lang="ru-RU" sz="3000" dirty="0"/>
              <a:t> з не </a:t>
            </a:r>
            <a:r>
              <a:rPr lang="ru-RU" sz="3000" dirty="0" err="1"/>
              <a:t>дуже</a:t>
            </a:r>
            <a:r>
              <a:rPr lang="ru-RU" sz="3000" dirty="0"/>
              <a:t> великою </a:t>
            </a:r>
            <a:r>
              <a:rPr lang="ru-RU" sz="3000" dirty="0" err="1"/>
              <a:t>погрішністю</a:t>
            </a:r>
            <a:r>
              <a:rPr lang="ru-RU" sz="3000" dirty="0"/>
              <a:t>. </a:t>
            </a:r>
            <a:r>
              <a:rPr lang="ru-RU" sz="3000" dirty="0" err="1"/>
              <a:t>Стійкість</a:t>
            </a:r>
            <a:r>
              <a:rPr lang="ru-RU" sz="3000" dirty="0"/>
              <a:t> до </a:t>
            </a:r>
            <a:r>
              <a:rPr lang="ru-RU" sz="3000" dirty="0" err="1"/>
              <a:t>погрішностей</a:t>
            </a:r>
            <a:r>
              <a:rPr lang="ru-RU" sz="3000" dirty="0"/>
              <a:t> у </a:t>
            </a:r>
            <a:r>
              <a:rPr lang="ru-RU" sz="3000" dirty="0" err="1"/>
              <a:t>відправних</a:t>
            </a:r>
            <a:r>
              <a:rPr lang="ru-RU" sz="3000" dirty="0"/>
              <a:t> </a:t>
            </a:r>
            <a:r>
              <a:rPr lang="ru-RU" sz="3000" dirty="0" err="1"/>
              <a:t>даних</a:t>
            </a:r>
            <a:r>
              <a:rPr lang="ru-RU" sz="3000" dirty="0"/>
              <a:t> </a:t>
            </a:r>
            <a:r>
              <a:rPr lang="ru-RU" sz="3000" dirty="0" err="1"/>
              <a:t>досягається</a:t>
            </a:r>
            <a:r>
              <a:rPr lang="ru-RU" sz="3000" dirty="0"/>
              <a:t>, як правило, шляхом </a:t>
            </a:r>
            <a:r>
              <a:rPr lang="ru-RU" sz="3000" dirty="0" err="1"/>
              <a:t>модифікації</a:t>
            </a:r>
            <a:r>
              <a:rPr lang="ru-RU" sz="3000" dirty="0"/>
              <a:t> </a:t>
            </a:r>
            <a:r>
              <a:rPr lang="ru-RU" sz="3000" dirty="0" err="1"/>
              <a:t>чисельного</a:t>
            </a:r>
            <a:r>
              <a:rPr lang="ru-RU" sz="3000" dirty="0"/>
              <a:t> методу, </a:t>
            </a:r>
            <a:r>
              <a:rPr lang="ru-RU" sz="3000" dirty="0" err="1"/>
              <a:t>тобто</a:t>
            </a:r>
            <a:r>
              <a:rPr lang="ru-RU" sz="3000" dirty="0"/>
              <a:t> </a:t>
            </a:r>
            <a:r>
              <a:rPr lang="ru-RU" sz="3000" dirty="0" err="1"/>
              <a:t>внесенням</a:t>
            </a:r>
            <a:r>
              <a:rPr lang="ru-RU" sz="3000" dirty="0"/>
              <a:t> </a:t>
            </a:r>
            <a:r>
              <a:rPr lang="ru-RU" sz="3000" dirty="0" err="1"/>
              <a:t>змін</a:t>
            </a:r>
            <a:r>
              <a:rPr lang="ru-RU" sz="3000" dirty="0"/>
              <a:t> до </a:t>
            </a:r>
            <a:r>
              <a:rPr lang="ru-RU" sz="3000" dirty="0" err="1"/>
              <a:t>суті</a:t>
            </a:r>
            <a:r>
              <a:rPr lang="ru-RU" sz="3000" dirty="0"/>
              <a:t> методу.</a:t>
            </a:r>
            <a:endParaRPr lang="uk-UA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§1 </a:t>
            </a:r>
            <a:r>
              <a:rPr lang="ru-RU" b="1" dirty="0" err="1" smtClean="0"/>
              <a:t>Сутність</a:t>
            </a:r>
            <a:r>
              <a:rPr lang="ru-RU" b="1" dirty="0" smtClean="0"/>
              <a:t> </a:t>
            </a:r>
            <a:r>
              <a:rPr lang="ru-RU" b="1" dirty="0" err="1" smtClean="0"/>
              <a:t>чисельних</a:t>
            </a:r>
            <a:r>
              <a:rPr lang="ru-RU" b="1" dirty="0" smtClean="0"/>
              <a:t> </a:t>
            </a:r>
            <a:r>
              <a:rPr lang="ru-RU" b="1" dirty="0" err="1" smtClean="0"/>
              <a:t>методів</a:t>
            </a:r>
            <a:r>
              <a:rPr lang="ru-RU" b="1" dirty="0" smtClean="0"/>
              <a:t>. </a:t>
            </a:r>
            <a:r>
              <a:rPr lang="ru-RU" b="1" dirty="0" err="1" smtClean="0"/>
              <a:t>Загальні</a:t>
            </a:r>
            <a:r>
              <a:rPr lang="ru-RU" b="1" dirty="0" smtClean="0"/>
              <a:t> </a:t>
            </a:r>
            <a:r>
              <a:rPr lang="ru-RU" b="1" dirty="0" err="1" smtClean="0"/>
              <a:t>поняття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71546"/>
            <a:ext cx="7786710" cy="314327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Для </a:t>
            </a:r>
            <a:r>
              <a:rPr lang="ru-RU" dirty="0" err="1" smtClean="0"/>
              <a:t>розв'язання</a:t>
            </a:r>
            <a:r>
              <a:rPr lang="ru-RU" dirty="0" smtClean="0"/>
              <a:t> </a:t>
            </a:r>
            <a:r>
              <a:rPr lang="ru-RU" dirty="0" err="1" smtClean="0"/>
              <a:t>математичних</a:t>
            </a:r>
            <a:r>
              <a:rPr lang="ru-RU" dirty="0" smtClean="0"/>
              <a:t> задач </a:t>
            </a:r>
            <a:r>
              <a:rPr lang="ru-RU" dirty="0" err="1" smtClean="0"/>
              <a:t>існує</a:t>
            </a:r>
            <a:r>
              <a:rPr lang="ru-RU" dirty="0" smtClean="0"/>
              <a:t> три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:</a:t>
            </a:r>
            <a:endParaRPr lang="uk-UA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857488" y="2214554"/>
            <a:ext cx="192882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86314" y="2214554"/>
            <a:ext cx="207170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4537075" y="2464587"/>
            <a:ext cx="49927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4414" y="2714620"/>
            <a:ext cx="22860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Графічні методи</a:t>
            </a:r>
            <a:endParaRPr lang="uk-UA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786182" y="2714620"/>
            <a:ext cx="22860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Аналітичні методи</a:t>
            </a:r>
            <a:endParaRPr lang="uk-UA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2714619"/>
            <a:ext cx="228601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Чисельні методи</a:t>
            </a:r>
            <a:endParaRPr lang="uk-UA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00100" y="3749457"/>
            <a:ext cx="81439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Графічні </a:t>
            </a:r>
            <a:r>
              <a:rPr lang="uk-UA" sz="2800" b="1" dirty="0" smtClean="0"/>
              <a:t>методи - </a:t>
            </a:r>
            <a:r>
              <a:rPr lang="uk-UA" sz="2800" dirty="0" smtClean="0"/>
              <a:t>розв'язок </a:t>
            </a:r>
            <a:r>
              <a:rPr lang="uk-UA" sz="2800" dirty="0"/>
              <a:t>задачі знаходиться візуально. </a:t>
            </a:r>
            <a:endParaRPr lang="uk-UA" sz="2800" dirty="0" smtClean="0"/>
          </a:p>
          <a:p>
            <a:pPr algn="just"/>
            <a:r>
              <a:rPr lang="uk-UA" sz="2800" dirty="0" smtClean="0"/>
              <a:t>Їх </a:t>
            </a:r>
            <a:r>
              <a:rPr lang="uk-UA" sz="2800" b="1" dirty="0"/>
              <a:t>перевагою</a:t>
            </a:r>
            <a:r>
              <a:rPr lang="uk-UA" sz="2800" dirty="0"/>
              <a:t> є наочність. </a:t>
            </a:r>
            <a:r>
              <a:rPr lang="uk-UA" sz="2800" b="1" dirty="0"/>
              <a:t>Недоліками </a:t>
            </a:r>
            <a:r>
              <a:rPr lang="uk-UA" sz="2800" dirty="0"/>
              <a:t>графічних методів є: велика трудомісткість; низька точність (залежить від точності побудови графіків); </a:t>
            </a:r>
            <a:r>
              <a:rPr lang="uk-UA" sz="2800" dirty="0" err="1"/>
              <a:t>неуніверсальність</a:t>
            </a:r>
            <a:r>
              <a:rPr lang="uk-UA" sz="2800" dirty="0"/>
              <a:t> (графіки можна побудувати тільки для невеликої розмірності та ін.).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357166"/>
            <a:ext cx="81439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000" b="1" dirty="0"/>
              <a:t>Аналітичні </a:t>
            </a:r>
            <a:r>
              <a:rPr lang="uk-UA" sz="3000" b="1" dirty="0" smtClean="0"/>
              <a:t>методи </a:t>
            </a:r>
            <a:r>
              <a:rPr lang="uk-UA" sz="3000" dirty="0" smtClean="0"/>
              <a:t>- розв'язок </a:t>
            </a:r>
            <a:r>
              <a:rPr lang="uk-UA" sz="3000" dirty="0"/>
              <a:t>задачі подається у вигляді аналітичних виразів. </a:t>
            </a:r>
            <a:endParaRPr lang="uk-UA" sz="3000" dirty="0" smtClean="0"/>
          </a:p>
          <a:p>
            <a:pPr algn="just"/>
            <a:endParaRPr lang="uk-UA" sz="3000" dirty="0" smtClean="0"/>
          </a:p>
          <a:p>
            <a:pPr algn="just"/>
            <a:r>
              <a:rPr lang="uk-UA" sz="3000" dirty="0" smtClean="0"/>
              <a:t>Їх </a:t>
            </a:r>
            <a:r>
              <a:rPr lang="uk-UA" sz="3000" b="1" dirty="0"/>
              <a:t>перевагами</a:t>
            </a:r>
            <a:r>
              <a:rPr lang="uk-UA" sz="3000" dirty="0"/>
              <a:t> є: запис розв'язку у загальному вигляді; висока точність і малий об'єм комп'ютерної пам'яті для зберігання розв'язку. </a:t>
            </a:r>
            <a:endParaRPr lang="uk-UA" sz="3000" dirty="0" smtClean="0"/>
          </a:p>
          <a:p>
            <a:pPr algn="just"/>
            <a:endParaRPr lang="uk-UA" sz="3000" dirty="0" smtClean="0"/>
          </a:p>
          <a:p>
            <a:pPr algn="just"/>
            <a:r>
              <a:rPr lang="uk-UA" sz="3000" dirty="0" smtClean="0"/>
              <a:t>Основний </a:t>
            </a:r>
            <a:r>
              <a:rPr lang="uk-UA" sz="3000" b="1" dirty="0"/>
              <a:t>недолік</a:t>
            </a:r>
            <a:r>
              <a:rPr lang="uk-UA" sz="3000" dirty="0"/>
              <a:t> – </a:t>
            </a:r>
            <a:r>
              <a:rPr lang="uk-UA" sz="3000" dirty="0" err="1"/>
              <a:t>неуніверсальність</a:t>
            </a:r>
            <a:r>
              <a:rPr lang="uk-UA" sz="3000" dirty="0"/>
              <a:t>, бо тільки невелика частина математичних задач може бути розв'язана аналітично.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0"/>
            <a:ext cx="8429652" cy="6858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 smtClean="0"/>
              <a:t>	</a:t>
            </a:r>
            <a:r>
              <a:rPr lang="uk-UA" sz="3000" b="1" dirty="0" smtClean="0"/>
              <a:t>Чисельні методи</a:t>
            </a:r>
            <a:r>
              <a:rPr lang="uk-UA" sz="3000" dirty="0" smtClean="0"/>
              <a:t> дозволяють звести розв'язування задачі до виконання скінченного числа арифметичних і логічних дій з числами. При цьому розв'язок визначається як набір чисел, які надалі можуть бути інтерпретовані різним способом (наприклад, подані у вигляді таблиць, графіків, анімації тощо). </a:t>
            </a:r>
          </a:p>
          <a:p>
            <a:pPr algn="just">
              <a:buNone/>
            </a:pPr>
            <a:r>
              <a:rPr lang="uk-UA" sz="3000" dirty="0" smtClean="0"/>
              <a:t>	Їх </a:t>
            </a:r>
            <a:r>
              <a:rPr lang="uk-UA" sz="3000" b="1" dirty="0" smtClean="0"/>
              <a:t>перевагами</a:t>
            </a:r>
            <a:r>
              <a:rPr lang="uk-UA" sz="3000" dirty="0" smtClean="0"/>
              <a:t> є: абсолютна універсальність, бо теоретично можуть бути застосовані для розв'язання будь-яких задач; добре пристосовані для реалізації на комп'ютері. </a:t>
            </a:r>
          </a:p>
          <a:p>
            <a:pPr algn="just">
              <a:buNone/>
            </a:pPr>
            <a:r>
              <a:rPr lang="uk-UA" sz="3000" b="1" dirty="0" smtClean="0"/>
              <a:t>	Недоліком</a:t>
            </a:r>
            <a:r>
              <a:rPr lang="uk-UA" sz="3000" dirty="0" smtClean="0"/>
              <a:t> є велика трудомісткість у ході ручного рахунку, що, зазвичай, не є проблемою, оскільки вони призначені для використання на комп'ютері.</a:t>
            </a:r>
            <a:endParaRPr lang="uk-UA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7933588" cy="6248400"/>
          </a:xfrm>
        </p:spPr>
        <p:txBody>
          <a:bodyPr/>
          <a:lstStyle/>
          <a:p>
            <a:pPr algn="just">
              <a:buNone/>
            </a:pPr>
            <a:r>
              <a:rPr lang="uk-UA" dirty="0" smtClean="0"/>
              <a:t>Чисельні методи бувають двох типів: прямі та ітераційні. </a:t>
            </a:r>
          </a:p>
          <a:p>
            <a:pPr algn="just">
              <a:buNone/>
            </a:pPr>
            <a:r>
              <a:rPr lang="uk-UA" dirty="0" smtClean="0"/>
              <a:t>В </a:t>
            </a:r>
            <a:r>
              <a:rPr lang="uk-UA" b="1" dirty="0" smtClean="0"/>
              <a:t>прямих</a:t>
            </a:r>
            <a:r>
              <a:rPr lang="uk-UA" dirty="0" smtClean="0"/>
              <a:t> методах розв'язок задачі досягається за скінченну кількість кроків методу після виконання останнього кроку.</a:t>
            </a:r>
          </a:p>
          <a:p>
            <a:pPr algn="just">
              <a:buNone/>
            </a:pPr>
            <a:r>
              <a:rPr lang="uk-UA" dirty="0" smtClean="0"/>
              <a:t>В </a:t>
            </a:r>
            <a:r>
              <a:rPr lang="uk-UA" b="1" dirty="0" smtClean="0"/>
              <a:t>ітераційних</a:t>
            </a:r>
            <a:r>
              <a:rPr lang="uk-UA" dirty="0" smtClean="0"/>
              <a:t> методах виконується ряд ітерацій методу до отримання наближеного розв'язку із заданою точністю.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6632"/>
            <a:ext cx="7933588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1.1 Поняття ітераційного методу. </a:t>
            </a:r>
          </a:p>
          <a:p>
            <a:pPr algn="just">
              <a:buNone/>
            </a:pPr>
            <a:r>
              <a:rPr lang="uk-UA" b="1" dirty="0" smtClean="0"/>
              <a:t>Ітерація</a:t>
            </a:r>
            <a:r>
              <a:rPr lang="uk-UA" dirty="0" smtClean="0"/>
              <a:t> – це повторення сукупності операцій або процедур для покращення наявного (поточного) наближеного розв'язку задачі. </a:t>
            </a:r>
          </a:p>
          <a:p>
            <a:pPr algn="just">
              <a:buNone/>
            </a:pPr>
            <a:r>
              <a:rPr lang="uk-UA" dirty="0" smtClean="0"/>
              <a:t>Нехай </a:t>
            </a:r>
            <a:r>
              <a:rPr lang="en-US" i="1" dirty="0" smtClean="0"/>
              <a:t>x</a:t>
            </a:r>
            <a:r>
              <a:rPr lang="uk-UA" i="1" dirty="0" smtClean="0"/>
              <a:t>*</a:t>
            </a:r>
            <a:r>
              <a:rPr lang="uk-UA" dirty="0" smtClean="0"/>
              <a:t> – розв'язок задачі, тоді ітераційний метод будує так звану </a:t>
            </a:r>
            <a:r>
              <a:rPr lang="uk-UA" b="1" dirty="0" smtClean="0"/>
              <a:t>ітераційну послідовність</a:t>
            </a:r>
            <a:r>
              <a:rPr lang="en-US" b="1" dirty="0" smtClean="0"/>
              <a:t> </a:t>
            </a:r>
            <a:r>
              <a:rPr lang="en-US" dirty="0" smtClean="0"/>
              <a:t>{</a:t>
            </a:r>
            <a:r>
              <a:rPr lang="en-US" i="1" dirty="0" smtClean="0"/>
              <a:t>x</a:t>
            </a:r>
            <a:r>
              <a:rPr lang="en-US" i="1" baseline="30000" dirty="0" smtClean="0"/>
              <a:t>(k)</a:t>
            </a:r>
            <a:r>
              <a:rPr lang="en-US" dirty="0" smtClean="0"/>
              <a:t>} (</a:t>
            </a:r>
            <a:r>
              <a:rPr lang="en-US" i="1" dirty="0" smtClean="0">
                <a:latin typeface="Corbel" pitchFamily="34" charset="0"/>
              </a:rPr>
              <a:t>k</a:t>
            </a:r>
            <a:r>
              <a:rPr lang="en-US" dirty="0" smtClean="0">
                <a:latin typeface="Corbel" pitchFamily="34" charset="0"/>
              </a:rPr>
              <a:t>=0,1,2,3…)</a:t>
            </a:r>
            <a:r>
              <a:rPr lang="uk-UA" dirty="0" smtClean="0"/>
              <a:t> наближень розв'язку, при цьому </a:t>
            </a:r>
            <a:r>
              <a:rPr lang="en-US" i="1" dirty="0" smtClean="0"/>
              <a:t>x</a:t>
            </a:r>
            <a:r>
              <a:rPr lang="en-US" i="1" baseline="30000" dirty="0" smtClean="0"/>
              <a:t>(k) </a:t>
            </a:r>
            <a:r>
              <a:rPr lang="uk-UA" dirty="0" smtClean="0"/>
              <a:t>повинно наближатися до</a:t>
            </a:r>
            <a:r>
              <a:rPr lang="en-US" i="1" dirty="0" smtClean="0"/>
              <a:t> x</a:t>
            </a:r>
            <a:r>
              <a:rPr lang="uk-UA" i="1" dirty="0" smtClean="0"/>
              <a:t>*</a:t>
            </a:r>
            <a:r>
              <a:rPr lang="uk-UA" dirty="0" smtClean="0"/>
              <a:t> зі збільшенням</a:t>
            </a:r>
            <a:r>
              <a:rPr lang="en-US" dirty="0" smtClean="0"/>
              <a:t> </a:t>
            </a:r>
            <a:r>
              <a:rPr lang="en-US" i="1" dirty="0" smtClean="0">
                <a:latin typeface="Corbel" pitchFamily="34" charset="0"/>
              </a:rPr>
              <a:t>k.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35169"/>
            <a:ext cx="8143900" cy="68580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Узагальнений</a:t>
            </a:r>
            <a:r>
              <a:rPr lang="uk-UA" sz="3600" b="1" dirty="0" smtClean="0">
                <a:solidFill>
                  <a:schemeClr val="accent4">
                    <a:lumMod val="75000"/>
                  </a:schemeClr>
                </a:solidFill>
              </a:rPr>
              <a:t> а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лгоритм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4">
                    <a:lumMod val="75000"/>
                  </a:schemeClr>
                </a:solidFill>
              </a:rPr>
              <a:t>ітераційного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методу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ctr">
              <a:buNone/>
            </a:pPr>
            <a:endParaRPr lang="uk-UA" sz="3300" dirty="0" smtClean="0"/>
          </a:p>
          <a:p>
            <a:pPr marL="82296" indent="0">
              <a:buNone/>
            </a:pPr>
            <a:r>
              <a:rPr lang="uk-UA" sz="3700" dirty="0"/>
              <a:t>1 </a:t>
            </a:r>
            <a:r>
              <a:rPr lang="uk-UA" sz="3700" dirty="0" smtClean="0"/>
              <a:t>. </a:t>
            </a:r>
            <a:r>
              <a:rPr lang="ru-RU" sz="3700" dirty="0" err="1" smtClean="0"/>
              <a:t>Задається</a:t>
            </a:r>
            <a:r>
              <a:rPr lang="ru-RU" sz="3700" dirty="0" smtClean="0"/>
              <a:t> </a:t>
            </a:r>
            <a:r>
              <a:rPr lang="ru-RU" sz="3700" b="1" dirty="0" err="1" smtClean="0"/>
              <a:t>початкове</a:t>
            </a:r>
            <a:r>
              <a:rPr lang="ru-RU" sz="3700" b="1" dirty="0" smtClean="0"/>
              <a:t> </a:t>
            </a:r>
            <a:r>
              <a:rPr lang="ru-RU" sz="3700" b="1" dirty="0" err="1" smtClean="0"/>
              <a:t>наближення</a:t>
            </a:r>
            <a:r>
              <a:rPr lang="ru-RU" sz="3700" dirty="0" smtClean="0"/>
              <a:t> </a:t>
            </a:r>
            <a:r>
              <a:rPr lang="ru-RU" sz="3700" dirty="0" err="1" smtClean="0"/>
              <a:t>розв'язку</a:t>
            </a:r>
            <a:r>
              <a:rPr lang="en-US" sz="3700" dirty="0" smtClean="0"/>
              <a:t> </a:t>
            </a:r>
            <a:r>
              <a:rPr lang="en-US" sz="3700" i="1" dirty="0" smtClean="0"/>
              <a:t>x</a:t>
            </a:r>
            <a:r>
              <a:rPr lang="en-US" sz="3700" i="1" baseline="30000" dirty="0" smtClean="0"/>
              <a:t>(0)</a:t>
            </a:r>
            <a:r>
              <a:rPr lang="ru-RU" sz="3700" dirty="0" smtClean="0"/>
              <a:t> </a:t>
            </a:r>
            <a:r>
              <a:rPr lang="ru-RU" sz="3700" dirty="0" smtClean="0"/>
              <a:t>(на </a:t>
            </a:r>
            <a:r>
              <a:rPr lang="ru-RU" sz="3700" dirty="0" err="1" smtClean="0"/>
              <a:t>основі</a:t>
            </a:r>
            <a:r>
              <a:rPr lang="ru-RU" sz="3700" dirty="0" smtClean="0"/>
              <a:t> </a:t>
            </a:r>
            <a:r>
              <a:rPr lang="ru-RU" sz="3700" dirty="0" err="1" smtClean="0"/>
              <a:t>апріорних</a:t>
            </a:r>
            <a:r>
              <a:rPr lang="ru-RU" sz="3700" dirty="0" smtClean="0"/>
              <a:t> </a:t>
            </a:r>
            <a:r>
              <a:rPr lang="ru-RU" sz="3700" dirty="0" err="1" smtClean="0"/>
              <a:t>знань</a:t>
            </a:r>
            <a:r>
              <a:rPr lang="ru-RU" sz="3700" dirty="0" smtClean="0"/>
              <a:t> про задачу</a:t>
            </a:r>
            <a:r>
              <a:rPr lang="ru-RU" sz="3700" dirty="0" smtClean="0"/>
              <a:t>).</a:t>
            </a:r>
          </a:p>
          <a:p>
            <a:pPr marL="82296" indent="0">
              <a:buNone/>
            </a:pPr>
            <a:r>
              <a:rPr lang="ru-RU" sz="3700" dirty="0" smtClean="0"/>
              <a:t> </a:t>
            </a:r>
            <a:endParaRPr lang="en-US" sz="3700" dirty="0" smtClean="0"/>
          </a:p>
          <a:p>
            <a:pPr marL="82296" indent="0" algn="just">
              <a:buNone/>
            </a:pPr>
            <a:r>
              <a:rPr lang="uk-UA" sz="3700" dirty="0" smtClean="0"/>
              <a:t>2</a:t>
            </a:r>
            <a:r>
              <a:rPr lang="uk-UA" sz="3700" dirty="0" smtClean="0"/>
              <a:t>. На </a:t>
            </a:r>
            <a:r>
              <a:rPr lang="en-US" sz="3700" i="1" dirty="0" smtClean="0"/>
              <a:t>k</a:t>
            </a:r>
            <a:r>
              <a:rPr lang="uk-UA" sz="3700" dirty="0" smtClean="0"/>
              <a:t>-й </a:t>
            </a:r>
            <a:r>
              <a:rPr lang="uk-UA" sz="3700" dirty="0" smtClean="0"/>
              <a:t>ітерації </a:t>
            </a:r>
            <a:r>
              <a:rPr lang="en-US" sz="3700" dirty="0"/>
              <a:t>(</a:t>
            </a:r>
            <a:r>
              <a:rPr lang="en-US" sz="3700" i="1" dirty="0">
                <a:latin typeface="Corbel" pitchFamily="34" charset="0"/>
              </a:rPr>
              <a:t>k</a:t>
            </a:r>
            <a:r>
              <a:rPr lang="en-US" sz="3700" dirty="0">
                <a:latin typeface="Corbel" pitchFamily="34" charset="0"/>
              </a:rPr>
              <a:t>=0,1,2,3…)</a:t>
            </a:r>
            <a:r>
              <a:rPr lang="uk-UA" sz="3700" dirty="0"/>
              <a:t> методу </a:t>
            </a:r>
            <a:r>
              <a:rPr lang="uk-UA" sz="3700" dirty="0" smtClean="0"/>
              <a:t>буде поточне наближення розв'язку </a:t>
            </a:r>
            <a:r>
              <a:rPr lang="en-US" sz="3700" i="1" dirty="0"/>
              <a:t>x</a:t>
            </a:r>
            <a:r>
              <a:rPr lang="en-US" sz="3700" i="1" baseline="30000" dirty="0"/>
              <a:t>(k)</a:t>
            </a:r>
            <a:r>
              <a:rPr lang="uk-UA" sz="3700" dirty="0" smtClean="0"/>
              <a:t>. </a:t>
            </a:r>
            <a:r>
              <a:rPr lang="uk-UA" sz="3700" dirty="0" smtClean="0"/>
              <a:t>Далі обчислюється наступне наближення </a:t>
            </a:r>
            <a:r>
              <a:rPr lang="en-US" sz="3700" i="1" dirty="0" smtClean="0"/>
              <a:t>x</a:t>
            </a:r>
            <a:r>
              <a:rPr lang="en-US" sz="3700" i="1" baseline="30000" dirty="0" smtClean="0"/>
              <a:t>(k</a:t>
            </a:r>
            <a:r>
              <a:rPr lang="uk-UA" sz="3700" i="1" baseline="30000" dirty="0" smtClean="0"/>
              <a:t>+1</a:t>
            </a:r>
            <a:r>
              <a:rPr lang="en-US" sz="3700" i="1" baseline="30000" dirty="0" smtClean="0"/>
              <a:t>)</a:t>
            </a:r>
            <a:r>
              <a:rPr lang="uk-UA" sz="3700" dirty="0" smtClean="0"/>
              <a:t>=</a:t>
            </a:r>
            <a:r>
              <a:rPr lang="uk-UA" sz="3700" i="1" dirty="0" smtClean="0"/>
              <a:t>Ф</a:t>
            </a:r>
            <a:r>
              <a:rPr lang="uk-UA" sz="3700" dirty="0" smtClean="0"/>
              <a:t>(</a:t>
            </a:r>
            <a:r>
              <a:rPr lang="en-US" sz="3700" i="1" dirty="0"/>
              <a:t>x</a:t>
            </a:r>
            <a:r>
              <a:rPr lang="en-US" sz="3700" i="1" baseline="30000" dirty="0"/>
              <a:t>(k</a:t>
            </a:r>
            <a:r>
              <a:rPr lang="en-US" sz="3700" i="1" baseline="30000" dirty="0" smtClean="0"/>
              <a:t>)</a:t>
            </a:r>
            <a:r>
              <a:rPr lang="uk-UA" sz="3700" dirty="0" smtClean="0"/>
              <a:t>), де </a:t>
            </a:r>
            <a:r>
              <a:rPr lang="uk-UA" sz="3700" i="1" dirty="0" smtClean="0"/>
              <a:t>Ф</a:t>
            </a:r>
            <a:r>
              <a:rPr lang="uk-UA" sz="3700" dirty="0" smtClean="0"/>
              <a:t> і </a:t>
            </a:r>
            <a:r>
              <a:rPr lang="uk-UA" sz="3700" dirty="0" smtClean="0"/>
              <a:t>є сукупністю операцій або процедур для покращення наближеного розв'язку задачі, яка є суттю конкретного чисельного методу. </a:t>
            </a:r>
            <a:endParaRPr lang="uk-UA" sz="3700" dirty="0" smtClean="0"/>
          </a:p>
          <a:p>
            <a:pPr marL="82296" indent="0" algn="just">
              <a:buNone/>
            </a:pPr>
            <a:endParaRPr lang="uk-UA" sz="3700" dirty="0" smtClean="0"/>
          </a:p>
          <a:p>
            <a:pPr marL="82296" indent="0" algn="just">
              <a:buNone/>
            </a:pPr>
            <a:r>
              <a:rPr lang="uk-UA" sz="3700" dirty="0" smtClean="0"/>
              <a:t>3</a:t>
            </a:r>
            <a:r>
              <a:rPr lang="uk-UA" sz="3700" dirty="0" smtClean="0"/>
              <a:t>. Перевіряється </a:t>
            </a:r>
            <a:r>
              <a:rPr lang="uk-UA" sz="3700" b="1" dirty="0" smtClean="0"/>
              <a:t>критерій </a:t>
            </a:r>
            <a:r>
              <a:rPr lang="uk-UA" sz="3700" b="1" dirty="0" smtClean="0"/>
              <a:t>зупину</a:t>
            </a:r>
            <a:r>
              <a:rPr lang="uk-UA" sz="3700" dirty="0" smtClean="0"/>
              <a:t>, тобто перевіряється: чи є отримане </a:t>
            </a:r>
            <a:r>
              <a:rPr lang="uk-UA" sz="3700" dirty="0" smtClean="0"/>
              <a:t>наближення </a:t>
            </a:r>
            <a:r>
              <a:rPr lang="en-US" sz="3700" i="1" dirty="0" smtClean="0"/>
              <a:t>x</a:t>
            </a:r>
            <a:r>
              <a:rPr lang="en-US" sz="3700" i="1" baseline="30000" dirty="0" smtClean="0"/>
              <a:t>(k</a:t>
            </a:r>
            <a:r>
              <a:rPr lang="uk-UA" sz="3700" i="1" baseline="30000" dirty="0"/>
              <a:t>+1</a:t>
            </a:r>
            <a:r>
              <a:rPr lang="en-US" sz="3700" i="1" baseline="30000" dirty="0"/>
              <a:t>)</a:t>
            </a:r>
            <a:r>
              <a:rPr lang="uk-UA" sz="3700" dirty="0"/>
              <a:t> </a:t>
            </a:r>
            <a:r>
              <a:rPr lang="uk-UA" sz="3700" dirty="0" smtClean="0"/>
              <a:t>достатньо близьким розв'язку</a:t>
            </a:r>
            <a:r>
              <a:rPr lang="en-US" sz="3700" i="1" dirty="0"/>
              <a:t> x</a:t>
            </a:r>
            <a:r>
              <a:rPr lang="uk-UA" sz="3700" i="1" dirty="0"/>
              <a:t>*</a:t>
            </a:r>
            <a:r>
              <a:rPr lang="uk-UA" sz="3700" dirty="0" smtClean="0"/>
              <a:t>. </a:t>
            </a:r>
            <a:r>
              <a:rPr lang="uk-UA" sz="3700" dirty="0" smtClean="0"/>
              <a:t>Якщо цього немає, то відбувається перехід до наступної ітерації, тобто до </a:t>
            </a:r>
            <a:r>
              <a:rPr lang="uk-UA" sz="3700" dirty="0" smtClean="0"/>
              <a:t>пункту 2.</a:t>
            </a:r>
            <a:endParaRPr lang="uk-UA" sz="37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8143900" cy="10715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§2 </a:t>
            </a:r>
            <a:r>
              <a:rPr lang="uk-UA" b="1" dirty="0" smtClean="0"/>
              <a:t>Характеристики чисельних методів </a:t>
            </a: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1500174"/>
            <a:ext cx="435771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Основні характеристики оцінки чисельних методів</a:t>
            </a:r>
            <a:endParaRPr lang="uk-U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2857496"/>
            <a:ext cx="285752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Трудомісткість</a:t>
            </a:r>
            <a:endParaRPr lang="uk-U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71604" y="3571876"/>
            <a:ext cx="285752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Збіжність</a:t>
            </a:r>
            <a:endParaRPr lang="uk-UA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643570" y="2857496"/>
            <a:ext cx="285752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Порядок методу</a:t>
            </a:r>
            <a:endParaRPr lang="uk-UA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643570" y="3571876"/>
            <a:ext cx="285752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Швидкість збіжності</a:t>
            </a:r>
            <a:endParaRPr lang="uk-UA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643570" y="4714884"/>
            <a:ext cx="285752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Стійкість до погрішностей обчислень</a:t>
            </a:r>
            <a:endParaRPr lang="uk-UA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4286256"/>
            <a:ext cx="285752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Стійкість</a:t>
            </a:r>
            <a:r>
              <a:rPr lang="ru-RU" sz="2800" dirty="0" smtClean="0"/>
              <a:t> до </a:t>
            </a:r>
            <a:r>
              <a:rPr lang="ru-RU" sz="2800" dirty="0" err="1" smtClean="0"/>
              <a:t>погрішностей</a:t>
            </a:r>
            <a:r>
              <a:rPr lang="ru-RU" sz="2800" dirty="0" smtClean="0"/>
              <a:t> у </a:t>
            </a:r>
            <a:r>
              <a:rPr lang="ru-RU" sz="2800" dirty="0" err="1" smtClean="0"/>
              <a:t>відправних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даних</a:t>
            </a:r>
            <a:endParaRPr lang="uk-UA" sz="2800" dirty="0"/>
          </a:p>
        </p:txBody>
      </p:sp>
      <p:cxnSp>
        <p:nvCxnSpPr>
          <p:cNvPr id="13" name="Прямая соединительная линия 12"/>
          <p:cNvCxnSpPr>
            <a:stCxn id="4" idx="2"/>
          </p:cNvCxnSpPr>
          <p:nvPr/>
        </p:nvCxnSpPr>
        <p:spPr>
          <a:xfrm rot="16200000" flipH="1">
            <a:off x="3673872" y="3816755"/>
            <a:ext cx="2760669" cy="357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5" idx="3"/>
            <a:endCxn id="7" idx="1"/>
          </p:cNvCxnSpPr>
          <p:nvPr/>
        </p:nvCxnSpPr>
        <p:spPr>
          <a:xfrm>
            <a:off x="4429124" y="3119106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429124" y="3786190"/>
            <a:ext cx="1214446" cy="18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10" idx="3"/>
          </p:cNvCxnSpPr>
          <p:nvPr/>
        </p:nvCxnSpPr>
        <p:spPr>
          <a:xfrm>
            <a:off x="4429124" y="5194197"/>
            <a:ext cx="1214446" cy="207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248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sz="2800" dirty="0" smtClean="0"/>
              <a:t>Під </a:t>
            </a:r>
            <a:r>
              <a:rPr lang="uk-UA" sz="2800" b="1" dirty="0" smtClean="0">
                <a:solidFill>
                  <a:srgbClr val="FF0000"/>
                </a:solidFill>
              </a:rPr>
              <a:t>трудомісткістю</a:t>
            </a:r>
            <a:r>
              <a:rPr lang="uk-UA" sz="2800" dirty="0" smtClean="0"/>
              <a:t> методу розуміють кількість і якість обчислень, необхідних для досягнення достатньо близького наближення розв'язку задачі. </a:t>
            </a:r>
          </a:p>
          <a:p>
            <a:pPr algn="just">
              <a:buNone/>
            </a:pPr>
            <a:r>
              <a:rPr lang="ru-RU" sz="2800" dirty="0" err="1" smtClean="0"/>
              <a:t>Під</a:t>
            </a:r>
            <a:r>
              <a:rPr lang="ru-RU" sz="2800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порядком методу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/>
              <a:t>розуміють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вимоги</a:t>
            </a:r>
            <a:r>
              <a:rPr lang="ru-RU" sz="2800" dirty="0" smtClean="0"/>
              <a:t> до </a:t>
            </a:r>
            <a:r>
              <a:rPr lang="ru-RU" sz="2800" dirty="0" err="1" smtClean="0"/>
              <a:t>знань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функції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входять</a:t>
            </a:r>
            <a:r>
              <a:rPr lang="ru-RU" sz="2800" dirty="0" smtClean="0"/>
              <a:t> у </a:t>
            </a:r>
            <a:r>
              <a:rPr lang="ru-RU" sz="2800" dirty="0" err="1" smtClean="0"/>
              <a:t>математичне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формулювання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задачі</a:t>
            </a:r>
            <a:r>
              <a:rPr lang="ru-RU" sz="2800" dirty="0" smtClean="0"/>
              <a:t> (</a:t>
            </a:r>
            <a:r>
              <a:rPr lang="ru-RU" sz="2800" dirty="0" err="1" smtClean="0"/>
              <a:t>наприклад</a:t>
            </a:r>
            <a:r>
              <a:rPr lang="ru-RU" sz="2800" dirty="0" smtClean="0"/>
              <a:t>, </a:t>
            </a:r>
            <a:r>
              <a:rPr lang="ru-RU" sz="2800" dirty="0" err="1" smtClean="0"/>
              <a:t>використання</a:t>
            </a:r>
            <a:r>
              <a:rPr lang="ru-RU" sz="2800" dirty="0" smtClean="0"/>
              <a:t> в </a:t>
            </a:r>
            <a:r>
              <a:rPr lang="ru-RU" sz="2800" dirty="0" err="1" smtClean="0"/>
              <a:t>методі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похідних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цих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): </a:t>
            </a:r>
          </a:p>
          <a:p>
            <a:pPr algn="just"/>
            <a:r>
              <a:rPr lang="ru-RU" sz="2800" dirty="0" smtClean="0"/>
              <a:t>метод </a:t>
            </a:r>
            <a:r>
              <a:rPr lang="ru-RU" sz="2800" b="1" dirty="0" err="1" smtClean="0"/>
              <a:t>нульового</a:t>
            </a:r>
            <a:r>
              <a:rPr lang="ru-RU" sz="2800" b="1" dirty="0" smtClean="0"/>
              <a:t> порядку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тільки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цих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; </a:t>
            </a:r>
          </a:p>
          <a:p>
            <a:pPr algn="just"/>
            <a:r>
              <a:rPr lang="ru-RU" sz="2800" dirty="0" smtClean="0"/>
              <a:t>метод </a:t>
            </a:r>
            <a:r>
              <a:rPr lang="ru-RU" sz="2800" b="1" dirty="0" err="1" smtClean="0"/>
              <a:t>першого</a:t>
            </a:r>
            <a:r>
              <a:rPr lang="ru-RU" sz="2800" b="1" dirty="0" smtClean="0"/>
              <a:t> порядку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їх</a:t>
            </a:r>
            <a:r>
              <a:rPr lang="ru-RU" sz="2800" dirty="0" smtClean="0"/>
              <a:t> перших </a:t>
            </a:r>
            <a:r>
              <a:rPr lang="ru-RU" sz="2800" dirty="0" err="1" smtClean="0"/>
              <a:t>похідних</a:t>
            </a:r>
            <a:r>
              <a:rPr lang="ru-RU" sz="2800" dirty="0" smtClean="0"/>
              <a:t>; </a:t>
            </a:r>
          </a:p>
          <a:p>
            <a:pPr algn="just"/>
            <a:r>
              <a:rPr lang="ru-RU" sz="2800" dirty="0" smtClean="0"/>
              <a:t>метод </a:t>
            </a:r>
            <a:r>
              <a:rPr lang="ru-RU" sz="2800" b="1" dirty="0" smtClean="0"/>
              <a:t>другого порядку</a:t>
            </a:r>
            <a:r>
              <a:rPr lang="ru-RU" sz="2800" dirty="0" smtClean="0"/>
              <a:t>,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функцій</a:t>
            </a:r>
            <a:r>
              <a:rPr lang="ru-RU" sz="2800" dirty="0" smtClean="0"/>
              <a:t> та </a:t>
            </a:r>
            <a:r>
              <a:rPr lang="ru-RU" sz="2800" dirty="0" err="1" smtClean="0"/>
              <a:t>їх</a:t>
            </a:r>
            <a:r>
              <a:rPr lang="ru-RU" sz="2800" dirty="0" smtClean="0"/>
              <a:t> перших </a:t>
            </a:r>
            <a:r>
              <a:rPr lang="ru-RU" sz="2800" dirty="0" err="1" smtClean="0"/>
              <a:t>і</a:t>
            </a:r>
            <a:r>
              <a:rPr lang="ru-RU" sz="2800" dirty="0" smtClean="0"/>
              <a:t> других </a:t>
            </a:r>
            <a:r>
              <a:rPr lang="ru-RU" sz="2800" dirty="0" err="1" smtClean="0"/>
              <a:t>похідних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т. д.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755</Words>
  <Application>Microsoft Office PowerPoint</Application>
  <PresentationFormat>Экран (4:3)</PresentationFormat>
  <Paragraphs>61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Солнцестояние</vt:lpstr>
      <vt:lpstr>Microsoft Equation 3.0</vt:lpstr>
      <vt:lpstr>Тема 1. Вступ до чисельних методів.  Загальні поняття  </vt:lpstr>
      <vt:lpstr>§1 Сутність чисельних методів. Загальні поняття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§2 Характеристики чисельних методів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Вступ до чисельних методів.  Загальні поняття  </dc:title>
  <dc:creator>Admin</dc:creator>
  <cp:lastModifiedBy>Admin</cp:lastModifiedBy>
  <cp:revision>9</cp:revision>
  <dcterms:created xsi:type="dcterms:W3CDTF">2017-10-16T07:51:00Z</dcterms:created>
  <dcterms:modified xsi:type="dcterms:W3CDTF">2017-10-16T07:49:02Z</dcterms:modified>
</cp:coreProperties>
</file>