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7" r:id="rId5"/>
    <p:sldId id="260" r:id="rId6"/>
    <p:sldId id="259" r:id="rId7"/>
    <p:sldId id="266" r:id="rId8"/>
    <p:sldId id="258" r:id="rId9"/>
    <p:sldId id="265" r:id="rId10"/>
    <p:sldId id="264" r:id="rId11"/>
    <p:sldId id="263" r:id="rId12"/>
    <p:sldId id="262" r:id="rId13"/>
    <p:sldId id="271" r:id="rId14"/>
    <p:sldId id="270" r:id="rId15"/>
    <p:sldId id="269" r:id="rId16"/>
    <p:sldId id="275" r:id="rId17"/>
    <p:sldId id="274" r:id="rId18"/>
    <p:sldId id="273" r:id="rId19"/>
    <p:sldId id="272" r:id="rId20"/>
    <p:sldId id="268" r:id="rId21"/>
    <p:sldId id="276" r:id="rId22"/>
    <p:sldId id="280" r:id="rId23"/>
    <p:sldId id="279" r:id="rId24"/>
    <p:sldId id="278" r:id="rId25"/>
    <p:sldId id="277" r:id="rId26"/>
    <p:sldId id="282" r:id="rId27"/>
    <p:sldId id="281" r:id="rId28"/>
    <p:sldId id="285" r:id="rId29"/>
    <p:sldId id="284" r:id="rId30"/>
    <p:sldId id="283" r:id="rId31"/>
    <p:sldId id="286" r:id="rId32"/>
    <p:sldId id="289" r:id="rId33"/>
    <p:sldId id="288" r:id="rId34"/>
    <p:sldId id="287" r:id="rId3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81A-9CA8-4009-B4E0-5DA62285B49E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7E8E-83B3-4CB5-8B71-4D8F02EBD4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21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81A-9CA8-4009-B4E0-5DA62285B49E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7E8E-83B3-4CB5-8B71-4D8F02EBD4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837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81A-9CA8-4009-B4E0-5DA62285B49E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7E8E-83B3-4CB5-8B71-4D8F02EBD4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592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81A-9CA8-4009-B4E0-5DA62285B49E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7E8E-83B3-4CB5-8B71-4D8F02EBD4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323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81A-9CA8-4009-B4E0-5DA62285B49E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7E8E-83B3-4CB5-8B71-4D8F02EBD4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126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81A-9CA8-4009-B4E0-5DA62285B49E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7E8E-83B3-4CB5-8B71-4D8F02EBD4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495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81A-9CA8-4009-B4E0-5DA62285B49E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7E8E-83B3-4CB5-8B71-4D8F02EBD4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101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81A-9CA8-4009-B4E0-5DA62285B49E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7E8E-83B3-4CB5-8B71-4D8F02EBD4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565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81A-9CA8-4009-B4E0-5DA62285B49E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7E8E-83B3-4CB5-8B71-4D8F02EBD4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031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81A-9CA8-4009-B4E0-5DA62285B49E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7E8E-83B3-4CB5-8B71-4D8F02EBD4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244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81A-9CA8-4009-B4E0-5DA62285B49E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7E8E-83B3-4CB5-8B71-4D8F02EBD4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542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2E81A-9CA8-4009-B4E0-5DA62285B49E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B7E8E-83B3-4CB5-8B71-4D8F02EBD4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38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055" y="2225680"/>
            <a:ext cx="74149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</a:t>
            </a:r>
            <a:endParaRPr lang="uk-UA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КОМПЛЕКСНОЇ </a:t>
            </a:r>
            <a:r>
              <a:rPr lang="uk-UA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ЗМІННОЇ</a:t>
            </a:r>
          </a:p>
        </p:txBody>
      </p:sp>
    </p:spTree>
    <p:extLst>
      <p:ext uri="{BB962C8B-B14F-4D97-AF65-F5344CB8AC3E}">
        <p14:creationId xmlns:p14="http://schemas.microsoft.com/office/powerpoint/2010/main" val="383367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7272" y="0"/>
            <a:ext cx="8471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§2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Елементарні функції комплексної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змінної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48" y="749889"/>
            <a:ext cx="11140032" cy="442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76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09" y="255950"/>
            <a:ext cx="10479813" cy="2023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88" y="2473779"/>
            <a:ext cx="10180986" cy="1379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322" y="4192495"/>
            <a:ext cx="4592911" cy="124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98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62" y="0"/>
            <a:ext cx="10581238" cy="2984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61" y="2984727"/>
            <a:ext cx="10840681" cy="367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49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25" y="290784"/>
            <a:ext cx="5074999" cy="1720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051" y="2104344"/>
            <a:ext cx="5534984" cy="547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25" y="2744424"/>
            <a:ext cx="10728344" cy="3370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500" y="5647916"/>
            <a:ext cx="3949971" cy="559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035" y="5578062"/>
            <a:ext cx="3873131" cy="616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1291" y="6207305"/>
            <a:ext cx="5914665" cy="5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22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26" y="178117"/>
            <a:ext cx="9307081" cy="540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53" y="718457"/>
            <a:ext cx="10418821" cy="992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52" y="1888399"/>
            <a:ext cx="4247607" cy="1256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435" y="2042810"/>
            <a:ext cx="5487353" cy="1101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806" y="3321898"/>
            <a:ext cx="9984039" cy="335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38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5" y="116842"/>
            <a:ext cx="3960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Обчислити: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" y="743358"/>
            <a:ext cx="2389175" cy="641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743" y="1226702"/>
            <a:ext cx="10554896" cy="2587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2" y="4036450"/>
            <a:ext cx="1737867" cy="522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391" y="4558946"/>
            <a:ext cx="8867745" cy="1175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01" y="5734593"/>
            <a:ext cx="1448889" cy="531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3390" y="6027728"/>
            <a:ext cx="6910295" cy="67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09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312" y="0"/>
            <a:ext cx="9970999" cy="641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uk-UA" altLang="uk-UA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§3 </a:t>
            </a:r>
            <a:r>
              <a:rPr lang="uk-UA" sz="3200" b="1" dirty="0" smtClean="0">
                <a:latin typeface="Times New Roman" panose="02020603050405020304" pitchFamily="18" charset="0"/>
              </a:rPr>
              <a:t>Диференціювання </a:t>
            </a:r>
            <a:r>
              <a:rPr lang="uk-UA" sz="3200" b="1" dirty="0">
                <a:latin typeface="Times New Roman" panose="02020603050405020304" pitchFamily="18" charset="0"/>
              </a:rPr>
              <a:t>функції комплексної змінної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81" y="790983"/>
            <a:ext cx="11074059" cy="1559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437" y="2350228"/>
            <a:ext cx="6003258" cy="661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81" y="3011493"/>
            <a:ext cx="10522530" cy="907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1576" y="4156206"/>
            <a:ext cx="8031904" cy="13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59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50" y="803774"/>
            <a:ext cx="11194015" cy="51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15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13" y="170497"/>
            <a:ext cx="10868478" cy="992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13" y="1162594"/>
            <a:ext cx="11237901" cy="3722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735" y="4998823"/>
            <a:ext cx="5738730" cy="496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01" y="5713028"/>
            <a:ext cx="10519590" cy="69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84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4" y="354736"/>
            <a:ext cx="11090641" cy="409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2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7703" y="423235"/>
            <a:ext cx="11510682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§1 Комплексні числа і дії над ними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	Числа виду </a:t>
            </a:r>
            <a:r>
              <a:rPr kumimoji="0" lang="uk-UA" altLang="uk-UA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z </a:t>
            </a: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= </a:t>
            </a:r>
            <a:r>
              <a:rPr kumimoji="0" lang="uk-UA" altLang="uk-UA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x </a:t>
            </a: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+ </a:t>
            </a:r>
            <a:r>
              <a:rPr kumimoji="0" lang="uk-UA" altLang="uk-UA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iy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 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, де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i</a:t>
            </a:r>
            <a:r>
              <a:rPr kumimoji="0" lang="uk-UA" altLang="uk-UA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2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=</a:t>
            </a:r>
            <a:r>
              <a:rPr kumimoji="0" lang="ru-RU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 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–1, називаються комплексними.</a:t>
            </a: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x 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= 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Re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z 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– ді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 Semilight" panose="020B0502040204020203" pitchFamily="34" charset="-128"/>
                <a:cs typeface="Times New Roman" panose="02020603050405020304" pitchFamily="18" charset="0"/>
              </a:rPr>
              <a:t>йсна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 частина комплексного числа;</a:t>
            </a: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y 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= 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Im</a:t>
            </a:r>
            <a:r>
              <a:rPr kumimoji="0" lang="ru-RU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z 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– уявна частина комплексного числа;</a:t>
            </a: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	Комплексне число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z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=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x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+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iy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 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у 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декартові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 Semilight" panose="020B0502040204020203" pitchFamily="34" charset="-128"/>
                <a:cs typeface="Times New Roman" panose="02020603050405020304" pitchFamily="18" charset="0"/>
              </a:rPr>
              <a:t>й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 системі координат зображує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 Semilight" panose="020B0502040204020203" pitchFamily="34" charset="-128"/>
                <a:cs typeface="Times New Roman" panose="02020603050405020304" pitchFamily="18" charset="0"/>
              </a:rPr>
              <a:t>ться 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точкою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z 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з координатами (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x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,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y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) або раді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 Semilight" panose="020B0502040204020203" pitchFamily="34" charset="-128"/>
                <a:cs typeface="Times New Roman" panose="02020603050405020304" pitchFamily="18" charset="0"/>
              </a:rPr>
              <a:t>ус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-вектором точки. </a:t>
            </a: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650" y="3689073"/>
            <a:ext cx="4767127" cy="27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42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" y="387395"/>
            <a:ext cx="11126902" cy="568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47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4216" y="0"/>
            <a:ext cx="8613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§4 </a:t>
            </a:r>
            <a:r>
              <a:rPr lang="ru-RU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Інтегрування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комплексної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змінної</a:t>
            </a:r>
            <a:endParaRPr lang="uk-UA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14" y="803909"/>
            <a:ext cx="10869924" cy="2723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58" y="3888240"/>
            <a:ext cx="10775780" cy="24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88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01" y="241935"/>
            <a:ext cx="9013373" cy="2945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804" y="3685767"/>
            <a:ext cx="49911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91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117566"/>
            <a:ext cx="10892419" cy="3645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3763192"/>
            <a:ext cx="10892419" cy="30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04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48" y="169818"/>
            <a:ext cx="2329006" cy="444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48" y="613954"/>
            <a:ext cx="11074031" cy="51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73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1" y="315549"/>
            <a:ext cx="11076942" cy="52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56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43" y="352697"/>
            <a:ext cx="11381757" cy="526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03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54" y="453118"/>
            <a:ext cx="10783188" cy="52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80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49" y="399369"/>
            <a:ext cx="10273910" cy="54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60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55" y="157162"/>
            <a:ext cx="10679811" cy="32522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888" y="3549773"/>
            <a:ext cx="4568154" cy="2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9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47" y="2220802"/>
            <a:ext cx="26193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3333384"/>
            <a:ext cx="15240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4043392"/>
            <a:ext cx="6718151" cy="65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95044"/>
            <a:ext cx="2610832" cy="37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63" y="4935125"/>
            <a:ext cx="3644537" cy="97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5863909"/>
            <a:ext cx="1799756" cy="73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03413" y="58451"/>
            <a:ext cx="11376212" cy="222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Т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ригонометрична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 форма комплексного числа</a:t>
            </a: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uk-UA" altLang="uk-UA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uk-UA" alt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</a:t>
            </a: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kumimoji="0" lang="uk-UA" altLang="uk-UA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kumimoji="0" lang="uk-UA" alt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sin</a:t>
            </a: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		(1)</a:t>
            </a: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  <a:sym typeface="Symbol" panose="05050102010706020507" pitchFamily="18" charset="2"/>
              </a:rPr>
              <a:t>Показникова</a:t>
            </a:r>
            <a:r>
              <a:rPr kumimoji="0" lang="ru-RU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  <a:sym typeface="Symbol" panose="05050102010706020507" pitchFamily="18" charset="2"/>
              </a:rPr>
              <a:t>експоненці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 Semilight" panose="020B0502040204020203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альна)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  <a:sym typeface="Symbol" panose="05050102010706020507" pitchFamily="18" charset="2"/>
              </a:rPr>
              <a:t> форма комплексного числа</a:t>
            </a: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z </a:t>
            </a: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kumimoji="0" lang="en-US" altLang="uk-UA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pe</a:t>
            </a:r>
            <a:r>
              <a:rPr kumimoji="0" lang="en-US" altLang="uk-UA" sz="3200" b="0" i="1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kumimoji="0" lang="en-US" altLang="uk-UA" sz="32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kumimoji="0" lang="en-US" altLang="uk-UA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uk-UA" sz="28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		</a:t>
            </a:r>
            <a:r>
              <a:rPr kumimoji="0" lang="uk-UA" alt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(2)</a:t>
            </a:r>
            <a:endParaRPr kumimoji="0" lang="uk-UA" altLang="uk-UA" sz="2800" b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800" b="0" i="1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372832" y="2256993"/>
            <a:ext cx="48806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–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модуль комплексного числа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2105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348177" y="5973455"/>
            <a:ext cx="70893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NewRoman" charset="-128"/>
                <a:cs typeface="Times New Roman" panose="02020603050405020304" pitchFamily="18" charset="0"/>
              </a:rPr>
              <a:t>– 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називає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 Semilight" panose="020B0502040204020203" pitchFamily="34" charset="-128"/>
                <a:cs typeface="Times New Roman" panose="02020603050405020304" pitchFamily="18" charset="0"/>
              </a:rPr>
              <a:t>тся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 комплексно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спряженим числом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88476" y="3232291"/>
            <a:ext cx="2344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ea typeface="TimesNewRoman"/>
              </a:rPr>
              <a:t>–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аргумент, де</a:t>
            </a:r>
            <a:endParaRPr lang="uk-UA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2205" y="2738712"/>
            <a:ext cx="3595241" cy="273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54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29" y="3472541"/>
            <a:ext cx="10159639" cy="984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06" y="4660646"/>
            <a:ext cx="5143228" cy="1117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057" y="4660646"/>
            <a:ext cx="5989319" cy="1037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06" y="182471"/>
            <a:ext cx="9929113" cy="888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8268" y="973453"/>
            <a:ext cx="54387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25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44" y="305208"/>
            <a:ext cx="4892856" cy="1612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80" y="4211411"/>
            <a:ext cx="5773816" cy="1144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2" y="2160133"/>
            <a:ext cx="10389007" cy="158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5889" y="3490639"/>
            <a:ext cx="40100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58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87" y="305752"/>
            <a:ext cx="4844304" cy="1105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03" y="1789340"/>
            <a:ext cx="9789324" cy="4794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163" y="4029756"/>
            <a:ext cx="3150397" cy="18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89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80" y="232817"/>
            <a:ext cx="4819999" cy="1543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78" y="2088424"/>
            <a:ext cx="10627211" cy="202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099" y="4114799"/>
            <a:ext cx="4041866" cy="26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54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31" y="229824"/>
            <a:ext cx="5240386" cy="1050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74" y="1532165"/>
            <a:ext cx="5675448" cy="1472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074" y="3256462"/>
            <a:ext cx="4994482" cy="1132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074" y="4872446"/>
            <a:ext cx="6849784" cy="12964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2763" y="501423"/>
            <a:ext cx="4484449" cy="414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96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52" y="679676"/>
            <a:ext cx="6275893" cy="3578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049" y="684877"/>
            <a:ext cx="4961711" cy="35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2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032" y="146141"/>
            <a:ext cx="6709365" cy="480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39" y="1823321"/>
            <a:ext cx="7275645" cy="588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539" y="3336261"/>
            <a:ext cx="8723676" cy="672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72" y="685721"/>
            <a:ext cx="9141686" cy="1171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140" y="2637923"/>
            <a:ext cx="3695700" cy="714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140" y="4277169"/>
            <a:ext cx="3429898" cy="10312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840" y="4315404"/>
            <a:ext cx="1323951" cy="515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5999" y="5463358"/>
            <a:ext cx="5933258" cy="1043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9984" y="5463358"/>
            <a:ext cx="1838597" cy="96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5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59" y="217727"/>
            <a:ext cx="2735987" cy="630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59" y="1714036"/>
            <a:ext cx="2659673" cy="715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59" y="1047723"/>
            <a:ext cx="10826524" cy="466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59" y="2629171"/>
            <a:ext cx="10789871" cy="976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72" y="4205613"/>
            <a:ext cx="5557037" cy="65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7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633" y="156754"/>
            <a:ext cx="8518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1.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 дії над комплексними числами: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195" y="679974"/>
            <a:ext cx="4555707" cy="413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47" y="1401993"/>
            <a:ext cx="6178853" cy="492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47" y="2106867"/>
            <a:ext cx="6378756" cy="4457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47" y="2855517"/>
            <a:ext cx="8908360" cy="526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33" y="3777265"/>
            <a:ext cx="8956520" cy="10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86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157" y="216104"/>
            <a:ext cx="2466431" cy="4638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633" y="156754"/>
            <a:ext cx="4856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2.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рівність: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942" y="875211"/>
            <a:ext cx="2247603" cy="444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145" y="1449270"/>
            <a:ext cx="4468878" cy="611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596" y="2354852"/>
            <a:ext cx="7116540" cy="6365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9633" y="3212739"/>
            <a:ext cx="5682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Зобразити на площині: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661" y="3814428"/>
            <a:ext cx="4205665" cy="5485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661" y="4699890"/>
            <a:ext cx="4358256" cy="495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661" y="5498814"/>
            <a:ext cx="2468228" cy="4709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5179" y="3285165"/>
            <a:ext cx="3045026" cy="34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9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5" y="116842"/>
            <a:ext cx="3350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4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Знайти: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291" y="116842"/>
            <a:ext cx="1378238" cy="5232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949" y="753564"/>
            <a:ext cx="5767777" cy="1009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949" y="1763486"/>
            <a:ext cx="8035628" cy="1056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5701" y="2098766"/>
            <a:ext cx="2304470" cy="385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949" y="2953158"/>
            <a:ext cx="5934075" cy="638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5949" y="3724528"/>
            <a:ext cx="6262023" cy="228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28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90</Words>
  <Application>Microsoft Office PowerPoint</Application>
  <PresentationFormat>Widescreen</PresentationFormat>
  <Paragraphs>23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Malgun Gothic Semilight</vt:lpstr>
      <vt:lpstr>Arial</vt:lpstr>
      <vt:lpstr>Calibri</vt:lpstr>
      <vt:lpstr>Calibri Light</vt:lpstr>
      <vt:lpstr>Symbol</vt:lpstr>
      <vt:lpstr>Times New Roman</vt:lpstr>
      <vt:lpstr>TimesNewRoman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Андрей</dc:creator>
  <cp:lastModifiedBy>Андрей</cp:lastModifiedBy>
  <cp:revision>18</cp:revision>
  <dcterms:created xsi:type="dcterms:W3CDTF">2019-11-03T13:48:55Z</dcterms:created>
  <dcterms:modified xsi:type="dcterms:W3CDTF">2019-11-03T21:06:36Z</dcterms:modified>
</cp:coreProperties>
</file>