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8035A-D482-4285-932A-BF89CFA69F5C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BC2A-5766-44C9-94D4-FB2C7E89425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165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A30EC2-C42D-4BD3-9C64-56AF75CCEF22}" type="datetimeFigureOut">
              <a:rPr lang="uk-UA" smtClean="0"/>
              <a:pPr/>
              <a:t>06.12.2024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321297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/>
              <a:t>Лекція </a:t>
            </a:r>
            <a:r>
              <a:rPr lang="en-US" sz="6000" b="1" i="1" dirty="0"/>
              <a:t>7</a:t>
            </a:r>
            <a:r>
              <a:rPr lang="uk-UA" sz="6000" b="1" i="1" dirty="0"/>
              <a:t>. </a:t>
            </a:r>
            <a:br>
              <a:rPr lang="en-US" sz="6000" b="1" i="1" dirty="0"/>
            </a:br>
            <a:b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Моделі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та </a:t>
            </a: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методи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формування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експертної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оцінки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діагностики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3200" b="1" i="0" u="none" strike="noStrike" baseline="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будівель</a:t>
            </a:r>
            <a:r>
              <a:rPr lang="ru-RU" sz="3200" b="1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br>
              <a:rPr lang="ru-RU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u-RU" sz="4400" b="0" i="0" u="none" strike="noStrike" baseline="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endParaRPr lang="uk-UA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00FEE-5025-D639-D842-FF811248DA3A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55A071D-890A-2EA3-C46C-BF41ABCA93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523" y="1"/>
            <a:ext cx="4324954" cy="17728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700E17-E93A-4BC5-9482-B3E6ADB158A6}"/>
              </a:ext>
            </a:extLst>
          </p:cNvPr>
          <p:cNvSpPr txBox="1"/>
          <p:nvPr/>
        </p:nvSpPr>
        <p:spPr>
          <a:xfrm>
            <a:off x="971600" y="1556792"/>
            <a:ext cx="8172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ознаці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будуть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становлять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виду (3.2): </a:t>
            </a:r>
            <a:endParaRPr lang="uk-UA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5192948-1CE2-0E46-E902-8D05AE1C61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233" y="2348881"/>
            <a:ext cx="5077534" cy="144016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C861EDD-392E-7C32-D8A1-A9676EA95EAA}"/>
              </a:ext>
            </a:extLst>
          </p:cNvPr>
          <p:cNvSpPr txBox="1"/>
          <p:nvPr/>
        </p:nvSpPr>
        <p:spPr>
          <a:xfrm>
            <a:off x="971600" y="3717032"/>
            <a:ext cx="8172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Після визначення відхилень оцінок кожного експерта від середнього значення оцінок групи     по кожній ознаці пошкодження отримана матриця відхилень згідно виду (3.3):</a:t>
            </a:r>
            <a:endParaRPr lang="uk-UA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0442B4D-DFB4-AE73-3F0E-043CE7D9FF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9523" y="3964883"/>
            <a:ext cx="218262" cy="400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295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096D3D-5EF0-D229-7917-A69ECF16A114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785545C-E3FC-F654-9D01-83A4A590D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"/>
            <a:ext cx="8028384" cy="34289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C5905AF-DBF3-7AB8-0F63-8A7A7F5FE755}"/>
              </a:ext>
            </a:extLst>
          </p:cNvPr>
          <p:cNvSpPr txBox="1"/>
          <p:nvPr/>
        </p:nvSpPr>
        <p:spPr>
          <a:xfrm>
            <a:off x="971600" y="3573016"/>
            <a:ext cx="8172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Обчислені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відхилення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кожного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ознакам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наступні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виду (3.4):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76817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04C1A0-2FAE-11DC-991B-5C3F19996DD3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4D533FF-5CCA-1AFC-5193-A63F2E101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312" y="1"/>
            <a:ext cx="5201376" cy="213285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AA3CF0A-F0A2-FF84-36B7-36CC5D0550F4}"/>
              </a:ext>
            </a:extLst>
          </p:cNvPr>
          <p:cNvSpPr txBox="1"/>
          <p:nvPr/>
        </p:nvSpPr>
        <p:spPr>
          <a:xfrm>
            <a:off x="971600" y="1988841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встановлена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матриця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рядок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виду (3.5): </a:t>
            </a:r>
            <a:endParaRPr lang="uk-UA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1FED9A54-05FE-EB30-CEB6-E5FA87BE8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6734" y="2276872"/>
            <a:ext cx="3810532" cy="45063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C1FD8A3-66F2-A6F9-8E8A-C892B19D4F91}"/>
              </a:ext>
            </a:extLst>
          </p:cNvPr>
          <p:cNvSpPr txBox="1"/>
          <p:nvPr/>
        </p:nvSpPr>
        <p:spPr>
          <a:xfrm>
            <a:off x="971600" y="2727506"/>
            <a:ext cx="8172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скласти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кортеж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компетентності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виду (3.6): </a:t>
            </a:r>
            <a:endParaRPr lang="uk-UA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9817CFC-9059-B0B0-D227-8FA33F3C57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6578" y="2977960"/>
            <a:ext cx="1390844" cy="39587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977014D8-E9F1-5D3A-A704-40E38F4F1E3E}"/>
              </a:ext>
            </a:extLst>
          </p:cNvPr>
          <p:cNvSpPr txBox="1"/>
          <p:nvPr/>
        </p:nvSpPr>
        <p:spPr>
          <a:xfrm>
            <a:off x="971600" y="3524154"/>
            <a:ext cx="8172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ранжування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вагових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коефіцієнтів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</a:t>
            </a:r>
            <a:r>
              <a:rPr lang="ru-RU" sz="10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представлені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табл. 3.3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виду (3.8 – 3.10).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9539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E15ED5-45C3-26BB-641D-CCFC023C5C6B}"/>
              </a:ext>
            </a:extLst>
          </p:cNvPr>
          <p:cNvSpPr txBox="1"/>
          <p:nvPr/>
        </p:nvSpPr>
        <p:spPr>
          <a:xfrm>
            <a:off x="1043608" y="0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E58D5F5-AEAA-7902-E44E-3B048A6C45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0"/>
            <a:ext cx="8100392" cy="31409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C512C2-B2ED-CF42-A78E-47E753F62621}"/>
              </a:ext>
            </a:extLst>
          </p:cNvPr>
          <p:cNvSpPr txBox="1"/>
          <p:nvPr/>
        </p:nvSpPr>
        <p:spPr>
          <a:xfrm>
            <a:off x="1043608" y="3212976"/>
            <a:ext cx="81003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ступеню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узгодженості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думок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були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четвертого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розрахунків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зведені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табл. 3.4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виду (3.11 – 3.14).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3022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AD409A-2F9A-48F5-CE43-31262B5463F1}"/>
              </a:ext>
            </a:extLst>
          </p:cNvPr>
          <p:cNvSpPr txBox="1"/>
          <p:nvPr/>
        </p:nvSpPr>
        <p:spPr>
          <a:xfrm>
            <a:off x="971600" y="0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CDED859-889B-D554-88C6-08B7DD501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16632"/>
            <a:ext cx="7956376" cy="37444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F9BE28-7E66-CC45-8D14-054C8B9C1978}"/>
              </a:ext>
            </a:extLst>
          </p:cNvPr>
          <p:cNvSpPr txBox="1"/>
          <p:nvPr/>
        </p:nvSpPr>
        <p:spPr>
          <a:xfrm>
            <a:off x="971600" y="3861048"/>
            <a:ext cx="8172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Оскільки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жоден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поставив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двом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ознакам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однакові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ранги, то для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коефіцієнта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впевненості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використовуємо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вираз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виду (3.14):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4946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6213AC-715E-2F65-D7E1-D9B91076D9B0}"/>
              </a:ext>
            </a:extLst>
          </p:cNvPr>
          <p:cNvSpPr txBox="1"/>
          <p:nvPr/>
        </p:nvSpPr>
        <p:spPr>
          <a:xfrm>
            <a:off x="971600" y="-1"/>
            <a:ext cx="8172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86FD51-29E7-7CFD-9BC1-9E034050F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8023" y="1"/>
            <a:ext cx="4867954" cy="4766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909C67-A613-435E-87B4-E24FA9ECB1A4}"/>
              </a:ext>
            </a:extLst>
          </p:cNvPr>
          <p:cNvSpPr txBox="1"/>
          <p:nvPr/>
        </p:nvSpPr>
        <p:spPr>
          <a:xfrm>
            <a:off x="971600" y="584773"/>
            <a:ext cx="81724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Так як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F›0,5,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достатня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узгодженість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приймаються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кінцевих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приймають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кількісну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цоколі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фундаменту = 0,350; </a:t>
            </a:r>
          </a:p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тріщина в стіні = 0,300;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плиті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перекриття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= 0,133;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тріщина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залізобетонних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кроквяних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балках даху = 0,217. </a:t>
            </a:r>
          </a:p>
          <a:p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Таким чином, при такому підході з`являється можливість отримання результатів ознак пошкодження при різних варіантах і при різних ознаках і співставлення результатів заданими спочатку. Це дозволяє вести процес спостереження та своєчасно приймати необхідні рішення щодо безпечної та надійної експлуатації будівель, враховуючи результати обстеження.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674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F7F973-B510-6931-8C19-49D607104D3A}"/>
              </a:ext>
            </a:extLst>
          </p:cNvPr>
          <p:cNvSpPr txBox="1"/>
          <p:nvPr/>
        </p:nvSpPr>
        <p:spPr>
          <a:xfrm>
            <a:off x="1259632" y="188640"/>
            <a:ext cx="748883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7F5191-BCB0-39B4-843C-5B7A0EDCBAB1}"/>
              </a:ext>
            </a:extLst>
          </p:cNvPr>
          <p:cNvSpPr txBox="1"/>
          <p:nvPr/>
        </p:nvSpPr>
        <p:spPr>
          <a:xfrm>
            <a:off x="1043608" y="0"/>
            <a:ext cx="810039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підходів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задач,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базуються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обробці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побудові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моделей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діагностики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будівель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Одним з напрямків, що базуються на експертній обробці даних, в реалізації комплексу задач по безпечній експлуатації будівель є моделі та методи формування експертної оцінки при обстеженні технічного стану будівель.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Перевага цього підходу полягає в задачі створення системи діагностики технічного стану будівель; дослідженні інтелектуальної технології при реалізації інформаційної системи управління обстеження та діагностики технічного стану будівель; проведення досліджень експертних систем. </a:t>
            </a: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зв’язку з цим розглянемо підхід експертної оцінки обстеження технічного стану об’єктів будівництва. При такому підході з’являється можливість отримання результатів ознак пошкодження при різних варіантах і при різних ознаках та співставлення результатів заданими спочатку. Це дозволяє вести процес спостереження та своєчасно приймати необхідні рішення щодо безпечної та надійної експлуатації будівель і створення нормальних умов перебування обслуговуючого персоналу, враховуючи результати обстеження будівель. </a:t>
            </a: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побудові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попереднього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огляду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будівлі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необхідних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обсягів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робіт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на другому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обстеження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визначають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дефекти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конструктивних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будівлі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8349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7A731D-D695-78A2-4F53-4487302F7A89}"/>
              </a:ext>
            </a:extLst>
          </p:cNvPr>
          <p:cNvSpPr txBox="1"/>
          <p:nvPr/>
        </p:nvSpPr>
        <p:spPr>
          <a:xfrm>
            <a:off x="971600" y="0"/>
            <a:ext cx="8172400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 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формування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експертної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оцінки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обстеженні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будівель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етапи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): </a:t>
            </a:r>
            <a:endParaRPr lang="ru-RU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1. Формування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ранжування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(m). </a:t>
            </a:r>
          </a:p>
          <a:p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2. Формування експертної групи: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призначається кількість експертів (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h);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матриця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-рядок по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ознаці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/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C7E146-6A57-1D39-6B0E-C819A4626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4707" y="1916833"/>
            <a:ext cx="4734586" cy="5760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787ABA2-B1E0-4C83-AF64-A33C9E98E957}"/>
              </a:ext>
            </a:extLst>
          </p:cNvPr>
          <p:cNvSpPr txBox="1"/>
          <p:nvPr/>
        </p:nvSpPr>
        <p:spPr>
          <a:xfrm>
            <a:off x="971600" y="2348880"/>
            <a:ext cx="8172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</a:rPr>
              <a:t>-</a:t>
            </a:r>
            <a:r>
              <a:rPr lang="ru-RU" sz="18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знаходиться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ознаці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5329596-C7DF-9970-DD11-50251E6699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497" y="2933655"/>
            <a:ext cx="4525006" cy="85538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101B92D-6EC0-CDCD-B6ED-CFA9F5F73A79}"/>
              </a:ext>
            </a:extLst>
          </p:cNvPr>
          <p:cNvSpPr txBox="1"/>
          <p:nvPr/>
        </p:nvSpPr>
        <p:spPr>
          <a:xfrm>
            <a:off x="971600" y="3645024"/>
            <a:ext cx="817240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</a:endParaRPr>
          </a:p>
          <a:p>
            <a:r>
              <a:rPr lang="uk-UA" sz="1800" b="0" i="0" u="none" strike="noStrike" baseline="0" dirty="0">
                <a:solidFill>
                  <a:srgbClr val="000000"/>
                </a:solidFill>
              </a:rPr>
              <a:t>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визначається відхилення оцінки кожного експерта від середнього значення оцінок групи по всім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тим ознакам пошкодження </a:t>
            </a:r>
            <a:r>
              <a:rPr lang="el-GR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Δ</a:t>
            </a:r>
            <a:r>
              <a:rPr lang="en-US" sz="10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tj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= |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а</a:t>
            </a:r>
            <a:r>
              <a:rPr lang="en-US" sz="10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tj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А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|,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результаті формується матриця відхилень: 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559DF10-86C3-6AD3-90AB-B0D2AFF1E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5522" y="4869160"/>
            <a:ext cx="5772956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53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B18CD5-0DC2-6ABD-DEA8-35A442746DFA}"/>
              </a:ext>
            </a:extLst>
          </p:cNvPr>
          <p:cNvSpPr txBox="1"/>
          <p:nvPr/>
        </p:nvSpPr>
        <p:spPr>
          <a:xfrm>
            <a:off x="971600" y="0"/>
            <a:ext cx="81724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</a:endParaRP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</a:rPr>
              <a:t>-</a:t>
            </a:r>
            <a:r>
              <a:rPr lang="ru-RU" sz="18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знаходиться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відхилення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кожного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всіма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ознакам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9377F81-AA30-6A82-D104-565F463BC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154" y="861775"/>
            <a:ext cx="4591691" cy="6950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00059E6-881A-2817-1724-D912FC5B2B60}"/>
              </a:ext>
            </a:extLst>
          </p:cNvPr>
          <p:cNvSpPr txBox="1"/>
          <p:nvPr/>
        </p:nvSpPr>
        <p:spPr>
          <a:xfrm>
            <a:off x="971600" y="1412776"/>
            <a:ext cx="81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результаті отримана матриця-рядок: </a:t>
            </a:r>
            <a:endParaRPr lang="uk-UA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09C2362-552F-E8A6-B14E-AC92B8D4D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233" y="1782108"/>
            <a:ext cx="4353533" cy="551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0A0C344-6881-7469-22EC-AE75F9ADDE96}"/>
              </a:ext>
            </a:extLst>
          </p:cNvPr>
          <p:cNvSpPr txBox="1"/>
          <p:nvPr/>
        </p:nvSpPr>
        <p:spPr>
          <a:xfrm>
            <a:off x="971600" y="2107795"/>
            <a:ext cx="817240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</a:endParaRP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</a:rPr>
              <a:t>-</a:t>
            </a:r>
            <a:r>
              <a:rPr lang="ru-RU" sz="18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нумеруються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ступенем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віддаленості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підсумку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встановлюється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кортеж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компетентності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56B8CF3-6485-2773-4469-2D1E1950A7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0417" y="3109868"/>
            <a:ext cx="4763165" cy="63826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2F603A9-6DCC-033F-01A0-0A1A7F0AE1CD}"/>
              </a:ext>
            </a:extLst>
          </p:cNvPr>
          <p:cNvSpPr txBox="1"/>
          <p:nvPr/>
        </p:nvSpPr>
        <p:spPr>
          <a:xfrm>
            <a:off x="971600" y="3429001"/>
            <a:ext cx="81724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</a:endParaRP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</a:rPr>
              <a:t>-</a:t>
            </a:r>
            <a:r>
              <a:rPr lang="uk-UA" sz="18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визначається середнє значення коефіцієнта впевненості. Коефіцієнт впевненості визначається в залежності від ознак фізичного зношення та правил оцінки технічного стану основних конструктивних елементів будівлі, як правило, приймається рівним 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0,5 (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F=0,5).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F‹0,5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експертну групу переформовують шляхом виключення із списку останніх номерів експертів, в яких спостерігається різке відхилення відповідей від середньої думки групи.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3. Формування правил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(табл. 3.1): </a:t>
            </a:r>
          </a:p>
          <a:p>
            <a:pPr algn="just"/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впорядковуються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починаючи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найменшого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х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‹ х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‹ … ‹ </a:t>
            </a:r>
            <a:r>
              <a:rPr lang="ru-RU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</a:t>
            </a:r>
            <a:r>
              <a:rPr lang="ru-RU" sz="10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ru-RU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(3.7); </a:t>
            </a:r>
          </a:p>
        </p:txBody>
      </p:sp>
    </p:spTree>
    <p:extLst>
      <p:ext uri="{BB962C8B-B14F-4D97-AF65-F5344CB8AC3E}">
        <p14:creationId xmlns:p14="http://schemas.microsoft.com/office/powerpoint/2010/main" val="28642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0CE2B7-29C6-B18A-18EE-EBED75891E6B}"/>
              </a:ext>
            </a:extLst>
          </p:cNvPr>
          <p:cNvSpPr txBox="1"/>
          <p:nvPr/>
        </p:nvSpPr>
        <p:spPr>
          <a:xfrm>
            <a:off x="1115616" y="44623"/>
            <a:ext cx="792088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7AEA2A-274F-22ED-379A-E70B9E6DB072}"/>
              </a:ext>
            </a:extLst>
          </p:cNvPr>
          <p:cNvSpPr txBox="1"/>
          <p:nvPr/>
        </p:nvSpPr>
        <p:spPr>
          <a:xfrm>
            <a:off x="1043608" y="-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7BC57E-540D-5B83-6589-80522FD6FF61}"/>
              </a:ext>
            </a:extLst>
          </p:cNvPr>
          <p:cNvSpPr txBox="1"/>
          <p:nvPr/>
        </p:nvSpPr>
        <p:spPr>
          <a:xfrm>
            <a:off x="1043608" y="-1"/>
            <a:ext cx="810039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</a:rPr>
              <a:t>-</a:t>
            </a:r>
            <a:r>
              <a:rPr lang="uk-UA" sz="18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приписуються ранги </a:t>
            </a:r>
            <a:r>
              <a:rPr lang="uk-UA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</a:t>
            </a:r>
            <a:r>
              <a:rPr lang="uk-UA" sz="10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</a:t>
            </a:r>
            <a:r>
              <a:rPr lang="uk-UA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=1; a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=1; … a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=1)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(3.8);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визначаються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вагові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коефіцієнти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за ф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за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рмулою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D5D382D-B3BF-886C-2680-63200411B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532319"/>
            <a:ext cx="1080120" cy="37407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7442CF5-5DAF-2A9C-D828-3B9AAEA654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7" y="906397"/>
            <a:ext cx="8100392" cy="367473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835489-810A-1F97-9D5B-49449773CF38}"/>
              </a:ext>
            </a:extLst>
          </p:cNvPr>
          <p:cNvSpPr txBox="1"/>
          <p:nvPr/>
        </p:nvSpPr>
        <p:spPr>
          <a:xfrm>
            <a:off x="1043607" y="4437112"/>
            <a:ext cx="81003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ступеню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узгодженості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думок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(табл. 3.2):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ранжування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представляються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вигляді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матриці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рангів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сума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рангів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ознаці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сума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рангів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55947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0E4138-065A-CB50-6F45-F75F0CAD1CD9}"/>
              </a:ext>
            </a:extLst>
          </p:cNvPr>
          <p:cNvSpPr txBox="1"/>
          <p:nvPr/>
        </p:nvSpPr>
        <p:spPr>
          <a:xfrm>
            <a:off x="1043608" y="-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ru-RU" sz="18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2C08FE5-599F-FE05-7605-ACF1CEED5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22" y="44624"/>
            <a:ext cx="8085677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84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751481-61F9-DF16-6E44-4B31ACF7E0B5}"/>
              </a:ext>
            </a:extLst>
          </p:cNvPr>
          <p:cNvSpPr txBox="1"/>
          <p:nvPr/>
        </p:nvSpPr>
        <p:spPr>
          <a:xfrm>
            <a:off x="1043608" y="1"/>
            <a:ext cx="8100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289B744-9186-9209-2ACB-941939388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7" y="116632"/>
            <a:ext cx="8100392" cy="43924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C47B9C-E025-741B-4AFE-C87C68C18565}"/>
              </a:ext>
            </a:extLst>
          </p:cNvPr>
          <p:cNvSpPr txBox="1"/>
          <p:nvPr/>
        </p:nvSpPr>
        <p:spPr>
          <a:xfrm>
            <a:off x="1043606" y="4149080"/>
            <a:ext cx="810039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Якщо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F›0,5,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то існує достатня ступінь узгодженості між думками експертів. Якщо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F‹0,5,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то група експертів корегується шляхом виключення останнього експерта в кортежі, перераховується коефіцієнт впевненості і таке інше, до отримання необхідного ступеню узгодженості.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вказати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порядок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спадання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двох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декількох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приписує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кожному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них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однаковий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ранг.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коефіцієнт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впевненості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розраховують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79472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40EE46C-B8CF-CF1C-BFFC-3D782FD53B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44624"/>
            <a:ext cx="8100392" cy="20162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350C97-3FD5-69A0-DB17-1C7A7A9BA5E5}"/>
              </a:ext>
            </a:extLst>
          </p:cNvPr>
          <p:cNvSpPr txBox="1"/>
          <p:nvPr/>
        </p:nvSpPr>
        <p:spPr>
          <a:xfrm>
            <a:off x="1043608" y="1916832"/>
            <a:ext cx="810039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Приклад 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експертної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оцінки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діагностики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технічного стану будівлі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При формуванні експертної оцінки обстеженню технічного стану будівель можуть підлягати об’єкти громадського (житлові, адміністративні та громадські організації) та виробничого призначення (промислові підприємства, виробничі цехи, заводи, фабрики, гаражі).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Основними ознаками пошкодження при обстеженні будь-якої будівлі є: тріщина в цоколі фундаменту (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тріщина в стіні (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тріщина в плиті перекриття (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тріщина в залізобетонних кроквяних балках даху (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sz="10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тому приймемо ці ознаки пошкодження в якості основних при оцінці.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рис. 3.1. представлений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вигляд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будівлі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виявленні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пошкодження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обстеженні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2331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9BE557F-A339-10FF-C378-A25C4A681430}"/>
              </a:ext>
            </a:extLst>
          </p:cNvPr>
          <p:cNvSpPr txBox="1"/>
          <p:nvPr/>
        </p:nvSpPr>
        <p:spPr>
          <a:xfrm>
            <a:off x="1027886" y="4077071"/>
            <a:ext cx="81161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3499F92-1669-C5F8-2E9B-DBCD45C487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885" y="0"/>
            <a:ext cx="8116114" cy="39330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D6F4D6F-F58B-098E-AB99-F3E2CBDEA44D}"/>
              </a:ext>
            </a:extLst>
          </p:cNvPr>
          <p:cNvSpPr txBox="1"/>
          <p:nvPr/>
        </p:nvSpPr>
        <p:spPr>
          <a:xfrm>
            <a:off x="1027885" y="3789040"/>
            <a:ext cx="811611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При обстеженні технічного стану будівель в спеціалізованих організаціях, що займаються питаннями обстеження, існують підрозділи в яких, як правило формуються експертна група з 2 – 5 чоловік, тому на основі проведеного опитування експертної групи (сформована із п’яти спеціалістів):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І – експерт – завідуючий відділом;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ІІ – експерт – головний інженер;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ІІІ 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інженер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– ої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категорії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ІУ – експерт – інженер;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У 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мол. наук.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співробітник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146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1222</TotalTime>
  <Words>1079</Words>
  <Application>Microsoft Office PowerPoint</Application>
  <PresentationFormat>Екран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2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Лекція 7.    Моделі та методи формування експертної оцінки системи діагностики технічного стану будівель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Дерева.  Основні операції з деревами.</dc:title>
  <dc:creator>Admin</dc:creator>
  <cp:lastModifiedBy>o.serpinska@gmail.com</cp:lastModifiedBy>
  <cp:revision>67</cp:revision>
  <dcterms:created xsi:type="dcterms:W3CDTF">2017-10-06T05:13:18Z</dcterms:created>
  <dcterms:modified xsi:type="dcterms:W3CDTF">2024-12-06T10:27:18Z</dcterms:modified>
</cp:coreProperties>
</file>