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1"/>
  </p:notesMasterIdLst>
  <p:sldIdLst>
    <p:sldId id="256" r:id="rId2"/>
    <p:sldId id="311" r:id="rId3"/>
    <p:sldId id="312" r:id="rId4"/>
    <p:sldId id="313" r:id="rId5"/>
    <p:sldId id="314" r:id="rId6"/>
    <p:sldId id="315"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28" r:id="rId2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38035A-D482-4285-932A-BF89CFA69F5C}" type="datetimeFigureOut">
              <a:rPr lang="uk-UA" smtClean="0"/>
              <a:pPr/>
              <a:t>04.12.2024</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3BBC2A-5766-44C9-94D4-FB2C7E894251}" type="slidenum">
              <a:rPr lang="uk-UA" smtClean="0"/>
              <a:pPr/>
              <a:t>‹№›</a:t>
            </a:fld>
            <a:endParaRPr lang="uk-UA"/>
          </a:p>
        </p:txBody>
      </p:sp>
    </p:spTree>
    <p:extLst>
      <p:ext uri="{BB962C8B-B14F-4D97-AF65-F5344CB8AC3E}">
        <p14:creationId xmlns:p14="http://schemas.microsoft.com/office/powerpoint/2010/main" val="2791654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7" name="Дата 6"/>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20" name="Нижний колонтитул 19"/>
          <p:cNvSpPr>
            <a:spLocks noGrp="1"/>
          </p:cNvSpPr>
          <p:nvPr>
            <p:ph type="ftr" sz="quarter" idx="11"/>
          </p:nvPr>
        </p:nvSpPr>
        <p:spPr/>
        <p:txBody>
          <a:bodyPr/>
          <a:lstStyle/>
          <a:p>
            <a:endParaRPr lang="uk-UA"/>
          </a:p>
        </p:txBody>
      </p:sp>
      <p:sp>
        <p:nvSpPr>
          <p:cNvPr id="10" name="Номер слайда 9"/>
          <p:cNvSpPr>
            <a:spLocks noGrp="1"/>
          </p:cNvSpPr>
          <p:nvPr>
            <p:ph type="sldNum" sz="quarter" idx="12"/>
          </p:nvPr>
        </p:nvSpPr>
        <p:spPr/>
        <p:txBody>
          <a:bodyPr/>
          <a:lstStyle/>
          <a:p>
            <a:fld id="{50744AFD-84E3-488C-8DBB-B6D06268FFE5}" type="slidenum">
              <a:rPr lang="uk-UA" smtClean="0"/>
              <a:pPr/>
              <a:t>‹№›</a:t>
            </a:fld>
            <a:endParaRPr lang="uk-UA"/>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0744AFD-84E3-488C-8DBB-B6D06268FFE5}" type="slidenum">
              <a:rPr lang="uk-UA" smtClean="0"/>
              <a:pPr/>
              <a:t>‹№›</a:t>
            </a:fld>
            <a:endParaRPr lang="uk-UA"/>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50744AFD-84E3-488C-8DBB-B6D06268FFE5}" type="slidenum">
              <a:rPr lang="uk-UA" smtClean="0"/>
              <a:pPr/>
              <a:t>‹№›</a:t>
            </a:fld>
            <a:endParaRPr lang="uk-UA"/>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68A30EC2-C42D-4BD3-9C64-56AF75CCEF22}" type="datetimeFigureOut">
              <a:rPr lang="uk-UA" smtClean="0"/>
              <a:pPr/>
              <a:t>04.12.2024</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0744AFD-84E3-488C-8DBB-B6D06268FFE5}" type="slidenum">
              <a:rPr lang="uk-UA" smtClean="0"/>
              <a:pPr/>
              <a:t>‹№›</a:t>
            </a:fld>
            <a:endParaRPr lang="uk-UA"/>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8A30EC2-C42D-4BD3-9C64-56AF75CCEF22}" type="datetimeFigureOut">
              <a:rPr lang="uk-UA" smtClean="0"/>
              <a:pPr/>
              <a:t>04.12.2024</a:t>
            </a:fld>
            <a:endParaRPr lang="uk-UA"/>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uk-UA"/>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0744AFD-84E3-488C-8DBB-B6D06268FFE5}" type="slidenum">
              <a:rPr lang="uk-UA" smtClean="0"/>
              <a:pPr/>
              <a:t>‹№›</a:t>
            </a:fld>
            <a:endParaRPr lang="uk-UA"/>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403648" y="3212976"/>
            <a:ext cx="7406640" cy="1472184"/>
          </a:xfrm>
        </p:spPr>
        <p:txBody>
          <a:bodyPr>
            <a:noAutofit/>
          </a:bodyPr>
          <a:lstStyle/>
          <a:p>
            <a:pPr algn="ctr"/>
            <a:r>
              <a:rPr lang="uk-UA" sz="6000" b="1" i="1" dirty="0"/>
              <a:t>Лекція 4. </a:t>
            </a:r>
            <a:br>
              <a:rPr lang="en-US" sz="6000" b="1" i="1" dirty="0"/>
            </a:br>
            <a:r>
              <a:rPr lang="ru-RU" sz="5400" b="1" i="0" u="none" strike="noStrike" baseline="0" dirty="0" err="1">
                <a:solidFill>
                  <a:schemeClr val="accent3">
                    <a:lumMod val="50000"/>
                  </a:schemeClr>
                </a:solidFill>
                <a:latin typeface="Times New Roman" panose="02020603050405020304" pitchFamily="18" charset="0"/>
              </a:rPr>
              <a:t>Класифікація</a:t>
            </a:r>
            <a:r>
              <a:rPr lang="ru-RU" sz="5400" b="1" i="0" u="none" strike="noStrike" baseline="0" dirty="0">
                <a:solidFill>
                  <a:schemeClr val="accent3">
                    <a:lumMod val="50000"/>
                  </a:schemeClr>
                </a:solidFill>
                <a:latin typeface="Times New Roman" panose="02020603050405020304" pitchFamily="18" charset="0"/>
              </a:rPr>
              <a:t> </a:t>
            </a:r>
            <a:r>
              <a:rPr lang="ru-RU" sz="5400" b="1" i="0" u="none" strike="noStrike" baseline="0" dirty="0" err="1">
                <a:solidFill>
                  <a:schemeClr val="accent3">
                    <a:lumMod val="50000"/>
                  </a:schemeClr>
                </a:solidFill>
                <a:latin typeface="Times New Roman" panose="02020603050405020304" pitchFamily="18" charset="0"/>
              </a:rPr>
              <a:t>видів</a:t>
            </a:r>
            <a:r>
              <a:rPr lang="ru-RU" sz="5400" b="1" i="0" u="none" strike="noStrike" baseline="0" dirty="0">
                <a:solidFill>
                  <a:schemeClr val="accent3">
                    <a:lumMod val="50000"/>
                  </a:schemeClr>
                </a:solidFill>
                <a:latin typeface="Times New Roman" panose="02020603050405020304" pitchFamily="18" charset="0"/>
              </a:rPr>
              <a:t> </a:t>
            </a:r>
            <a:r>
              <a:rPr lang="ru-RU" sz="5400" b="1" i="0" u="none" strike="noStrike" baseline="0" dirty="0" err="1">
                <a:solidFill>
                  <a:schemeClr val="accent3">
                    <a:lumMod val="50000"/>
                  </a:schemeClr>
                </a:solidFill>
                <a:latin typeface="Times New Roman" panose="02020603050405020304" pitchFamily="18" charset="0"/>
              </a:rPr>
              <a:t>експертних</a:t>
            </a:r>
            <a:r>
              <a:rPr lang="ru-RU" sz="5400" b="1" i="0" u="none" strike="noStrike" baseline="0" dirty="0">
                <a:solidFill>
                  <a:schemeClr val="accent3">
                    <a:lumMod val="50000"/>
                  </a:schemeClr>
                </a:solidFill>
                <a:latin typeface="Times New Roman" panose="02020603050405020304" pitchFamily="18" charset="0"/>
              </a:rPr>
              <a:t> </a:t>
            </a:r>
            <a:r>
              <a:rPr lang="ru-RU" sz="5400" b="1" i="0" u="none" strike="noStrike" baseline="0" dirty="0" err="1">
                <a:solidFill>
                  <a:schemeClr val="accent3">
                    <a:lumMod val="50000"/>
                  </a:schemeClr>
                </a:solidFill>
                <a:latin typeface="Times New Roman" panose="02020603050405020304" pitchFamily="18" charset="0"/>
              </a:rPr>
              <a:t>оцінок</a:t>
            </a:r>
            <a:r>
              <a:rPr lang="ru-RU" sz="5400" b="1" i="0" u="none" strike="noStrike" baseline="0" dirty="0">
                <a:solidFill>
                  <a:schemeClr val="accent3">
                    <a:lumMod val="50000"/>
                  </a:schemeClr>
                </a:solidFill>
                <a:latin typeface="Times New Roman" panose="02020603050405020304" pitchFamily="18" charset="0"/>
              </a:rPr>
              <a:t> та </a:t>
            </a:r>
            <a:r>
              <a:rPr lang="ru-RU" sz="5400" b="1" i="0" u="none" strike="noStrike" baseline="0" dirty="0" err="1">
                <a:solidFill>
                  <a:schemeClr val="accent3">
                    <a:lumMod val="50000"/>
                  </a:schemeClr>
                </a:solidFill>
                <a:latin typeface="Times New Roman" panose="02020603050405020304" pitchFamily="18" charset="0"/>
              </a:rPr>
              <a:t>їх</a:t>
            </a:r>
            <a:r>
              <a:rPr lang="ru-RU" sz="5400" b="1" i="0" u="none" strike="noStrike" baseline="0" dirty="0">
                <a:solidFill>
                  <a:schemeClr val="accent3">
                    <a:lumMod val="50000"/>
                  </a:schemeClr>
                </a:solidFill>
                <a:latin typeface="Times New Roman" panose="02020603050405020304" pitchFamily="18" charset="0"/>
              </a:rPr>
              <a:t> коротка характеристика </a:t>
            </a:r>
            <a:endParaRPr lang="uk-UA" sz="5400" dirty="0">
              <a:solidFill>
                <a:schemeClr val="accent3">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400FEE-5025-D639-D842-FF811248DA3A}"/>
              </a:ext>
            </a:extLst>
          </p:cNvPr>
          <p:cNvSpPr txBox="1"/>
          <p:nvPr/>
        </p:nvSpPr>
        <p:spPr>
          <a:xfrm>
            <a:off x="971600" y="0"/>
            <a:ext cx="8172400" cy="6463308"/>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     На відміну від методу </a:t>
            </a:r>
            <a:r>
              <a:rPr lang="uk-UA" sz="1800" b="1" i="0" u="none" strike="noStrike" baseline="0" dirty="0">
                <a:solidFill>
                  <a:srgbClr val="000000"/>
                </a:solidFill>
                <a:latin typeface="Times New Roman" panose="02020603050405020304" pitchFamily="18" charset="0"/>
              </a:rPr>
              <a:t>комісії,</a:t>
            </a:r>
            <a:r>
              <a:rPr lang="uk-UA" sz="1800" b="0" i="0" u="none" strike="noStrike" baseline="0" dirty="0">
                <a:solidFill>
                  <a:srgbClr val="000000"/>
                </a:solidFill>
                <a:latin typeface="Times New Roman" panose="02020603050405020304" pitchFamily="18" charset="0"/>
              </a:rPr>
              <a:t> де узгодження думок експертів досягається у відкритій дискусії, </a:t>
            </a:r>
            <a:r>
              <a:rPr lang="uk-UA" sz="1800" b="1" i="0" u="none" strike="noStrike" baseline="0" dirty="0">
                <a:solidFill>
                  <a:srgbClr val="000000"/>
                </a:solidFill>
                <a:latin typeface="Times New Roman" panose="02020603050405020304" pitchFamily="18" charset="0"/>
              </a:rPr>
              <a:t>метод </a:t>
            </a:r>
            <a:r>
              <a:rPr lang="uk-UA" sz="1800" b="1" i="0" u="none" strike="noStrike" baseline="0" dirty="0" err="1">
                <a:solidFill>
                  <a:srgbClr val="000000"/>
                </a:solidFill>
                <a:latin typeface="Times New Roman" panose="02020603050405020304" pitchFamily="18" charset="0"/>
              </a:rPr>
              <a:t>Дельфі</a:t>
            </a:r>
            <a:r>
              <a:rPr lang="uk-UA" sz="1800" b="1" i="0" u="none" strike="noStrike" baseline="0" dirty="0">
                <a:solidFill>
                  <a:srgbClr val="000000"/>
                </a:solidFill>
                <a:latin typeface="Times New Roman" panose="02020603050405020304" pitchFamily="18" charset="0"/>
              </a:rPr>
              <a:t> </a:t>
            </a:r>
            <a:r>
              <a:rPr lang="uk-UA" sz="1800" b="0" i="0" u="none" strike="noStrike" baseline="0" dirty="0">
                <a:solidFill>
                  <a:srgbClr val="000000"/>
                </a:solidFill>
                <a:latin typeface="Times New Roman" panose="02020603050405020304" pitchFamily="18" charset="0"/>
              </a:rPr>
              <a:t>передбачає повну відмову від колективних обговорень, що дозволяє значно знизити вплив таких психологічних факторів, як необхідність приєднання до думок авторитетних спеціалістів, небажання відмовитись від раніш висловлених думок, дотримання суджень більшості. </a:t>
            </a:r>
          </a:p>
          <a:p>
            <a:pPr algn="just"/>
            <a:r>
              <a:rPr lang="uk-UA" sz="1800" b="0" i="0" u="none" strike="noStrike" baseline="0" dirty="0">
                <a:solidFill>
                  <a:srgbClr val="000000"/>
                </a:solidFill>
                <a:latin typeface="Times New Roman" panose="02020603050405020304" pitchFamily="18" charset="0"/>
              </a:rPr>
              <a:t>     Уже перші дослідження на основі </a:t>
            </a:r>
            <a:r>
              <a:rPr lang="uk-UA" sz="1800" b="1" i="0" u="none" strike="noStrike" baseline="0" dirty="0">
                <a:solidFill>
                  <a:srgbClr val="000000"/>
                </a:solidFill>
                <a:latin typeface="Times New Roman" panose="02020603050405020304" pitchFamily="18" charset="0"/>
              </a:rPr>
              <a:t>методу </a:t>
            </a:r>
            <a:r>
              <a:rPr lang="uk-UA" sz="1800" b="1" i="0" u="none" strike="noStrike" baseline="0" dirty="0" err="1">
                <a:solidFill>
                  <a:srgbClr val="000000"/>
                </a:solidFill>
                <a:latin typeface="Times New Roman" panose="02020603050405020304" pitchFamily="18" charset="0"/>
              </a:rPr>
              <a:t>Дельфі</a:t>
            </a:r>
            <a:r>
              <a:rPr lang="uk-UA" sz="1800" b="1" i="0" u="none" strike="noStrike" baseline="0" dirty="0">
                <a:solidFill>
                  <a:srgbClr val="000000"/>
                </a:solidFill>
                <a:latin typeface="Times New Roman" panose="02020603050405020304" pitchFamily="18" charset="0"/>
              </a:rPr>
              <a:t> </a:t>
            </a:r>
            <a:r>
              <a:rPr lang="uk-UA" sz="1800" b="0" i="0" u="none" strike="noStrike" baseline="0" dirty="0">
                <a:solidFill>
                  <a:srgbClr val="000000"/>
                </a:solidFill>
                <a:latin typeface="Times New Roman" panose="02020603050405020304" pitchFamily="18" charset="0"/>
              </a:rPr>
              <a:t>показали його доцільність і ефективність та можливість розповсюдження для різних напрямків досліджень, пов’язаних з необхідністю оцінки майбутніх подій. </a:t>
            </a:r>
          </a:p>
          <a:p>
            <a:pPr algn="just"/>
            <a:r>
              <a:rPr lang="uk-UA" sz="1800" b="0" i="0" u="none" strike="noStrike" baseline="0" dirty="0">
                <a:solidFill>
                  <a:srgbClr val="000000"/>
                </a:solidFill>
                <a:latin typeface="Times New Roman" panose="02020603050405020304" pitchFamily="18" charset="0"/>
              </a:rPr>
              <a:t>     </a:t>
            </a:r>
            <a:r>
              <a:rPr lang="uk-UA" sz="1800" b="1" i="0" u="none" strike="noStrike" baseline="0" dirty="0">
                <a:solidFill>
                  <a:srgbClr val="000000"/>
                </a:solidFill>
                <a:latin typeface="Times New Roman" panose="02020603050405020304" pitchFamily="18" charset="0"/>
              </a:rPr>
              <a:t>Метод </a:t>
            </a:r>
            <a:r>
              <a:rPr lang="uk-UA" sz="1800" b="1" i="0" u="none" strike="noStrike" baseline="0" dirty="0" err="1">
                <a:solidFill>
                  <a:srgbClr val="000000"/>
                </a:solidFill>
                <a:latin typeface="Times New Roman" panose="02020603050405020304" pitchFamily="18" charset="0"/>
              </a:rPr>
              <a:t>Дельфі</a:t>
            </a:r>
            <a:r>
              <a:rPr lang="uk-UA" sz="1800" b="1" i="0" u="none" strike="noStrike" baseline="0" dirty="0">
                <a:solidFill>
                  <a:srgbClr val="000000"/>
                </a:solidFill>
                <a:latin typeface="Times New Roman" panose="02020603050405020304" pitchFamily="18" charset="0"/>
              </a:rPr>
              <a:t> </a:t>
            </a:r>
            <a:r>
              <a:rPr lang="uk-UA" sz="1800" b="0" i="0" u="none" strike="noStrike" baseline="0" dirty="0">
                <a:solidFill>
                  <a:srgbClr val="000000"/>
                </a:solidFill>
                <a:latin typeface="Times New Roman" panose="02020603050405020304" pitchFamily="18" charset="0"/>
              </a:rPr>
              <a:t>характеризується трьома особливостями, що вирізняє його від інших методів колективної експертної оцінки: а) анонімністю; б) регульованим зворотним зв’язком; в) статистичною обробкою даних експертизи. </a:t>
            </a:r>
          </a:p>
          <a:p>
            <a:pPr algn="just"/>
            <a:r>
              <a:rPr lang="uk-UA" sz="1800" b="0" i="1" u="none" strike="noStrike" baseline="0" dirty="0">
                <a:solidFill>
                  <a:srgbClr val="000000"/>
                </a:solidFill>
                <a:latin typeface="Times New Roman" panose="02020603050405020304" pitchFamily="18" charset="0"/>
              </a:rPr>
              <a:t>     Анонімність </a:t>
            </a:r>
            <a:r>
              <a:rPr lang="uk-UA" sz="1800" b="0" i="0" u="none" strike="noStrike" baseline="0" dirty="0">
                <a:solidFill>
                  <a:srgbClr val="000000"/>
                </a:solidFill>
                <a:latin typeface="Times New Roman" panose="02020603050405020304" pitchFamily="18" charset="0"/>
              </a:rPr>
              <a:t>досягається тим, що члени групи невідомі одне одному. В </a:t>
            </a:r>
            <a:r>
              <a:rPr lang="uk-UA" sz="1800" b="1" i="0" u="none" strike="noStrike" baseline="0" dirty="0">
                <a:solidFill>
                  <a:srgbClr val="000000"/>
                </a:solidFill>
                <a:latin typeface="Times New Roman" panose="02020603050405020304" pitchFamily="18" charset="0"/>
              </a:rPr>
              <a:t>методі </a:t>
            </a:r>
            <a:r>
              <a:rPr lang="uk-UA" sz="1800" b="1"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прямі дебати замінюються ретельно розробленою програмою послідовних індивідуальних опитувань, що проводяться у вигляді анкетування. Інформація до експертів надходить у вигляді опитувальних анкет (опитувальників) або контактів експерта з електронно-обчислювальною машиною (ЕОМ). </a:t>
            </a:r>
          </a:p>
          <a:p>
            <a:pPr algn="just"/>
            <a:r>
              <a:rPr lang="uk-UA" sz="1800" b="0" i="0" u="none" strike="noStrike" baseline="0" dirty="0">
                <a:solidFill>
                  <a:srgbClr val="000000"/>
                </a:solidFill>
                <a:latin typeface="Times New Roman" panose="02020603050405020304" pitchFamily="18" charset="0"/>
              </a:rPr>
              <a:t>     Питання, що містяться в опитувальних анкетах, можуть бути орієнтовані на оцінку часу та ймовірності настання певних подій, визначення оптимальних кількісних значень параметрів і показників, оцінку питомої ваги різних варіантів рішень, оцінку відносної важливості показників, параметрів, факторів, напрямків розвитку та повинні бути подані таким чином, щоб відповіді на них обов’язково мали будь-яку кількісну характеристику (оцінку). </a:t>
            </a:r>
            <a:endParaRPr lang="uk-UA" dirty="0"/>
          </a:p>
        </p:txBody>
      </p:sp>
    </p:spTree>
    <p:extLst>
      <p:ext uri="{BB962C8B-B14F-4D97-AF65-F5344CB8AC3E}">
        <p14:creationId xmlns:p14="http://schemas.microsoft.com/office/powerpoint/2010/main" val="166029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096D3D-5EF0-D229-7917-A69ECF16A114}"/>
              </a:ext>
            </a:extLst>
          </p:cNvPr>
          <p:cNvSpPr txBox="1"/>
          <p:nvPr/>
        </p:nvSpPr>
        <p:spPr>
          <a:xfrm>
            <a:off x="971600" y="0"/>
            <a:ext cx="8172400" cy="6186309"/>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     Кількісна оцінка вимірювання досліджуваних явищ потребує установлення градації, яка дозволить кожному експерту поставити певне число, яке характеризує корисність (величину, важливість, проміжок часу тощо) ознаки (об’єкта, процесу, явища). </a:t>
            </a:r>
          </a:p>
          <a:p>
            <a:pPr algn="just"/>
            <a:r>
              <a:rPr lang="uk-UA" sz="1800" b="0" i="0" u="none" strike="noStrike" baseline="0" dirty="0">
                <a:solidFill>
                  <a:srgbClr val="000000"/>
                </a:solidFill>
                <a:latin typeface="Times New Roman" panose="02020603050405020304" pitchFamily="18" charset="0"/>
              </a:rPr>
              <a:t>     Кожен експерт має можливість в процесі послідовних турів опитування змінити свою думку без публічної заяви про це, а відповідно, і без втрати своєї репутації. Анонімність означає також, що будь-яка ідея може розглядатися з точки зору її переваг, безвідносно до того, яку оцінку – чи то високу, або низьку – отримав автор ідеї зі сторони окремих учасників цієї групи (група – це колектив експертів; тур – це кожне наступне подання анкети на розгляд). </a:t>
            </a:r>
          </a:p>
          <a:p>
            <a:pPr algn="just"/>
            <a:r>
              <a:rPr lang="uk-UA" sz="1800" b="0" i="1" u="none" strike="noStrike" baseline="0" dirty="0">
                <a:solidFill>
                  <a:srgbClr val="000000"/>
                </a:solidFill>
                <a:latin typeface="Times New Roman" panose="02020603050405020304" pitchFamily="18" charset="0"/>
              </a:rPr>
              <a:t>     Зворотний зв’язок </a:t>
            </a:r>
            <a:r>
              <a:rPr lang="uk-UA" sz="1800" b="0" i="0" u="none" strike="noStrike" baseline="0" dirty="0">
                <a:solidFill>
                  <a:srgbClr val="000000"/>
                </a:solidFill>
                <a:latin typeface="Times New Roman" panose="02020603050405020304" pitchFamily="18" charset="0"/>
              </a:rPr>
              <a:t>– одна із основних властивостей </a:t>
            </a:r>
            <a:r>
              <a:rPr lang="uk-UA" sz="1800" b="1" i="0" u="none" strike="noStrike" baseline="0" dirty="0">
                <a:solidFill>
                  <a:srgbClr val="000000"/>
                </a:solidFill>
                <a:latin typeface="Times New Roman" panose="02020603050405020304" pitchFamily="18" charset="0"/>
              </a:rPr>
              <a:t>дельфійської</a:t>
            </a:r>
            <a:r>
              <a:rPr lang="uk-UA" sz="1800" b="0" i="0" u="none" strike="noStrike" baseline="0" dirty="0">
                <a:solidFill>
                  <a:srgbClr val="000000"/>
                </a:solidFill>
                <a:latin typeface="Times New Roman" panose="02020603050405020304" pitchFamily="18" charset="0"/>
              </a:rPr>
              <a:t> процедури. Регульований зворотний зв’язок досягається шляхом проведення декількох турів опитування. Класичний </a:t>
            </a:r>
            <a:r>
              <a:rPr lang="uk-UA" sz="1800" b="1" i="0" u="none" strike="noStrike" baseline="0" dirty="0">
                <a:solidFill>
                  <a:srgbClr val="000000"/>
                </a:solidFill>
                <a:latin typeface="Times New Roman" panose="02020603050405020304" pitchFamily="18" charset="0"/>
              </a:rPr>
              <a:t>метод </a:t>
            </a:r>
            <a:r>
              <a:rPr lang="uk-UA" sz="1800" b="1" i="0" u="none" strike="noStrike" baseline="0" dirty="0" err="1">
                <a:solidFill>
                  <a:srgbClr val="000000"/>
                </a:solidFill>
                <a:latin typeface="Times New Roman" panose="02020603050405020304" pitchFamily="18" charset="0"/>
              </a:rPr>
              <a:t>Дельфі</a:t>
            </a:r>
            <a:r>
              <a:rPr lang="uk-UA" sz="1800" b="1" i="0" u="none" strike="noStrike" baseline="0" dirty="0">
                <a:solidFill>
                  <a:srgbClr val="000000"/>
                </a:solidFill>
                <a:latin typeface="Times New Roman" panose="02020603050405020304" pitchFamily="18" charset="0"/>
              </a:rPr>
              <a:t> </a:t>
            </a:r>
            <a:r>
              <a:rPr lang="uk-UA" sz="1800" b="0" i="0" u="none" strike="noStrike" baseline="0" dirty="0">
                <a:solidFill>
                  <a:srgbClr val="000000"/>
                </a:solidFill>
                <a:latin typeface="Times New Roman" panose="02020603050405020304" pitchFamily="18" charset="0"/>
              </a:rPr>
              <a:t>передбачає чотири тури опитування. Після кожного туру відповіді експертів узагальнюються, визначається система усереднених показників і разом з додатковою інформацією результати розрахунків надсилаються експертам, що дозволяє уточнити і скорегувати початкові відповіді. Така процедура повторюється до досягнення прийнятної збіжності сукупності висловлених суджень. </a:t>
            </a:r>
          </a:p>
          <a:p>
            <a:pPr algn="just"/>
            <a:r>
              <a:rPr lang="ru-RU" sz="1800" b="0" i="0" u="none" strike="noStrike" baseline="0" dirty="0">
                <a:solidFill>
                  <a:srgbClr val="000000"/>
                </a:solidFill>
                <a:latin typeface="Times New Roman" panose="02020603050405020304" pitchFamily="18" charset="0"/>
              </a:rPr>
              <a:t>     Таким чином, </a:t>
            </a:r>
            <a:r>
              <a:rPr lang="ru-RU" sz="1800" b="0" i="0" u="none" strike="noStrike" baseline="0" dirty="0" err="1">
                <a:solidFill>
                  <a:srgbClr val="000000"/>
                </a:solidFill>
                <a:latin typeface="Times New Roman" panose="02020603050405020304" pitchFamily="18" charset="0"/>
              </a:rPr>
              <a:t>використання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результатів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попереднього</a:t>
            </a:r>
            <a:r>
              <a:rPr lang="ru-RU" sz="1800" b="0" i="0" u="none" strike="noStrike" baseline="0" dirty="0">
                <a:solidFill>
                  <a:srgbClr val="000000"/>
                </a:solidFill>
                <a:latin typeface="Times New Roman" panose="02020603050405020304" pitchFamily="18" charset="0"/>
              </a:rPr>
              <a:t> туру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доповнене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статистичними</a:t>
            </a:r>
            <a:r>
              <a:rPr lang="ru-RU" sz="1800" b="0" i="0" u="none" strike="noStrike" baseline="0" dirty="0">
                <a:solidFill>
                  <a:srgbClr val="000000"/>
                </a:solidFill>
                <a:latin typeface="Times New Roman" panose="02020603050405020304" pitchFamily="18" charset="0"/>
              </a:rPr>
              <a:t> характеристиками </a:t>
            </a:r>
            <a:r>
              <a:rPr lang="ru-RU" sz="1800" b="0" i="0" u="none" strike="noStrike" baseline="0" dirty="0" err="1">
                <a:solidFill>
                  <a:srgbClr val="000000"/>
                </a:solidFill>
                <a:latin typeface="Times New Roman" panose="02020603050405020304" pitchFamily="18" charset="0"/>
              </a:rPr>
              <a:t>групової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відповіді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дозволяє</a:t>
            </a:r>
            <a:r>
              <a:rPr lang="ru-RU" sz="1800" b="0" i="0" u="none" strike="noStrike" baseline="0" dirty="0">
                <a:solidFill>
                  <a:srgbClr val="000000"/>
                </a:solidFill>
                <a:latin typeface="Times New Roman" panose="02020603050405020304" pitchFamily="18" charset="0"/>
              </a:rPr>
              <a:t> кожному </a:t>
            </a:r>
            <a:r>
              <a:rPr lang="ru-RU" sz="1800" b="0" i="0" u="none" strike="noStrike" baseline="0" dirty="0" err="1">
                <a:solidFill>
                  <a:srgbClr val="000000"/>
                </a:solidFill>
                <a:latin typeface="Times New Roman" panose="02020603050405020304" pitchFamily="18" charset="0"/>
              </a:rPr>
              <a:t>експерту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познайомитись</a:t>
            </a:r>
            <a:r>
              <a:rPr lang="ru-RU" sz="1800" b="0" i="0" u="none" strike="noStrike" baseline="0" dirty="0">
                <a:solidFill>
                  <a:srgbClr val="000000"/>
                </a:solidFill>
                <a:latin typeface="Times New Roman" panose="02020603050405020304" pitchFamily="18" charset="0"/>
              </a:rPr>
              <a:t> з думками </a:t>
            </a:r>
            <a:r>
              <a:rPr lang="ru-RU" sz="1800" b="0" i="0" u="none" strike="noStrike" baseline="0" dirty="0" err="1">
                <a:solidFill>
                  <a:srgbClr val="000000"/>
                </a:solidFill>
                <a:latin typeface="Times New Roman" panose="02020603050405020304" pitchFamily="18" charset="0"/>
              </a:rPr>
              <a:t>своїх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анонімних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колег</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порівняти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свої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відповіді</a:t>
            </a:r>
            <a:r>
              <a:rPr lang="ru-RU" sz="1800" b="0" i="0" u="none" strike="noStrike" baseline="0" dirty="0">
                <a:solidFill>
                  <a:srgbClr val="000000"/>
                </a:solidFill>
                <a:latin typeface="Times New Roman" panose="02020603050405020304" pitchFamily="18" charset="0"/>
              </a:rPr>
              <a:t> з </a:t>
            </a:r>
            <a:r>
              <a:rPr lang="ru-RU" sz="1800" b="0" i="0" u="none" strike="noStrike" baseline="0" dirty="0" err="1">
                <a:solidFill>
                  <a:srgbClr val="000000"/>
                </a:solidFill>
                <a:latin typeface="Times New Roman" panose="02020603050405020304" pitchFamily="18" charset="0"/>
              </a:rPr>
              <a:t>узагальненими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висновками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всієї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1576817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04C1A0-2FAE-11DC-991B-5C3F19996DD3}"/>
              </a:ext>
            </a:extLst>
          </p:cNvPr>
          <p:cNvSpPr txBox="1"/>
          <p:nvPr/>
        </p:nvSpPr>
        <p:spPr>
          <a:xfrm>
            <a:off x="971600" y="0"/>
            <a:ext cx="8172400" cy="6186309"/>
          </a:xfrm>
          <a:prstGeom prst="rect">
            <a:avLst/>
          </a:prstGeom>
          <a:noFill/>
        </p:spPr>
        <p:txBody>
          <a:bodyPr wrap="square">
            <a:spAutoFit/>
          </a:bodyPr>
          <a:lstStyle/>
          <a:p>
            <a:pPr algn="just"/>
            <a:r>
              <a:rPr lang="uk-UA" sz="1800" b="0" i="1" u="none" strike="noStrike" baseline="0" dirty="0">
                <a:solidFill>
                  <a:srgbClr val="000000"/>
                </a:solidFill>
                <a:latin typeface="Times New Roman" panose="02020603050405020304" pitchFamily="18" charset="0"/>
              </a:rPr>
              <a:t>     Обробка даних експертизи </a:t>
            </a:r>
            <a:r>
              <a:rPr lang="uk-UA" sz="1800" b="0" i="0" u="none" strike="noStrike" baseline="0" dirty="0">
                <a:solidFill>
                  <a:srgbClr val="000000"/>
                </a:solidFill>
                <a:latin typeface="Times New Roman" panose="02020603050405020304" pitchFamily="18" charset="0"/>
              </a:rPr>
              <a:t>полягає у визначенні системи показників, які дозволяють оцінити, наскільки відповідь кожного експерта відповідає точці зору групи експертів в цілому. Так, при прогнозуванні терміну настання певної події або оптимальної величини певного параметра, характеристики, як узагальнюючі показники експертної оцінки всієї групи, зазвичай, використовуються </a:t>
            </a:r>
            <a:r>
              <a:rPr lang="uk-UA" sz="1800" b="1" i="0" u="none" strike="noStrike" baseline="0" dirty="0">
                <a:solidFill>
                  <a:srgbClr val="000000"/>
                </a:solidFill>
                <a:latin typeface="Times New Roman" panose="02020603050405020304" pitchFamily="18" charset="0"/>
              </a:rPr>
              <a:t>медіана</a:t>
            </a:r>
            <a:r>
              <a:rPr lang="uk-UA" sz="1800" b="0" i="0" u="none" strike="noStrike" baseline="0" dirty="0">
                <a:solidFill>
                  <a:srgbClr val="000000"/>
                </a:solidFill>
                <a:latin typeface="Times New Roman" panose="02020603050405020304" pitchFamily="18" charset="0"/>
              </a:rPr>
              <a:t> і </a:t>
            </a:r>
            <a:r>
              <a:rPr lang="uk-UA" sz="1800" b="1" i="0" u="none" strike="noStrike" baseline="0" dirty="0" err="1">
                <a:solidFill>
                  <a:srgbClr val="000000"/>
                </a:solidFill>
                <a:latin typeface="Times New Roman" panose="02020603050405020304" pitchFamily="18" charset="0"/>
              </a:rPr>
              <a:t>квартилі</a:t>
            </a:r>
            <a:r>
              <a:rPr lang="uk-UA" sz="1800" b="1" i="0" u="none" strike="noStrike" baseline="0" dirty="0">
                <a:solidFill>
                  <a:srgbClr val="000000"/>
                </a:solidFill>
                <a:latin typeface="Times New Roman" panose="02020603050405020304" pitchFamily="18" charset="0"/>
              </a:rPr>
              <a:t>.</a:t>
            </a:r>
            <a:r>
              <a:rPr lang="uk-UA"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a:t>
            </a:r>
            <a:r>
              <a:rPr lang="ru-RU" sz="1800" b="1" i="0" u="none" strike="noStrike" baseline="0" dirty="0" err="1">
                <a:solidFill>
                  <a:srgbClr val="000000"/>
                </a:solidFill>
                <a:latin typeface="Times New Roman" panose="02020603050405020304" pitchFamily="18" charset="0"/>
              </a:rPr>
              <a:t>Медіана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ділить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упорядкований</a:t>
            </a:r>
            <a:r>
              <a:rPr lang="ru-RU" sz="1800" b="0" i="0" u="none" strike="noStrike" baseline="0" dirty="0">
                <a:solidFill>
                  <a:srgbClr val="000000"/>
                </a:solidFill>
                <a:latin typeface="Times New Roman" panose="02020603050405020304" pitchFamily="18" charset="0"/>
              </a:rPr>
              <a:t> ряд на </a:t>
            </a:r>
            <a:r>
              <a:rPr lang="ru-RU" sz="1800" b="0" i="0" u="none" strike="noStrike" baseline="0" dirty="0" err="1">
                <a:solidFill>
                  <a:srgbClr val="000000"/>
                </a:solidFill>
                <a:latin typeface="Times New Roman" panose="02020603050405020304" pitchFamily="18" charset="0"/>
              </a:rPr>
              <a:t>дві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рівні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частини</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відповідає</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середньому</a:t>
            </a:r>
            <a:r>
              <a:rPr lang="ru-RU" sz="1800" b="0" i="0" u="none" strike="noStrike" baseline="0" dirty="0">
                <a:solidFill>
                  <a:srgbClr val="000000"/>
                </a:solidFill>
                <a:latin typeface="Times New Roman" panose="02020603050405020304" pitchFamily="18" charset="0"/>
              </a:rPr>
              <a:t> члену ряду, </a:t>
            </a:r>
            <a:r>
              <a:rPr lang="ru-RU" sz="1800" b="0" i="0" u="none" strike="noStrike" baseline="0" dirty="0" err="1">
                <a:solidFill>
                  <a:srgbClr val="000000"/>
                </a:solidFill>
                <a:latin typeface="Times New Roman" panose="02020603050405020304" pitchFamily="18" charset="0"/>
              </a:rPr>
              <a:t>побудованого</a:t>
            </a:r>
            <a:r>
              <a:rPr lang="ru-RU" sz="1800" b="0" i="0" u="none" strike="noStrike" baseline="0" dirty="0">
                <a:solidFill>
                  <a:srgbClr val="000000"/>
                </a:solidFill>
                <a:latin typeface="Times New Roman" panose="02020603050405020304" pitchFamily="18" charset="0"/>
              </a:rPr>
              <a:t> в порядку </a:t>
            </a:r>
            <a:r>
              <a:rPr lang="ru-RU" sz="1800" b="0" i="0" u="none" strike="noStrike" baseline="0" dirty="0" err="1">
                <a:solidFill>
                  <a:srgbClr val="000000"/>
                </a:solidFill>
                <a:latin typeface="Times New Roman" panose="02020603050405020304" pitchFamily="18" charset="0"/>
              </a:rPr>
              <a:t>зростання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ранжований</a:t>
            </a:r>
            <a:r>
              <a:rPr lang="ru-RU" sz="1800" b="0" i="0" u="none" strike="noStrike" baseline="0" dirty="0">
                <a:solidFill>
                  <a:srgbClr val="000000"/>
                </a:solidFill>
                <a:latin typeface="Times New Roman" panose="02020603050405020304" pitchFamily="18" charset="0"/>
              </a:rPr>
              <a:t> ряд). </a:t>
            </a:r>
            <a:r>
              <a:rPr lang="ru-RU" sz="1800" b="1" i="0" u="none" strike="noStrike" baseline="0" dirty="0" err="1">
                <a:solidFill>
                  <a:srgbClr val="000000"/>
                </a:solidFill>
                <a:latin typeface="Times New Roman" panose="02020603050405020304" pitchFamily="18" charset="0"/>
              </a:rPr>
              <a:t>Медіана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показує</a:t>
            </a:r>
            <a:r>
              <a:rPr lang="ru-RU" sz="1800" b="0" i="0" u="none" strike="noStrike" baseline="0" dirty="0">
                <a:solidFill>
                  <a:srgbClr val="000000"/>
                </a:solidFill>
                <a:latin typeface="Times New Roman" panose="02020603050405020304" pitchFamily="18" charset="0"/>
              </a:rPr>
              <a:t> величину </a:t>
            </a:r>
            <a:r>
              <a:rPr lang="ru-RU" sz="1800" b="0" i="0" u="none" strike="noStrike" baseline="0" dirty="0" err="1">
                <a:solidFill>
                  <a:srgbClr val="000000"/>
                </a:solidFill>
                <a:latin typeface="Times New Roman" panose="02020603050405020304" pitchFamily="18" charset="0"/>
              </a:rPr>
              <a:t>варюючої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ознаки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досягла</a:t>
            </a:r>
            <a:r>
              <a:rPr lang="ru-RU" sz="1800" b="0" i="0" u="none" strike="noStrike" baseline="0" dirty="0">
                <a:solidFill>
                  <a:srgbClr val="000000"/>
                </a:solidFill>
                <a:latin typeface="Times New Roman" panose="02020603050405020304" pitchFamily="18" charset="0"/>
              </a:rPr>
              <a:t> половина </a:t>
            </a:r>
            <a:r>
              <a:rPr lang="ru-RU" sz="1800" b="0" i="0" u="none" strike="noStrike" baseline="0" dirty="0" err="1">
                <a:solidFill>
                  <a:srgbClr val="000000"/>
                </a:solidFill>
                <a:latin typeface="Times New Roman" panose="02020603050405020304" pitchFamily="18" charset="0"/>
              </a:rPr>
              <a:t>одиниць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сукупності</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a:t>
            </a:r>
            <a:r>
              <a:rPr lang="ru-RU" sz="1800" b="1" i="0" u="none" strike="noStrike" baseline="0" dirty="0">
                <a:solidFill>
                  <a:srgbClr val="000000"/>
                </a:solidFill>
                <a:latin typeface="Times New Roman" panose="02020603050405020304" pitchFamily="18" charset="0"/>
              </a:rPr>
              <a:t>Квартиль</a:t>
            </a:r>
            <a:r>
              <a:rPr lang="ru-RU" sz="1800" b="0" i="0" u="none" strike="noStrike" baseline="0" dirty="0">
                <a:solidFill>
                  <a:srgbClr val="000000"/>
                </a:solidFill>
                <a:latin typeface="Times New Roman" panose="02020603050405020304" pitchFamily="18" charset="0"/>
              </a:rPr>
              <a:t> – </a:t>
            </a:r>
            <a:r>
              <a:rPr lang="ru-RU" sz="1800" b="0" i="0" u="none" strike="noStrike" baseline="0" dirty="0" err="1">
                <a:solidFill>
                  <a:srgbClr val="000000"/>
                </a:solidFill>
                <a:latin typeface="Times New Roman" panose="02020603050405020304" pitchFamily="18" charset="0"/>
              </a:rPr>
              <a:t>це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значення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ознаки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що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відповідає</a:t>
            </a:r>
            <a:r>
              <a:rPr lang="ru-RU" sz="1800" b="0" i="0" u="none" strike="noStrike" baseline="0" dirty="0">
                <a:solidFill>
                  <a:srgbClr val="000000"/>
                </a:solidFill>
                <a:latin typeface="Times New Roman" panose="02020603050405020304" pitchFamily="18" charset="0"/>
              </a:rPr>
              <a:t> членам ряду, </a:t>
            </a:r>
            <a:r>
              <a:rPr lang="ru-RU" sz="1800" b="0" i="0" u="none" strike="noStrike" baseline="0" dirty="0" err="1">
                <a:solidFill>
                  <a:srgbClr val="000000"/>
                </a:solidFill>
                <a:latin typeface="Times New Roman" panose="02020603050405020304" pitchFamily="18" charset="0"/>
              </a:rPr>
              <a:t>віддаленої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a:t>
            </a:r>
            <a:r>
              <a:rPr lang="ru-RU" sz="1800" b="0" i="0" u="none" strike="noStrike" baseline="0" dirty="0">
                <a:solidFill>
                  <a:srgbClr val="000000"/>
                </a:solidFill>
                <a:latin typeface="Times New Roman" panose="02020603050405020304" pitchFamily="18" charset="0"/>
              </a:rPr>
              <a:t> початку на 14 (</a:t>
            </a:r>
            <a:r>
              <a:rPr lang="ru-RU" sz="1800" b="0" i="0" u="none" strike="noStrike" baseline="0" dirty="0" err="1">
                <a:solidFill>
                  <a:srgbClr val="000000"/>
                </a:solidFill>
                <a:latin typeface="Times New Roman" panose="02020603050405020304" pitchFamily="18" charset="0"/>
              </a:rPr>
              <a:t>нижній</a:t>
            </a:r>
            <a:r>
              <a:rPr lang="ru-RU" sz="1800" b="0" i="0" u="none" strike="noStrike" baseline="0" dirty="0">
                <a:solidFill>
                  <a:srgbClr val="000000"/>
                </a:solidFill>
                <a:latin typeface="Times New Roman" panose="02020603050405020304" pitchFamily="18" charset="0"/>
              </a:rPr>
              <a:t> квартиль) та 34 (</a:t>
            </a:r>
            <a:r>
              <a:rPr lang="ru-RU" sz="1800" b="0" i="0" u="none" strike="noStrike" baseline="0" dirty="0" err="1">
                <a:solidFill>
                  <a:srgbClr val="000000"/>
                </a:solidFill>
                <a:latin typeface="Times New Roman" panose="02020603050405020304" pitchFamily="18" charset="0"/>
              </a:rPr>
              <a:t>верхній</a:t>
            </a:r>
            <a:r>
              <a:rPr lang="ru-RU" sz="1800" b="0" i="0" u="none" strike="noStrike" baseline="0" dirty="0">
                <a:solidFill>
                  <a:srgbClr val="000000"/>
                </a:solidFill>
                <a:latin typeface="Times New Roman" panose="02020603050405020304" pitchFamily="18" charset="0"/>
              </a:rPr>
              <a:t> квартиль). </a:t>
            </a:r>
          </a:p>
          <a:p>
            <a:pPr algn="just"/>
            <a:r>
              <a:rPr lang="uk-UA" sz="1800" b="0" i="0" u="none" strike="noStrike" baseline="0" dirty="0">
                <a:solidFill>
                  <a:srgbClr val="000000"/>
                </a:solidFill>
                <a:latin typeface="Times New Roman" panose="02020603050405020304" pitchFamily="18" charset="0"/>
              </a:rPr>
              <a:t>Отже, медіана і </a:t>
            </a:r>
            <a:r>
              <a:rPr lang="uk-UA" sz="1800" b="0" i="0" u="none" strike="noStrike" baseline="0" dirty="0" err="1">
                <a:solidFill>
                  <a:srgbClr val="000000"/>
                </a:solidFill>
                <a:latin typeface="Times New Roman" panose="02020603050405020304" pitchFamily="18" charset="0"/>
              </a:rPr>
              <a:t>квартиль</a:t>
            </a:r>
            <a:r>
              <a:rPr lang="uk-UA" sz="1800" b="0" i="0" u="none" strike="noStrike" baseline="0" dirty="0">
                <a:solidFill>
                  <a:srgbClr val="000000"/>
                </a:solidFill>
                <a:latin typeface="Times New Roman" panose="02020603050405020304" pitchFamily="18" charset="0"/>
              </a:rPr>
              <a:t> ділять упорядкований ряд чисел на чотири частини. Прийнято вважати, що медіана характеризує узагальнену думку групи експертів, а «крайні» значення оцінок, що потрапили за межі верхнього </a:t>
            </a:r>
            <a:r>
              <a:rPr lang="uk-UA" sz="1800" b="0" i="0" u="none" strike="noStrike" baseline="0" dirty="0" err="1">
                <a:solidFill>
                  <a:srgbClr val="000000"/>
                </a:solidFill>
                <a:latin typeface="Times New Roman" panose="02020603050405020304" pitchFamily="18" charset="0"/>
              </a:rPr>
              <a:t>квартиля</a:t>
            </a:r>
            <a:r>
              <a:rPr lang="uk-UA" sz="1800" b="0" i="0" u="none" strike="noStrike" baseline="0" dirty="0">
                <a:solidFill>
                  <a:srgbClr val="000000"/>
                </a:solidFill>
                <a:latin typeface="Times New Roman" panose="02020603050405020304" pitchFamily="18" charset="0"/>
              </a:rPr>
              <a:t> і нижнього </a:t>
            </a:r>
            <a:r>
              <a:rPr lang="uk-UA" sz="1800" b="0" i="0" u="none" strike="noStrike" baseline="0" dirty="0" err="1">
                <a:solidFill>
                  <a:srgbClr val="000000"/>
                </a:solidFill>
                <a:latin typeface="Times New Roman" panose="02020603050405020304" pitchFamily="18" charset="0"/>
              </a:rPr>
              <a:t>квартиля</a:t>
            </a:r>
            <a:r>
              <a:rPr lang="uk-UA" sz="1800" b="0" i="0" u="none" strike="noStrike" baseline="0" dirty="0">
                <a:solidFill>
                  <a:srgbClr val="000000"/>
                </a:solidFill>
                <a:latin typeface="Times New Roman" panose="02020603050405020304" pitchFamily="18" charset="0"/>
              </a:rPr>
              <a:t>, знаходяться поза інтервалом довіри. </a:t>
            </a:r>
          </a:p>
          <a:p>
            <a:pPr algn="just"/>
            <a:r>
              <a:rPr lang="uk-UA" sz="1800" b="0" i="0" u="none" strike="noStrike" baseline="0" dirty="0">
                <a:solidFill>
                  <a:srgbClr val="000000"/>
                </a:solidFill>
                <a:latin typeface="Times New Roman" panose="02020603050405020304" pitchFamily="18" charset="0"/>
              </a:rPr>
              <a:t>     Ознайомившись з результатами статистичної обробки даних анкетного опитування, експерти, чиї оцінки мають «крайні» значення, тобто не попали в інтервал довіри, можуть при бажанні </a:t>
            </a:r>
            <a:r>
              <a:rPr lang="uk-UA" sz="1800" b="0" i="0" u="none" strike="noStrike" baseline="0" dirty="0" err="1">
                <a:solidFill>
                  <a:srgbClr val="000000"/>
                </a:solidFill>
                <a:latin typeface="Times New Roman" panose="02020603050405020304" pitchFamily="18" charset="0"/>
              </a:rPr>
              <a:t>внести</a:t>
            </a:r>
            <a:r>
              <a:rPr lang="uk-UA" sz="1800" b="0" i="0" u="none" strike="noStrike" baseline="0" dirty="0">
                <a:solidFill>
                  <a:srgbClr val="000000"/>
                </a:solidFill>
                <a:latin typeface="Times New Roman" panose="02020603050405020304" pitchFamily="18" charset="0"/>
              </a:rPr>
              <a:t> відповідні корективи у свої попередні оцінки, або при незмінності своєї позиції, на прохання організаторів експертизи, обґрунтувати свою точку зору і пояснити причини розбіжностей з думками більшості групи. </a:t>
            </a:r>
            <a:endParaRPr lang="uk-UA" dirty="0"/>
          </a:p>
        </p:txBody>
      </p:sp>
    </p:spTree>
    <p:extLst>
      <p:ext uri="{BB962C8B-B14F-4D97-AF65-F5344CB8AC3E}">
        <p14:creationId xmlns:p14="http://schemas.microsoft.com/office/powerpoint/2010/main" val="3319539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E15ED5-45C3-26BB-641D-CCFC023C5C6B}"/>
              </a:ext>
            </a:extLst>
          </p:cNvPr>
          <p:cNvSpPr txBox="1"/>
          <p:nvPr/>
        </p:nvSpPr>
        <p:spPr>
          <a:xfrm>
            <a:off x="1043608" y="0"/>
            <a:ext cx="8100392" cy="5355312"/>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     Наявність полярних точок зору може бути результатом неоднакової інтерпретації окремими експертами початкової інформації, нечіткістю сформульованих питань і, нарешті, наявністю в складі групи представників різних наукових шкіл. Тому додаткова інформація може сприяти прийняттю експертами вірних рішень і тим самим посилити загальну ступінь узгодженості думок експертів. </a:t>
            </a:r>
          </a:p>
          <a:p>
            <a:pPr algn="just"/>
            <a:r>
              <a:rPr lang="uk-UA" sz="1800" b="0" i="0" u="none" strike="noStrike" baseline="0" dirty="0">
                <a:solidFill>
                  <a:srgbClr val="000000"/>
                </a:solidFill>
                <a:latin typeface="Times New Roman" panose="02020603050405020304" pitchFamily="18" charset="0"/>
              </a:rPr>
              <a:t>     Багатотурове опитування і наявність в результаті цього зворотного зв’язку дозволяє організаторам експертизи звертатися до експертів з проханням переглянути свої крайні оцінки, що врешті-решт призводить до звуження діапазону оцінок. </a:t>
            </a:r>
          </a:p>
          <a:p>
            <a:pPr algn="just"/>
            <a:r>
              <a:rPr lang="uk-UA" sz="1800" b="0" i="0" u="none" strike="noStrike" baseline="0" dirty="0">
                <a:solidFill>
                  <a:srgbClr val="000000"/>
                </a:solidFill>
                <a:latin typeface="Times New Roman" panose="02020603050405020304" pitchFamily="18" charset="0"/>
              </a:rPr>
              <a:t>     Разом з тим, в процесі узгодження думок експертів мимоволі виникає питання, за рахунок чого зменшується статистичний розкид індивідуальних оцінок експертів групи: підвищення рівня знань і проникнення в зміст, логіку досліджуваного об’єкта, як результат, багатотурового опитування, або пристосування окремих експертів до судження більшості експертів групи.</a:t>
            </a:r>
          </a:p>
          <a:p>
            <a:pPr algn="just"/>
            <a:r>
              <a:rPr lang="uk-UA" sz="1800" b="0" i="0" u="none" strike="noStrike" baseline="0" dirty="0">
                <a:solidFill>
                  <a:srgbClr val="000000"/>
                </a:solidFill>
                <a:latin typeface="Times New Roman" panose="02020603050405020304" pitchFamily="18" charset="0"/>
              </a:rPr>
              <a:t>     Тому цілком справедливі сумніви, «наскільки збіжність відповідей, яка досягається у типовій групі, є результатом дійсно глибокої і продуманої одностайності, а наскільки – просто результатом замаскованої схильності менш впевнених у своїх оцінках експертів уникнути розбіжності з більш впевненими».  </a:t>
            </a:r>
            <a:endParaRPr lang="uk-UA" dirty="0"/>
          </a:p>
        </p:txBody>
      </p:sp>
    </p:spTree>
    <p:extLst>
      <p:ext uri="{BB962C8B-B14F-4D97-AF65-F5344CB8AC3E}">
        <p14:creationId xmlns:p14="http://schemas.microsoft.com/office/powerpoint/2010/main" val="1723022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AD409A-2F9A-48F5-CE43-31262B5463F1}"/>
              </a:ext>
            </a:extLst>
          </p:cNvPr>
          <p:cNvSpPr txBox="1"/>
          <p:nvPr/>
        </p:nvSpPr>
        <p:spPr>
          <a:xfrm>
            <a:off x="971600" y="0"/>
            <a:ext cx="8172400" cy="7294305"/>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     Варто також підкреслити таку суттєву обставину. Вважається, що анонімність опитування, яка притаманна методу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усуває будь-який зовнішній вплив на судження експертів. Однак постійне нагадування експертам, які мають свою точку зору, про те, що оцінки їх значно відрізняються від оцінок більшості групи, посилює мимоволі ефект пристосування, а не зменшує його, як це декларується при описанні змісту методу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Варто також </a:t>
            </a:r>
            <a:r>
              <a:rPr lang="ru-RU" sz="1800" b="0" i="0" u="none" strike="noStrike" baseline="0" dirty="0" err="1">
                <a:solidFill>
                  <a:srgbClr val="000000"/>
                </a:solidFill>
                <a:latin typeface="Times New Roman" panose="02020603050405020304" pitchFamily="18" charset="0"/>
              </a:rPr>
              <a:t>звернути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увагу</a:t>
            </a:r>
            <a:r>
              <a:rPr lang="ru-RU" sz="1800" b="0" i="0" u="none" strike="noStrike" baseline="0" dirty="0">
                <a:solidFill>
                  <a:srgbClr val="000000"/>
                </a:solidFill>
                <a:latin typeface="Times New Roman" panose="02020603050405020304" pitchFamily="18" charset="0"/>
              </a:rPr>
              <a:t> на ту </a:t>
            </a:r>
            <a:r>
              <a:rPr lang="ru-RU" sz="1800" b="0" i="0" u="none" strike="noStrike" baseline="0" dirty="0" err="1">
                <a:solidFill>
                  <a:srgbClr val="000000"/>
                </a:solidFill>
                <a:latin typeface="Times New Roman" panose="02020603050405020304" pitchFamily="18" charset="0"/>
              </a:rPr>
              <a:t>обставину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що</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результати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дослідження</a:t>
            </a:r>
            <a:r>
              <a:rPr lang="ru-RU" sz="1800" b="0" i="0" u="none" strike="noStrike" baseline="0" dirty="0">
                <a:solidFill>
                  <a:srgbClr val="000000"/>
                </a:solidFill>
                <a:latin typeface="Times New Roman" panose="02020603050405020304" pitchFamily="18" charset="0"/>
              </a:rPr>
              <a:t> за методом </a:t>
            </a:r>
            <a:r>
              <a:rPr lang="ru-RU" sz="1800" b="0" i="0" u="none" strike="noStrike" baseline="0" dirty="0" err="1">
                <a:solidFill>
                  <a:srgbClr val="000000"/>
                </a:solidFill>
                <a:latin typeface="Times New Roman" panose="02020603050405020304" pitchFamily="18" charset="0"/>
              </a:rPr>
              <a:t>Дельфі</a:t>
            </a:r>
            <a:r>
              <a:rPr lang="ru-RU" sz="1800" b="0" i="0" u="none" strike="noStrike" baseline="0" dirty="0">
                <a:solidFill>
                  <a:srgbClr val="000000"/>
                </a:solidFill>
                <a:latin typeface="Times New Roman" panose="02020603050405020304" pitchFamily="18" charset="0"/>
              </a:rPr>
              <a:t> неминуче </a:t>
            </a:r>
            <a:r>
              <a:rPr lang="ru-RU" sz="1800" b="0" i="0" u="none" strike="noStrike" baseline="0" dirty="0" err="1">
                <a:solidFill>
                  <a:srgbClr val="000000"/>
                </a:solidFill>
                <a:latin typeface="Times New Roman" panose="02020603050405020304" pitchFamily="18" charset="0"/>
              </a:rPr>
              <a:t>будуть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впливати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суб’єктивні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фактори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кожен</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a:t>
            </a:r>
            <a:r>
              <a:rPr lang="ru-RU" sz="1800" b="0" i="0" u="none" strike="noStrike" baseline="0" dirty="0">
                <a:solidFill>
                  <a:srgbClr val="000000"/>
                </a:solidFill>
                <a:latin typeface="Times New Roman" panose="02020603050405020304" pitchFamily="18" charset="0"/>
              </a:rPr>
              <a:t> – </a:t>
            </a:r>
            <a:r>
              <a:rPr lang="ru-RU" sz="1800" b="0" i="0" u="none" strike="noStrike" baseline="0" dirty="0" err="1">
                <a:solidFill>
                  <a:srgbClr val="000000"/>
                </a:solidFill>
                <a:latin typeface="Times New Roman" panose="02020603050405020304" pitchFamily="18" charset="0"/>
              </a:rPr>
              <a:t>це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індивідуальність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своїми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сильними</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слабкими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людськими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якостями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Це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природно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позначається</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його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оцінках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нерідко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можуть</a:t>
            </a:r>
            <a:r>
              <a:rPr lang="ru-RU" sz="1800" b="0" i="0" u="none" strike="noStrike" baseline="0" dirty="0">
                <a:solidFill>
                  <a:srgbClr val="000000"/>
                </a:solidFill>
                <a:latin typeface="Times New Roman" panose="02020603050405020304" pitchFamily="18" charset="0"/>
              </a:rPr>
              <a:t> негативно </a:t>
            </a:r>
            <a:r>
              <a:rPr lang="ru-RU" sz="1800" b="0" i="0" u="none" strike="noStrike" baseline="0" dirty="0" err="1">
                <a:solidFill>
                  <a:srgbClr val="000000"/>
                </a:solidFill>
                <a:latin typeface="Times New Roman" panose="02020603050405020304" pitchFamily="18" charset="0"/>
              </a:rPr>
              <a:t>сприйматися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іншими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колегами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групи</a:t>
            </a:r>
            <a:r>
              <a:rPr lang="ru-RU" sz="1800" b="0" i="0" u="none" strike="noStrike" baseline="0" dirty="0">
                <a:solidFill>
                  <a:srgbClr val="000000"/>
                </a:solidFill>
                <a:latin typeface="Times New Roman" panose="02020603050405020304" pitchFamily="18" charset="0"/>
              </a:rPr>
              <a:t>. При </a:t>
            </a:r>
            <a:r>
              <a:rPr lang="ru-RU" sz="1800" b="0" i="0" u="none" strike="noStrike" baseline="0" dirty="0" err="1">
                <a:solidFill>
                  <a:srgbClr val="000000"/>
                </a:solidFill>
                <a:latin typeface="Times New Roman" panose="02020603050405020304" pitchFamily="18" charset="0"/>
              </a:rPr>
              <a:t>цьому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елементи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суб’єктивізму</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дослідження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вносять</a:t>
            </a:r>
            <a:r>
              <a:rPr lang="ru-RU" sz="1800" b="0" i="0" u="none" strike="noStrike" baseline="0" dirty="0">
                <a:solidFill>
                  <a:srgbClr val="000000"/>
                </a:solidFill>
                <a:latin typeface="Times New Roman" panose="02020603050405020304" pitchFamily="18" charset="0"/>
              </a:rPr>
              <a:t> як </a:t>
            </a:r>
            <a:r>
              <a:rPr lang="ru-RU" sz="1800" b="0" i="0" u="none" strike="noStrike" baseline="0" dirty="0" err="1">
                <a:solidFill>
                  <a:srgbClr val="000000"/>
                </a:solidFill>
                <a:latin typeface="Times New Roman" panose="02020603050405020304" pitchFamily="18" charset="0"/>
              </a:rPr>
              <a:t>експерти</a:t>
            </a:r>
            <a:r>
              <a:rPr lang="ru-RU" sz="1800" b="0" i="0" u="none" strike="noStrike" baseline="0" dirty="0">
                <a:solidFill>
                  <a:srgbClr val="000000"/>
                </a:solidFill>
                <a:latin typeface="Times New Roman" panose="02020603050405020304" pitchFamily="18" charset="0"/>
              </a:rPr>
              <a:t>, так і </a:t>
            </a:r>
            <a:r>
              <a:rPr lang="ru-RU" sz="1800" b="0" i="0" u="none" strike="noStrike" baseline="0" dirty="0" err="1">
                <a:solidFill>
                  <a:srgbClr val="000000"/>
                </a:solidFill>
                <a:latin typeface="Times New Roman" panose="02020603050405020304" pitchFamily="18" charset="0"/>
              </a:rPr>
              <a:t>організатори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експертизи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Однак</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це</a:t>
            </a:r>
            <a:r>
              <a:rPr lang="ru-RU" sz="1800" b="0" i="0" u="none" strike="noStrike" baseline="0" dirty="0">
                <a:solidFill>
                  <a:srgbClr val="000000"/>
                </a:solidFill>
                <a:latin typeface="Times New Roman" panose="02020603050405020304" pitchFamily="18" charset="0"/>
              </a:rPr>
              <a:t> є </a:t>
            </a:r>
            <a:r>
              <a:rPr lang="ru-RU" sz="1800" b="0" i="0" u="none" strike="noStrike" baseline="0" dirty="0" err="1">
                <a:solidFill>
                  <a:srgbClr val="000000"/>
                </a:solidFill>
                <a:latin typeface="Times New Roman" panose="02020603050405020304" pitchFamily="18" charset="0"/>
              </a:rPr>
              <a:t>неминучою</a:t>
            </a:r>
            <a:r>
              <a:rPr lang="ru-RU" sz="1800" b="0" i="0" u="none" strike="noStrike" baseline="0" dirty="0">
                <a:solidFill>
                  <a:srgbClr val="000000"/>
                </a:solidFill>
                <a:latin typeface="Times New Roman" panose="02020603050405020304" pitchFamily="18" charset="0"/>
              </a:rPr>
              <a:t> платою за </a:t>
            </a:r>
            <a:r>
              <a:rPr lang="ru-RU" sz="1800" b="0" i="0" u="none" strike="noStrike" baseline="0" dirty="0" err="1">
                <a:solidFill>
                  <a:srgbClr val="000000"/>
                </a:solidFill>
                <a:latin typeface="Times New Roman" panose="02020603050405020304" pitchFamily="18" charset="0"/>
              </a:rPr>
              <a:t>можливість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отримати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кількісні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оцінки</a:t>
            </a:r>
            <a:r>
              <a:rPr lang="ru-RU" sz="1800" b="0" i="0" u="none" strike="noStrike" baseline="0" dirty="0">
                <a:solidFill>
                  <a:srgbClr val="000000"/>
                </a:solidFill>
                <a:latin typeface="Times New Roman" panose="02020603050405020304" pitchFamily="18" charset="0"/>
              </a:rPr>
              <a:t> за результатами </a:t>
            </a:r>
            <a:r>
              <a:rPr lang="ru-RU" sz="1800" b="0" i="0" u="none" strike="noStrike" baseline="0" dirty="0" err="1">
                <a:solidFill>
                  <a:srgbClr val="000000"/>
                </a:solidFill>
                <a:latin typeface="Times New Roman" panose="02020603050405020304" pitchFamily="18" charset="0"/>
              </a:rPr>
              <a:t>експертизи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тоді</a:t>
            </a:r>
            <a:r>
              <a:rPr lang="ru-RU" sz="1800" b="0" i="0" u="none" strike="noStrike" baseline="0" dirty="0">
                <a:solidFill>
                  <a:srgbClr val="000000"/>
                </a:solidFill>
                <a:latin typeface="Times New Roman" panose="02020603050405020304" pitchFamily="18" charset="0"/>
              </a:rPr>
              <a:t> як </a:t>
            </a:r>
            <a:r>
              <a:rPr lang="ru-RU" sz="1800" b="0" i="0" u="none" strike="noStrike" baseline="0" dirty="0" err="1">
                <a:solidFill>
                  <a:srgbClr val="000000"/>
                </a:solidFill>
                <a:latin typeface="Times New Roman" panose="02020603050405020304" pitchFamily="18" charset="0"/>
              </a:rPr>
              <a:t>раніш</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обмежувалися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тільки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якісними</a:t>
            </a:r>
            <a:r>
              <a:rPr lang="ru-RU" sz="1800" b="0" i="0" u="none" strike="noStrike" baseline="0" dirty="0">
                <a:solidFill>
                  <a:srgbClr val="000000"/>
                </a:solidFill>
                <a:latin typeface="Times New Roman" panose="02020603050405020304" pitchFamily="18" charset="0"/>
              </a:rPr>
              <a:t> характеристиками. </a:t>
            </a:r>
          </a:p>
          <a:p>
            <a:pPr algn="just"/>
            <a:r>
              <a:rPr lang="uk-UA" sz="1800" b="0" i="0" u="none" strike="noStrike" baseline="0" dirty="0">
                <a:solidFill>
                  <a:srgbClr val="000000"/>
                </a:solidFill>
                <a:latin typeface="Times New Roman" panose="02020603050405020304" pitchFamily="18" charset="0"/>
              </a:rPr>
              <a:t>     Підсумовуючи сказане, можна з всією очевидністю стверджувати, що збір і обробка даних індивідуальних думок експертів у будь-якій області дослідження за методом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здійснюється таким чином: </a:t>
            </a:r>
          </a:p>
          <a:p>
            <a:pPr algn="just"/>
            <a:r>
              <a:rPr lang="ru-RU" sz="1800" b="0" i="0" u="none" strike="noStrike" baseline="0" dirty="0">
                <a:solidFill>
                  <a:srgbClr val="000000"/>
                </a:solidFill>
                <a:latin typeface="Times New Roman" panose="02020603050405020304" pitchFamily="18" charset="0"/>
              </a:rPr>
              <a:t>1. </a:t>
            </a:r>
            <a:r>
              <a:rPr lang="ru-RU" sz="1800" b="0" i="0" u="none" strike="noStrike" baseline="0" dirty="0" err="1">
                <a:solidFill>
                  <a:srgbClr val="000000"/>
                </a:solidFill>
                <a:latin typeface="Times New Roman" panose="02020603050405020304" pitchFamily="18" charset="0"/>
              </a:rPr>
              <a:t>Питання</a:t>
            </a:r>
            <a:r>
              <a:rPr lang="ru-RU" sz="1800" b="0" i="0" u="none" strike="noStrike" baseline="0" dirty="0">
                <a:solidFill>
                  <a:srgbClr val="000000"/>
                </a:solidFill>
                <a:latin typeface="Times New Roman" panose="02020603050405020304" pitchFamily="18" charset="0"/>
              </a:rPr>
              <a:t> в анкетах </a:t>
            </a:r>
            <a:r>
              <a:rPr lang="ru-RU" sz="1800" b="0" i="0" u="none" strike="noStrike" baseline="0" dirty="0" err="1">
                <a:solidFill>
                  <a:srgbClr val="000000"/>
                </a:solidFill>
                <a:latin typeface="Times New Roman" panose="02020603050405020304" pitchFamily="18" charset="0"/>
              </a:rPr>
              <a:t>поставлені</a:t>
            </a:r>
            <a:r>
              <a:rPr lang="ru-RU" sz="1800" b="0" i="0" u="none" strike="noStrike" baseline="0" dirty="0">
                <a:solidFill>
                  <a:srgbClr val="000000"/>
                </a:solidFill>
                <a:latin typeface="Times New Roman" panose="02020603050405020304" pitchFamily="18" charset="0"/>
              </a:rPr>
              <a:t> так, </a:t>
            </a:r>
            <a:r>
              <a:rPr lang="ru-RU" sz="1800" b="0" i="0" u="none" strike="noStrike" baseline="0" dirty="0" err="1">
                <a:solidFill>
                  <a:srgbClr val="000000"/>
                </a:solidFill>
                <a:latin typeface="Times New Roman" panose="02020603050405020304" pitchFamily="18" charset="0"/>
              </a:rPr>
              <a:t>щоб</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відповіді</a:t>
            </a:r>
            <a:r>
              <a:rPr lang="ru-RU" sz="1800" b="0" i="0" u="none" strike="noStrike" baseline="0" dirty="0">
                <a:solidFill>
                  <a:srgbClr val="000000"/>
                </a:solidFill>
                <a:latin typeface="Times New Roman" panose="02020603050405020304" pitchFamily="18" charset="0"/>
              </a:rPr>
              <a:t> на них </a:t>
            </a:r>
            <a:r>
              <a:rPr lang="ru-RU" sz="1800" b="0" i="0" u="none" strike="noStrike" baseline="0" dirty="0" err="1">
                <a:solidFill>
                  <a:srgbClr val="000000"/>
                </a:solidFill>
                <a:latin typeface="Times New Roman" panose="02020603050405020304" pitchFamily="18" charset="0"/>
              </a:rPr>
              <a:t>обов’язково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мали</a:t>
            </a:r>
            <a:r>
              <a:rPr lang="ru-RU" sz="1800" b="0" i="0" u="none" strike="noStrike" baseline="0" dirty="0">
                <a:solidFill>
                  <a:srgbClr val="000000"/>
                </a:solidFill>
                <a:latin typeface="Times New Roman" panose="02020603050405020304" pitchFamily="18" charset="0"/>
              </a:rPr>
              <a:t> будь-яку </a:t>
            </a:r>
            <a:r>
              <a:rPr lang="ru-RU" sz="1800" b="0" i="0" u="none" strike="noStrike" baseline="0" dirty="0" err="1">
                <a:solidFill>
                  <a:srgbClr val="000000"/>
                </a:solidFill>
                <a:latin typeface="Times New Roman" panose="02020603050405020304" pitchFamily="18" charset="0"/>
              </a:rPr>
              <a:t>кількісну</a:t>
            </a:r>
            <a:r>
              <a:rPr lang="ru-RU" sz="1800" b="0" i="0" u="none" strike="noStrike" baseline="0" dirty="0">
                <a:solidFill>
                  <a:srgbClr val="000000"/>
                </a:solidFill>
                <a:latin typeface="Times New Roman" panose="02020603050405020304" pitchFamily="18" charset="0"/>
              </a:rPr>
              <a:t> характеристику. </a:t>
            </a:r>
          </a:p>
          <a:p>
            <a:pPr algn="just"/>
            <a:r>
              <a:rPr lang="ru-RU" sz="1800" b="0" i="0" u="none" strike="noStrike" baseline="0" dirty="0">
                <a:solidFill>
                  <a:srgbClr val="000000"/>
                </a:solidFill>
                <a:latin typeface="Times New Roman" panose="02020603050405020304" pitchFamily="18" charset="0"/>
              </a:rPr>
              <a:t>2.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проводяться</a:t>
            </a:r>
            <a:r>
              <a:rPr lang="ru-RU" sz="1800" b="0" i="0" u="none" strike="noStrike" baseline="0" dirty="0">
                <a:solidFill>
                  <a:srgbClr val="000000"/>
                </a:solidFill>
                <a:latin typeface="Times New Roman" panose="02020603050405020304" pitchFamily="18" charset="0"/>
              </a:rPr>
              <a:t> у </a:t>
            </a:r>
            <a:r>
              <a:rPr lang="ru-RU" sz="1800" b="0" i="0" u="none" strike="noStrike" baseline="0" dirty="0" err="1">
                <a:solidFill>
                  <a:srgbClr val="000000"/>
                </a:solidFill>
                <a:latin typeface="Times New Roman" panose="02020603050405020304" pitchFamily="18" charset="0"/>
              </a:rPr>
              <a:t>декілька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турів</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ході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питання</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відповіді</a:t>
            </a:r>
            <a:r>
              <a:rPr lang="ru-RU" sz="1800" b="0" i="0" u="none" strike="noStrike" baseline="0" dirty="0">
                <a:solidFill>
                  <a:srgbClr val="000000"/>
                </a:solidFill>
                <a:latin typeface="Times New Roman" panose="02020603050405020304" pitchFamily="18" charset="0"/>
              </a:rPr>
              <a:t> систематично </a:t>
            </a:r>
            <a:r>
              <a:rPr lang="ru-RU" sz="1800" b="0" i="0" u="none" strike="noStrike" baseline="0" dirty="0" err="1">
                <a:solidFill>
                  <a:srgbClr val="000000"/>
                </a:solidFill>
                <a:latin typeface="Times New Roman" panose="02020603050405020304" pitchFamily="18" charset="0"/>
              </a:rPr>
              <a:t>уточнюються</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3. </a:t>
            </a:r>
            <a:r>
              <a:rPr lang="ru-RU" sz="1800" b="0" i="0" u="none" strike="noStrike" baseline="0" dirty="0" err="1">
                <a:solidFill>
                  <a:srgbClr val="000000"/>
                </a:solidFill>
                <a:latin typeface="Times New Roman" panose="02020603050405020304" pitchFamily="18" charset="0"/>
              </a:rPr>
              <a:t>Ознайомлення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всіх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опитуваних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експертів-учасників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експертизи</a:t>
            </a:r>
            <a:r>
              <a:rPr lang="ru-RU" sz="1800" b="0" i="0" u="none" strike="noStrike" baseline="0" dirty="0">
                <a:solidFill>
                  <a:srgbClr val="000000"/>
                </a:solidFill>
                <a:latin typeface="Times New Roman" panose="02020603050405020304" pitchFamily="18" charset="0"/>
              </a:rPr>
              <a:t> з результатами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проводиться </a:t>
            </a:r>
            <a:r>
              <a:rPr lang="ru-RU" sz="1800" b="0" i="0" u="none" strike="noStrike" baseline="0" dirty="0" err="1">
                <a:solidFill>
                  <a:srgbClr val="000000"/>
                </a:solidFill>
                <a:latin typeface="Times New Roman" panose="02020603050405020304" pitchFamily="18" charset="0"/>
              </a:rPr>
              <a:t>після</a:t>
            </a:r>
            <a:r>
              <a:rPr lang="ru-RU" sz="1800" b="0" i="0" u="none" strike="noStrike" baseline="0" dirty="0">
                <a:solidFill>
                  <a:srgbClr val="000000"/>
                </a:solidFill>
                <a:latin typeface="Times New Roman" panose="02020603050405020304" pitchFamily="18" charset="0"/>
              </a:rPr>
              <a:t> кожного туру. </a:t>
            </a:r>
          </a:p>
          <a:p>
            <a:pPr algn="just"/>
            <a:r>
              <a:rPr lang="uk-UA" sz="1800" b="0" i="0" u="none" strike="noStrike" baseline="0" dirty="0">
                <a:solidFill>
                  <a:srgbClr val="000000"/>
                </a:solidFill>
                <a:latin typeface="Times New Roman" panose="02020603050405020304" pitchFamily="18" charset="0"/>
              </a:rPr>
              <a:t>4. Одержання від експертів обґрунтування своїх думок у випадку, коли оцінки їх думок значно відрізняються від думок більшості. </a:t>
            </a:r>
          </a:p>
          <a:p>
            <a:endParaRPr lang="uk-UA" dirty="0"/>
          </a:p>
        </p:txBody>
      </p:sp>
    </p:spTree>
    <p:extLst>
      <p:ext uri="{BB962C8B-B14F-4D97-AF65-F5344CB8AC3E}">
        <p14:creationId xmlns:p14="http://schemas.microsoft.com/office/powerpoint/2010/main" val="3874946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6213AC-715E-2F65-D7E1-D9B91076D9B0}"/>
              </a:ext>
            </a:extLst>
          </p:cNvPr>
          <p:cNvSpPr txBox="1"/>
          <p:nvPr/>
        </p:nvSpPr>
        <p:spPr>
          <a:xfrm>
            <a:off x="971600" y="-1"/>
            <a:ext cx="8172400" cy="6678751"/>
          </a:xfrm>
          <a:prstGeom prst="rect">
            <a:avLst/>
          </a:prstGeom>
          <a:noFill/>
        </p:spPr>
        <p:txBody>
          <a:bodyPr wrap="square">
            <a:spAutoFit/>
          </a:bodyPr>
          <a:lstStyle/>
          <a:p>
            <a:pPr algn="l"/>
            <a:endParaRPr lang="uk-UA" sz="1400" b="0" i="0" u="none" strike="noStrike" baseline="0" dirty="0">
              <a:solidFill>
                <a:srgbClr val="000000"/>
              </a:solidFill>
              <a:latin typeface="Times New Roman" panose="02020603050405020304" pitchFamily="18" charset="0"/>
            </a:endParaRPr>
          </a:p>
          <a:p>
            <a:pPr algn="just"/>
            <a:r>
              <a:rPr lang="ru-RU" sz="1600" b="0" i="0" u="none" strike="noStrike" baseline="0" dirty="0">
                <a:solidFill>
                  <a:srgbClr val="000000"/>
                </a:solidFill>
                <a:latin typeface="Times New Roman" panose="02020603050405020304" pitchFamily="18" charset="0"/>
              </a:rPr>
              <a:t>5. </a:t>
            </a:r>
            <a:r>
              <a:rPr lang="ru-RU" sz="1800" b="0" i="0" u="none" strike="noStrike" baseline="0" dirty="0" err="1">
                <a:solidFill>
                  <a:srgbClr val="000000"/>
                </a:solidFill>
                <a:latin typeface="Times New Roman" panose="02020603050405020304" pitchFamily="18" charset="0"/>
              </a:rPr>
              <a:t>Послідовна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a:t>
            </a:r>
            <a:r>
              <a:rPr lang="ru-RU" sz="1800" b="0" i="0" u="none" strike="noStrike" baseline="0" dirty="0">
                <a:solidFill>
                  <a:srgbClr val="000000"/>
                </a:solidFill>
                <a:latin typeface="Times New Roman" panose="02020603050405020304" pitchFamily="18" charset="0"/>
              </a:rPr>
              <a:t> туру до туру </a:t>
            </a:r>
            <a:r>
              <a:rPr lang="ru-RU" sz="1800" b="0" i="0" u="none" strike="noStrike" baseline="0" dirty="0" err="1">
                <a:solidFill>
                  <a:srgbClr val="000000"/>
                </a:solidFill>
                <a:latin typeface="Times New Roman" panose="02020603050405020304" pitchFamily="18" charset="0"/>
              </a:rPr>
              <a:t>статистична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обробка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відповідей</a:t>
            </a:r>
            <a:r>
              <a:rPr lang="ru-RU" sz="1800" b="0" i="0" u="none" strike="noStrike" baseline="0" dirty="0">
                <a:solidFill>
                  <a:srgbClr val="000000"/>
                </a:solidFill>
                <a:latin typeface="Times New Roman" panose="02020603050405020304" pitchFamily="18" charset="0"/>
              </a:rPr>
              <a:t> з метою </a:t>
            </a:r>
            <a:r>
              <a:rPr lang="ru-RU" sz="1800" b="0" i="0" u="none" strike="noStrike" baseline="0" dirty="0" err="1">
                <a:solidFill>
                  <a:srgbClr val="000000"/>
                </a:solidFill>
                <a:latin typeface="Times New Roman" panose="02020603050405020304" pitchFamily="18" charset="0"/>
              </a:rPr>
              <a:t>отримання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узагальнюючих</a:t>
            </a:r>
            <a:r>
              <a:rPr lang="ru-RU" sz="1800" b="0" i="0" u="none" strike="noStrike" baseline="0" dirty="0">
                <a:solidFill>
                  <a:srgbClr val="000000"/>
                </a:solidFill>
                <a:latin typeface="Times New Roman" panose="02020603050405020304" pitchFamily="18" charset="0"/>
              </a:rPr>
              <a:t> характеристик </a:t>
            </a:r>
            <a:r>
              <a:rPr lang="ru-RU" sz="1800" b="0" i="0" u="none" strike="noStrike" baseline="0" dirty="0" err="1">
                <a:solidFill>
                  <a:srgbClr val="000000"/>
                </a:solidFill>
                <a:latin typeface="Times New Roman" panose="02020603050405020304" pitchFamily="18" charset="0"/>
              </a:rPr>
              <a:t>результатів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експертизи</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останні</a:t>
            </a:r>
            <a:r>
              <a:rPr lang="ru-RU" sz="1800" b="0" i="0" u="none" strike="noStrike" baseline="0" dirty="0">
                <a:solidFill>
                  <a:srgbClr val="000000"/>
                </a:solidFill>
                <a:latin typeface="Times New Roman" panose="02020603050405020304" pitchFamily="18" charset="0"/>
              </a:rPr>
              <a:t> роки з метою </a:t>
            </a:r>
            <a:r>
              <a:rPr lang="ru-RU" sz="1800" b="0" i="0" u="none" strike="noStrike" baseline="0" dirty="0" err="1">
                <a:solidFill>
                  <a:srgbClr val="000000"/>
                </a:solidFill>
                <a:latin typeface="Times New Roman" panose="02020603050405020304" pitchFamily="18" charset="0"/>
              </a:rPr>
              <a:t>усунення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окремих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недоліків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розвитку</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вдосконаленню</a:t>
            </a:r>
            <a:r>
              <a:rPr lang="ru-RU" sz="1800" b="0" i="0" u="none" strike="noStrike" baseline="0" dirty="0">
                <a:solidFill>
                  <a:srgbClr val="000000"/>
                </a:solidFill>
                <a:latin typeface="Times New Roman" panose="02020603050405020304" pitchFamily="18" charset="0"/>
              </a:rPr>
              <a:t> методу </a:t>
            </a:r>
            <a:r>
              <a:rPr lang="ru-RU" sz="1800" b="0" i="0" u="none" strike="noStrike" baseline="0" dirty="0" err="1">
                <a:solidFill>
                  <a:srgbClr val="000000"/>
                </a:solidFill>
                <a:latin typeface="Times New Roman" panose="02020603050405020304" pitchFamily="18" charset="0"/>
              </a:rPr>
              <a:t>Дельфі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приділяється</a:t>
            </a:r>
            <a:r>
              <a:rPr lang="ru-RU" sz="1800" b="0" i="0" u="none" strike="noStrike" baseline="0" dirty="0">
                <a:solidFill>
                  <a:srgbClr val="000000"/>
                </a:solidFill>
                <a:latin typeface="Times New Roman" panose="02020603050405020304" pitchFamily="18" charset="0"/>
              </a:rPr>
              <a:t> велика </a:t>
            </a:r>
            <a:r>
              <a:rPr lang="ru-RU" sz="1800" b="0" i="0" u="none" strike="noStrike" baseline="0" dirty="0" err="1">
                <a:solidFill>
                  <a:srgbClr val="000000"/>
                </a:solidFill>
                <a:latin typeface="Times New Roman" panose="02020603050405020304" pitchFamily="18" charset="0"/>
              </a:rPr>
              <a:t>увага</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Так, для </a:t>
            </a:r>
            <a:r>
              <a:rPr lang="ru-RU" sz="1800" b="0" i="0" u="none" strike="noStrike" baseline="0" dirty="0" err="1">
                <a:solidFill>
                  <a:srgbClr val="000000"/>
                </a:solidFill>
                <a:latin typeface="Times New Roman" panose="02020603050405020304" pitchFamily="18" charset="0"/>
              </a:rPr>
              <a:t>зменшення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тиску</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пропонується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змінити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механізм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зворотного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зв’язку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експертам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повідомляється</a:t>
            </a:r>
            <a:r>
              <a:rPr lang="ru-RU" sz="1800" b="0" i="0" u="none" strike="noStrike" baseline="0" dirty="0">
                <a:solidFill>
                  <a:srgbClr val="000000"/>
                </a:solidFill>
                <a:latin typeface="Times New Roman" panose="02020603050405020304" pitchFamily="18" charset="0"/>
              </a:rPr>
              <a:t> не </a:t>
            </a:r>
            <a:r>
              <a:rPr lang="ru-RU" sz="1800" b="0" i="0" u="none" strike="noStrike" baseline="0" dirty="0" err="1">
                <a:solidFill>
                  <a:srgbClr val="000000"/>
                </a:solidFill>
                <a:latin typeface="Times New Roman" panose="02020603050405020304" pitchFamily="18" charset="0"/>
              </a:rPr>
              <a:t>медіана</a:t>
            </a:r>
            <a:r>
              <a:rPr lang="ru-RU" sz="1800" b="0" i="0" u="none" strike="noStrike" baseline="0" dirty="0">
                <a:solidFill>
                  <a:srgbClr val="000000"/>
                </a:solidFill>
                <a:latin typeface="Times New Roman" panose="02020603050405020304" pitchFamily="18" charset="0"/>
              </a:rPr>
              <a:t>, яка </a:t>
            </a:r>
            <a:r>
              <a:rPr lang="ru-RU" sz="1800" b="0" i="0" u="none" strike="noStrike" baseline="0" dirty="0" err="1">
                <a:solidFill>
                  <a:srgbClr val="000000"/>
                </a:solidFill>
                <a:latin typeface="Times New Roman" panose="02020603050405020304" pitchFamily="18" charset="0"/>
              </a:rPr>
              <a:t>відіграє</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результативну</a:t>
            </a:r>
            <a:r>
              <a:rPr lang="ru-RU" sz="1800" b="0" i="0" u="none" strike="noStrike" baseline="0" dirty="0">
                <a:solidFill>
                  <a:srgbClr val="000000"/>
                </a:solidFill>
                <a:latin typeface="Times New Roman" panose="02020603050405020304" pitchFamily="18" charset="0"/>
              </a:rPr>
              <a:t> роль для </a:t>
            </a:r>
            <a:r>
              <a:rPr lang="ru-RU" sz="1800" b="0" i="0" u="none" strike="noStrike" baseline="0" dirty="0" err="1">
                <a:solidFill>
                  <a:srgbClr val="000000"/>
                </a:solidFill>
                <a:latin typeface="Times New Roman" panose="02020603050405020304" pitchFamily="18" charset="0"/>
              </a:rPr>
              <a:t>оцінки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альтернативи</a:t>
            </a:r>
            <a:r>
              <a:rPr lang="ru-RU" sz="1800" b="0" i="0" u="none" strike="noStrike" baseline="0" dirty="0">
                <a:solidFill>
                  <a:srgbClr val="000000"/>
                </a:solidFill>
                <a:latin typeface="Times New Roman" panose="02020603050405020304" pitchFamily="18" charset="0"/>
              </a:rPr>
              <a:t>, а </a:t>
            </a:r>
            <a:r>
              <a:rPr lang="ru-RU" sz="1800" b="0" i="0" u="none" strike="noStrike" baseline="0" dirty="0" err="1">
                <a:solidFill>
                  <a:srgbClr val="000000"/>
                </a:solidFill>
                <a:latin typeface="Times New Roman" panose="02020603050405020304" pitchFamily="18" charset="0"/>
              </a:rPr>
              <a:t>лише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квартилі</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децилі</a:t>
            </a:r>
            <a:r>
              <a:rPr lang="ru-RU" sz="1800" b="0" i="0" u="none" strike="noStrike" baseline="0" dirty="0">
                <a:solidFill>
                  <a:srgbClr val="000000"/>
                </a:solidFill>
                <a:latin typeface="Times New Roman" panose="02020603050405020304" pitchFamily="18" charset="0"/>
              </a:rPr>
              <a:t>. </a:t>
            </a:r>
          </a:p>
          <a:p>
            <a:pPr algn="just"/>
            <a:r>
              <a:rPr lang="uk-UA" sz="1800" b="0" i="0" u="none" strike="noStrike" baseline="0" dirty="0">
                <a:solidFill>
                  <a:srgbClr val="000000"/>
                </a:solidFill>
                <a:latin typeface="Times New Roman" panose="02020603050405020304" pitchFamily="18" charset="0"/>
              </a:rPr>
              <a:t>Рекомендується </a:t>
            </a:r>
            <a:r>
              <a:rPr lang="uk-UA" sz="1800" b="0" i="0" u="none" strike="noStrike" baseline="0" dirty="0" err="1">
                <a:solidFill>
                  <a:srgbClr val="000000"/>
                </a:solidFill>
                <a:latin typeface="Times New Roman" panose="02020603050405020304" pitchFamily="18" charset="0"/>
              </a:rPr>
              <a:t>внести</a:t>
            </a:r>
            <a:r>
              <a:rPr lang="uk-UA" sz="1800" b="0" i="0" u="none" strike="noStrike" baseline="0" dirty="0">
                <a:solidFill>
                  <a:srgbClr val="000000"/>
                </a:solidFill>
                <a:latin typeface="Times New Roman" panose="02020603050405020304" pitchFamily="18" charset="0"/>
              </a:rPr>
              <a:t> зміни у процедуру опитування, де передбачається послідовне розширення числа експертів, що приймають участь у експертизі.       Експерт, який включається в склад групи на черговий тур, подає обґрунтування даної ним оцінки і знайомиться з обґрунтуваннями оцінок експертів, які були залучені раніше. Його обґрунтування зі збереженням процедури анонімності повідомляється всім залученим раніш експертам, кожен із яких повинен або підтвердити свою попередню оцінку, або </a:t>
            </a:r>
            <a:r>
              <a:rPr lang="uk-UA" sz="1800" b="0" i="0" u="none" strike="noStrike" baseline="0" dirty="0" err="1">
                <a:solidFill>
                  <a:srgbClr val="000000"/>
                </a:solidFill>
                <a:latin typeface="Times New Roman" panose="02020603050405020304" pitchFamily="18" charset="0"/>
              </a:rPr>
              <a:t>внести</a:t>
            </a:r>
            <a:r>
              <a:rPr lang="uk-UA" sz="1800" b="0" i="0" u="none" strike="noStrike" baseline="0" dirty="0">
                <a:solidFill>
                  <a:srgbClr val="000000"/>
                </a:solidFill>
                <a:latin typeface="Times New Roman" panose="02020603050405020304" pitchFamily="18" charset="0"/>
              </a:rPr>
              <a:t> відповідні корективи.      Процедура проводиться до тих пір, поки оцінки експертів не стабілізуються. </a:t>
            </a:r>
          </a:p>
          <a:p>
            <a:pPr algn="just"/>
            <a:r>
              <a:rPr lang="uk-UA" dirty="0">
                <a:solidFill>
                  <a:srgbClr val="000000"/>
                </a:solidFill>
                <a:latin typeface="Times New Roman" panose="02020603050405020304" pitchFamily="18" charset="0"/>
              </a:rPr>
              <a:t>     </a:t>
            </a:r>
            <a:r>
              <a:rPr lang="uk-UA" sz="1800" b="0" i="0" u="none" strike="noStrike" baseline="0" dirty="0">
                <a:solidFill>
                  <a:srgbClr val="000000"/>
                </a:solidFill>
                <a:latin typeface="Times New Roman" panose="02020603050405020304" pitchFamily="18" charset="0"/>
              </a:rPr>
              <a:t>Запропонована процедура має такі переваги: відсутність тиску на експерта усередненої думки групи. Експерти отримують більше інформації у виді аргументації оцінок всіх експертів, які приймають участь у експертизі. Однак ця процедура чутлива до зміни порядку підключення експертів до опитування. Якщо з початку підключити найбільш компетентних експертів, які володіють основним об’ємом інформації, то це приведе до більш швидкої стабілізації оцінок, однак час, витрачений при цьому найбільш компетентними експертами, зростає. </a:t>
            </a:r>
            <a:endParaRPr lang="uk-UA" dirty="0"/>
          </a:p>
        </p:txBody>
      </p:sp>
    </p:spTree>
    <p:extLst>
      <p:ext uri="{BB962C8B-B14F-4D97-AF65-F5344CB8AC3E}">
        <p14:creationId xmlns:p14="http://schemas.microsoft.com/office/powerpoint/2010/main" val="2876749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A1CC0D8-F98F-7CE4-3CB2-F0B9A13D4515}"/>
              </a:ext>
            </a:extLst>
          </p:cNvPr>
          <p:cNvSpPr txBox="1"/>
          <p:nvPr/>
        </p:nvSpPr>
        <p:spPr>
          <a:xfrm>
            <a:off x="1043608" y="0"/>
            <a:ext cx="8100392" cy="6463308"/>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     Змінились погляди організаторів експертизи на кількість турів опитування. Канонізація кількості турів, запропонованих авторами метод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як свідчать дослідження, невиправдана. </a:t>
            </a:r>
            <a:endParaRPr lang="uk-UA" sz="1050" b="0" i="0" u="none" strike="noStrike" baseline="0" dirty="0">
              <a:latin typeface="Times New Roman" panose="02020603050405020304" pitchFamily="18" charset="0"/>
            </a:endParaRPr>
          </a:p>
          <a:p>
            <a:pPr algn="just"/>
            <a:r>
              <a:rPr lang="uk-UA" sz="1800" b="0" i="0" u="none" strike="noStrike" baseline="0" dirty="0">
                <a:latin typeface="Times New Roman" panose="02020603050405020304" pitchFamily="18" charset="0"/>
              </a:rPr>
              <a:t>     Кількість турів опитування залежить, насамперед, від складності досліджуваного об’єкта. Так, у деяких дослідженнях буває потреба у проведенні не менше п’яти турів. Однак у інших випадках буває достатньо і двох турів опитування, якщо досягається прийнятний рівень узгодженості думок експертів і збільшення кількості турів не поліпшує результати дослідження. </a:t>
            </a:r>
          </a:p>
          <a:p>
            <a:pPr algn="just"/>
            <a:r>
              <a:rPr lang="ru-RU" sz="1800" b="0" i="0" u="none" strike="noStrike" baseline="0" dirty="0">
                <a:latin typeface="Times New Roman" panose="02020603050405020304" pitchFamily="18" charset="0"/>
              </a:rPr>
              <a:t>     Таким чином, метод </a:t>
            </a:r>
            <a:r>
              <a:rPr lang="ru-RU" sz="1800" b="0" i="0" u="none" strike="noStrike" baseline="0" dirty="0" err="1">
                <a:latin typeface="Times New Roman" panose="02020603050405020304" pitchFamily="18" charset="0"/>
              </a:rPr>
              <a:t>Дельфі</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може</a:t>
            </a:r>
            <a:r>
              <a:rPr lang="ru-RU" sz="1800" b="0" i="0" u="none" strike="noStrike" baseline="0" dirty="0">
                <a:latin typeface="Times New Roman" panose="02020603050405020304" pitchFamily="18" charset="0"/>
              </a:rPr>
              <a:t> бути </a:t>
            </a:r>
            <a:r>
              <a:rPr lang="ru-RU" sz="1800" b="0" i="0" u="none" strike="noStrike" baseline="0" dirty="0" err="1">
                <a:latin typeface="Times New Roman" panose="02020603050405020304" pitchFamily="18" charset="0"/>
              </a:rPr>
              <a:t>удосконалений</a:t>
            </a:r>
            <a:r>
              <a:rPr lang="ru-RU" sz="1800" b="0" i="0" u="none" strike="noStrike" baseline="0" dirty="0">
                <a:latin typeface="Times New Roman" panose="02020603050405020304" pitchFamily="18" charset="0"/>
              </a:rPr>
              <a:t> за </a:t>
            </a:r>
            <a:r>
              <a:rPr lang="ru-RU" sz="1800" b="0" i="0" u="none" strike="noStrike" baseline="0" dirty="0" err="1">
                <a:latin typeface="Times New Roman" panose="02020603050405020304" pitchFamily="18" charset="0"/>
              </a:rPr>
              <a:t>рахунок</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оптимізації</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кількості</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турів</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опитування</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Оскільки</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поки</a:t>
            </a:r>
            <a:r>
              <a:rPr lang="ru-RU" sz="1800" b="0" i="0" u="none" strike="noStrike" baseline="0" dirty="0">
                <a:latin typeface="Times New Roman" panose="02020603050405020304" pitchFamily="18" charset="0"/>
              </a:rPr>
              <a:t> не </a:t>
            </a:r>
            <a:r>
              <a:rPr lang="ru-RU" sz="1800" b="0" i="0" u="none" strike="noStrike" baseline="0" dirty="0" err="1">
                <a:latin typeface="Times New Roman" panose="02020603050405020304" pitchFamily="18" charset="0"/>
              </a:rPr>
              <a:t>існує</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певної</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відповіді</a:t>
            </a:r>
            <a:r>
              <a:rPr lang="ru-RU" sz="1800" b="0" i="0" u="none" strike="noStrike" baseline="0" dirty="0">
                <a:latin typeface="Times New Roman" panose="02020603050405020304" pitchFamily="18" charset="0"/>
              </a:rPr>
              <a:t> на </a:t>
            </a:r>
            <a:r>
              <a:rPr lang="ru-RU" sz="1800" b="0" i="0" u="none" strike="noStrike" baseline="0" dirty="0" err="1">
                <a:latin typeface="Times New Roman" panose="02020603050405020304" pitchFamily="18" charset="0"/>
              </a:rPr>
              <a:t>питання</a:t>
            </a:r>
            <a:r>
              <a:rPr lang="ru-RU" sz="1800" b="0" i="0" u="none" strike="noStrike" baseline="0" dirty="0">
                <a:latin typeface="Times New Roman" panose="02020603050405020304" pitchFamily="18" charset="0"/>
              </a:rPr>
              <a:t> про </a:t>
            </a:r>
            <a:r>
              <a:rPr lang="ru-RU" sz="1800" b="0" i="0" u="none" strike="noStrike" baseline="0" dirty="0" err="1">
                <a:latin typeface="Times New Roman" panose="02020603050405020304" pitchFamily="18" charset="0"/>
              </a:rPr>
              <a:t>необхідне</a:t>
            </a:r>
            <a:r>
              <a:rPr lang="ru-RU" sz="1800" b="0" i="0" u="none" strike="noStrike" baseline="0" dirty="0">
                <a:latin typeface="Times New Roman" panose="02020603050405020304" pitchFamily="18" charset="0"/>
              </a:rPr>
              <a:t> число </a:t>
            </a:r>
            <a:r>
              <a:rPr lang="ru-RU" sz="1800" b="0" i="0" u="none" strike="noStrike" baseline="0" dirty="0" err="1">
                <a:latin typeface="Times New Roman" panose="02020603050405020304" pitchFamily="18" charset="0"/>
              </a:rPr>
              <a:t>турів</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опитування</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рекомендується</a:t>
            </a:r>
            <a:r>
              <a:rPr lang="ru-RU" sz="1800" b="0" i="0" u="none" strike="noStrike" baseline="0" dirty="0">
                <a:latin typeface="Times New Roman" panose="02020603050405020304" pitchFamily="18" charset="0"/>
              </a:rPr>
              <a:t> для </a:t>
            </a:r>
            <a:r>
              <a:rPr lang="ru-RU" sz="1800" b="0" i="0" u="none" strike="noStrike" baseline="0" dirty="0" err="1">
                <a:latin typeface="Times New Roman" panose="02020603050405020304" pitchFamily="18" charset="0"/>
              </a:rPr>
              <a:t>цього</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вважати</a:t>
            </a:r>
            <a:r>
              <a:rPr lang="ru-RU" sz="1800" b="0" i="0" u="none" strike="noStrike" baseline="0" dirty="0">
                <a:latin typeface="Times New Roman" panose="02020603050405020304" pitchFamily="18" charset="0"/>
              </a:rPr>
              <a:t> три тури оптимальною </a:t>
            </a:r>
            <a:r>
              <a:rPr lang="ru-RU" sz="1800" b="0" i="0" u="none" strike="noStrike" baseline="0" dirty="0" err="1">
                <a:latin typeface="Times New Roman" panose="02020603050405020304" pitchFamily="18" charset="0"/>
              </a:rPr>
              <a:t>кількістю</a:t>
            </a:r>
            <a:r>
              <a:rPr lang="ru-RU" sz="1800" b="0" i="0" u="none" strike="noStrike" baseline="0" dirty="0">
                <a:latin typeface="Times New Roman" panose="02020603050405020304" pitchFamily="18" charset="0"/>
              </a:rPr>
              <a:t>, доки не появляться </a:t>
            </a:r>
            <a:r>
              <a:rPr lang="ru-RU" sz="1800" b="0" i="0" u="none" strike="noStrike" baseline="0" dirty="0" err="1">
                <a:latin typeface="Times New Roman" panose="02020603050405020304" pitchFamily="18" charset="0"/>
              </a:rPr>
              <a:t>інші</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експериментальні</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докази</a:t>
            </a:r>
            <a:r>
              <a:rPr lang="ru-RU" sz="1800" b="0" i="0" u="none" strike="noStrike" baseline="0" dirty="0">
                <a:latin typeface="Times New Roman" panose="02020603050405020304" pitchFamily="18" charset="0"/>
              </a:rPr>
              <a:t>. </a:t>
            </a:r>
          </a:p>
          <a:p>
            <a:pPr algn="just"/>
            <a:r>
              <a:rPr lang="ru-RU" dirty="0">
                <a:latin typeface="Times New Roman" panose="02020603050405020304" pitchFamily="18" charset="0"/>
              </a:rPr>
              <a:t>     </a:t>
            </a:r>
            <a:r>
              <a:rPr lang="uk-UA" sz="1800" b="0" i="0" u="none" strike="noStrike" baseline="0" dirty="0">
                <a:solidFill>
                  <a:srgbClr val="000000"/>
                </a:solidFill>
                <a:latin typeface="Times New Roman" panose="02020603050405020304" pitchFamily="18" charset="0"/>
              </a:rPr>
              <a:t>«Косметичним» поліпшенням не обмежилося удосконалення методу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Для усунення серйозних недоліків було запропоновано ряд модифікацій методики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окремі елементи яких навіть не відповідають вимогам «класичного» методу. </a:t>
            </a:r>
          </a:p>
          <a:p>
            <a:pPr algn="just"/>
            <a:r>
              <a:rPr lang="uk-UA" sz="1800" b="0" i="0" u="none" strike="noStrike" baseline="0" dirty="0">
                <a:solidFill>
                  <a:srgbClr val="000000"/>
                </a:solidFill>
                <a:latin typeface="Times New Roman" panose="02020603050405020304" pitchFamily="18" charset="0"/>
              </a:rPr>
              <a:t>     Прикладом розвитку і удосконалення методу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є розробка </a:t>
            </a:r>
            <a:r>
              <a:rPr lang="en-US" sz="1800" b="0" i="0" u="none" strike="noStrike" baseline="0" dirty="0">
                <a:solidFill>
                  <a:srgbClr val="000000"/>
                </a:solidFill>
                <a:latin typeface="Times New Roman" panose="02020603050405020304" pitchFamily="18" charset="0"/>
              </a:rPr>
              <a:t>SEER (System for Evolutions and Review) – </a:t>
            </a:r>
            <a:r>
              <a:rPr lang="uk-UA" sz="1800" b="0" i="0" u="none" strike="noStrike" baseline="0" dirty="0">
                <a:solidFill>
                  <a:srgbClr val="000000"/>
                </a:solidFill>
                <a:latin typeface="Times New Roman" panose="02020603050405020304" pitchFamily="18" charset="0"/>
              </a:rPr>
              <a:t>система огляду та оцінки подій. </a:t>
            </a:r>
          </a:p>
          <a:p>
            <a:pPr algn="just"/>
            <a:r>
              <a:rPr lang="uk-UA" sz="1800" b="0" i="0" u="none" strike="noStrike" baseline="0" dirty="0">
                <a:solidFill>
                  <a:srgbClr val="000000"/>
                </a:solidFill>
                <a:latin typeface="Times New Roman" panose="02020603050405020304" pitchFamily="18" charset="0"/>
              </a:rPr>
              <a:t>     Методика </a:t>
            </a:r>
            <a:r>
              <a:rPr lang="en-US" sz="1800" b="0" i="0" u="none" strike="noStrike" baseline="0" dirty="0">
                <a:solidFill>
                  <a:srgbClr val="000000"/>
                </a:solidFill>
                <a:latin typeface="Times New Roman" panose="02020603050405020304" pitchFamily="18" charset="0"/>
              </a:rPr>
              <a:t>SEER </a:t>
            </a:r>
            <a:r>
              <a:rPr lang="uk-UA" sz="1800" b="0" i="0" u="none" strike="noStrike" baseline="0" dirty="0">
                <a:solidFill>
                  <a:srgbClr val="000000"/>
                </a:solidFill>
                <a:latin typeface="Times New Roman" panose="02020603050405020304" pitchFamily="18" charset="0"/>
              </a:rPr>
              <a:t>передбачає лише два тури опитування. В кожному турі залучається різний склад експертів. Експерти першого туру – спеціалісти промисловості або інших галузей народного господарства; експерти другого туру – найбільш кваліфіковані спеціалісти з органів, що приймають рішення, а також спеціалісти з сфер природничих і технічних наук. </a:t>
            </a:r>
            <a:endParaRPr lang="uk-UA" dirty="0"/>
          </a:p>
        </p:txBody>
      </p:sp>
    </p:spTree>
    <p:extLst>
      <p:ext uri="{BB962C8B-B14F-4D97-AF65-F5344CB8AC3E}">
        <p14:creationId xmlns:p14="http://schemas.microsoft.com/office/powerpoint/2010/main" val="13529126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DC8A44-51F0-E1D0-F192-2873AF7317D7}"/>
              </a:ext>
            </a:extLst>
          </p:cNvPr>
          <p:cNvSpPr txBox="1"/>
          <p:nvPr/>
        </p:nvSpPr>
        <p:spPr>
          <a:xfrm>
            <a:off x="971600" y="0"/>
            <a:ext cx="8172400" cy="6740307"/>
          </a:xfrm>
          <a:prstGeom prst="rect">
            <a:avLst/>
          </a:prstGeom>
          <a:noFill/>
        </p:spPr>
        <p:txBody>
          <a:bodyPr wrap="square">
            <a:spAutoFit/>
          </a:bodyPr>
          <a:lstStyle/>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Експерти</a:t>
            </a:r>
            <a:r>
              <a:rPr lang="ru-RU" sz="1800" b="0" i="0" u="none" strike="noStrike" baseline="0" dirty="0">
                <a:solidFill>
                  <a:srgbClr val="000000"/>
                </a:solidFill>
                <a:latin typeface="Times New Roman" panose="02020603050405020304" pitchFamily="18" charset="0"/>
              </a:rPr>
              <a:t> кожного туру практично не </a:t>
            </a:r>
            <a:r>
              <a:rPr lang="ru-RU" sz="1800" b="0" i="0" u="none" strike="noStrike" baseline="0" dirty="0" err="1">
                <a:solidFill>
                  <a:srgbClr val="000000"/>
                </a:solidFill>
                <a:latin typeface="Times New Roman" panose="02020603050405020304" pitchFamily="18" charset="0"/>
              </a:rPr>
              <a:t>переглядають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свої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відповіді</a:t>
            </a:r>
            <a:r>
              <a:rPr lang="ru-RU" sz="1800" b="0" i="0" u="none" strike="noStrike" baseline="0" dirty="0">
                <a:solidFill>
                  <a:srgbClr val="000000"/>
                </a:solidFill>
                <a:latin typeface="Times New Roman" panose="02020603050405020304" pitchFamily="18" charset="0"/>
              </a:rPr>
              <a:t>, за </a:t>
            </a:r>
            <a:r>
              <a:rPr lang="ru-RU" sz="1800" b="0" i="0" u="none" strike="noStrike" baseline="0" dirty="0" err="1">
                <a:solidFill>
                  <a:srgbClr val="000000"/>
                </a:solidFill>
                <a:latin typeface="Times New Roman" panose="02020603050405020304" pitchFamily="18" charset="0"/>
              </a:rPr>
              <a:t>виключенням</a:t>
            </a:r>
            <a:r>
              <a:rPr lang="ru-RU" sz="1800" b="0" i="0" u="none" strike="noStrike" baseline="0" dirty="0">
                <a:solidFill>
                  <a:srgbClr val="000000"/>
                </a:solidFill>
                <a:latin typeface="Times New Roman" panose="02020603050405020304" pitchFamily="18" charset="0"/>
              </a:rPr>
              <a:t> тих </a:t>
            </a:r>
            <a:r>
              <a:rPr lang="ru-RU" sz="1800" b="0" i="0" u="none" strike="noStrike" baseline="0" dirty="0" err="1">
                <a:solidFill>
                  <a:srgbClr val="000000"/>
                </a:solidFill>
                <a:latin typeface="Times New Roman" panose="02020603050405020304" pitchFamily="18" charset="0"/>
              </a:rPr>
              <a:t>випадків</a:t>
            </a:r>
            <a:r>
              <a:rPr lang="ru-RU" sz="1800" b="0" i="0" u="none" strike="noStrike" baseline="0" dirty="0">
                <a:solidFill>
                  <a:srgbClr val="000000"/>
                </a:solidFill>
                <a:latin typeface="Times New Roman" panose="02020603050405020304" pitchFamily="18" charset="0"/>
              </a:rPr>
              <a:t>, коли </a:t>
            </a:r>
            <a:r>
              <a:rPr lang="ru-RU" sz="1800" b="0" i="0" u="none" strike="noStrike" baseline="0" dirty="0" err="1">
                <a:solidFill>
                  <a:srgbClr val="000000"/>
                </a:solidFill>
                <a:latin typeface="Times New Roman" panose="02020603050405020304" pitchFamily="18" charset="0"/>
              </a:rPr>
              <a:t>їх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відповідь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виходить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встановленого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інтервалу</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якому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знаходиться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переважна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більшість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оцінок</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наприклад</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інтервалу</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якому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знаходиться</a:t>
            </a:r>
            <a:r>
              <a:rPr lang="ru-RU" sz="1800" b="0" i="0" u="none" strike="noStrike" baseline="0" dirty="0">
                <a:solidFill>
                  <a:srgbClr val="000000"/>
                </a:solidFill>
                <a:latin typeface="Times New Roman" panose="02020603050405020304" pitchFamily="18" charset="0"/>
              </a:rPr>
              <a:t> 90 % </a:t>
            </a:r>
            <a:r>
              <a:rPr lang="ru-RU" sz="1800" b="0" i="0" u="none" strike="noStrike" baseline="0" dirty="0" err="1">
                <a:solidFill>
                  <a:srgbClr val="000000"/>
                </a:solidFill>
                <a:latin typeface="Times New Roman" panose="02020603050405020304" pitchFamily="18" charset="0"/>
              </a:rPr>
              <a:t>всіх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оцінок</a:t>
            </a:r>
            <a:r>
              <a:rPr lang="ru-RU" sz="1800" b="0" i="0" u="none" strike="noStrike" baseline="0" dirty="0">
                <a:solidFill>
                  <a:srgbClr val="000000"/>
                </a:solidFill>
                <a:latin typeface="Times New Roman" panose="02020603050405020304" pitchFamily="18" charset="0"/>
              </a:rPr>
              <a:t>). </a:t>
            </a:r>
            <a:endParaRPr lang="uk-UA" sz="1050" b="0" i="0" u="none" strike="noStrike" baseline="0" dirty="0">
              <a:latin typeface="Times New Roman" panose="02020603050405020304" pitchFamily="18" charset="0"/>
            </a:endParaRPr>
          </a:p>
          <a:p>
            <a:pPr algn="just"/>
            <a:r>
              <a:rPr lang="uk-UA" sz="1800" b="0" i="0" u="none" strike="noStrike" baseline="0" dirty="0">
                <a:latin typeface="Times New Roman" panose="02020603050405020304" pitchFamily="18" charset="0"/>
              </a:rPr>
              <a:t>     Використання методики </a:t>
            </a:r>
            <a:r>
              <a:rPr lang="en-US" sz="1800" b="0" i="0" u="none" strike="noStrike" baseline="0" dirty="0">
                <a:latin typeface="Times New Roman" panose="02020603050405020304" pitchFamily="18" charset="0"/>
              </a:rPr>
              <a:t>SEER </a:t>
            </a:r>
            <a:r>
              <a:rPr lang="uk-UA" sz="1800" b="0" i="0" u="none" strike="noStrike" baseline="0" dirty="0">
                <a:latin typeface="Times New Roman" panose="02020603050405020304" pitchFamily="18" charset="0"/>
              </a:rPr>
              <a:t>дозволяє позбавитися суттєвого недоліку методики </a:t>
            </a:r>
            <a:r>
              <a:rPr lang="uk-UA" sz="1800" b="0" i="0" u="none" strike="noStrike" baseline="0" dirty="0" err="1">
                <a:latin typeface="Times New Roman" panose="02020603050405020304" pitchFamily="18" charset="0"/>
              </a:rPr>
              <a:t>Дельфі</a:t>
            </a:r>
            <a:r>
              <a:rPr lang="uk-UA" sz="1800" b="0" i="0" u="none" strike="noStrike" baseline="0" dirty="0">
                <a:latin typeface="Times New Roman" panose="02020603050405020304" pitchFamily="18" charset="0"/>
              </a:rPr>
              <a:t> – її громіздкість внаслідок необхідності нерідко проводити багатотурове опитування. Останнє дратує експертів, оскільки після кожного туру виникає потреба «переварити» значний об’єм інформації. До того ж досить тривала перерва між окремими турами вимагає від експертів знову і знову включатися в зміст дослідження. </a:t>
            </a:r>
          </a:p>
          <a:p>
            <a:pPr algn="just"/>
            <a:r>
              <a:rPr lang="uk-UA" dirty="0">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Іншою</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модифікацією</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класичного</a:t>
            </a:r>
            <a:r>
              <a:rPr lang="ru-RU" sz="1800" b="0" i="0" u="none" strike="noStrike" baseline="0" dirty="0">
                <a:solidFill>
                  <a:srgbClr val="000000"/>
                </a:solidFill>
                <a:latin typeface="Times New Roman" panose="02020603050405020304" pitchFamily="18" charset="0"/>
              </a:rPr>
              <a:t> методу </a:t>
            </a:r>
            <a:r>
              <a:rPr lang="ru-RU" sz="1800" b="0" i="0" u="none" strike="noStrike" baseline="0" dirty="0" err="1">
                <a:solidFill>
                  <a:srgbClr val="000000"/>
                </a:solidFill>
                <a:latin typeface="Times New Roman" panose="02020603050405020304" pitchFamily="18" charset="0"/>
              </a:rPr>
              <a:t>Дельфі</a:t>
            </a:r>
            <a:r>
              <a:rPr lang="ru-RU" sz="1800" b="0" i="0" u="none" strike="noStrike" baseline="0" dirty="0">
                <a:solidFill>
                  <a:srgbClr val="000000"/>
                </a:solidFill>
                <a:latin typeface="Times New Roman" panose="02020603050405020304" pitchFamily="18" charset="0"/>
              </a:rPr>
              <a:t> є методика </a:t>
            </a:r>
            <a:r>
              <a:rPr lang="ru-RU" sz="1800" b="1" i="0" u="none" strike="noStrike" baseline="0" dirty="0">
                <a:solidFill>
                  <a:srgbClr val="000000"/>
                </a:solidFill>
                <a:latin typeface="Times New Roman" panose="02020603050405020304" pitchFamily="18" charset="0"/>
              </a:rPr>
              <a:t>«Початок – з чистого листа»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Розробка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вказаної</a:t>
            </a:r>
            <a:r>
              <a:rPr lang="ru-RU" sz="1800" b="0" i="0" u="none" strike="noStrike" baseline="0" dirty="0">
                <a:solidFill>
                  <a:srgbClr val="000000"/>
                </a:solidFill>
                <a:latin typeface="Times New Roman" panose="02020603050405020304" pitchFamily="18" charset="0"/>
              </a:rPr>
              <a:t> методики </a:t>
            </a:r>
            <a:r>
              <a:rPr lang="ru-RU" sz="1800" b="0" i="0" u="none" strike="noStrike" baseline="0" dirty="0" err="1">
                <a:solidFill>
                  <a:srgbClr val="000000"/>
                </a:solidFill>
                <a:latin typeface="Times New Roman" panose="02020603050405020304" pitchFamily="18" charset="0"/>
              </a:rPr>
              <a:t>обумовлена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тим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що</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першому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турі</a:t>
            </a:r>
            <a:r>
              <a:rPr lang="ru-RU" sz="1800" b="0" i="0" u="none" strike="noStrike" baseline="0" dirty="0">
                <a:solidFill>
                  <a:srgbClr val="000000"/>
                </a:solidFill>
                <a:latin typeface="Times New Roman" panose="02020603050405020304" pitchFamily="18" charset="0"/>
              </a:rPr>
              <a:t> перед </a:t>
            </a:r>
            <a:r>
              <a:rPr lang="ru-RU" sz="1800" b="0" i="0" u="none" strike="noStrike" baseline="0" dirty="0" err="1">
                <a:solidFill>
                  <a:srgbClr val="000000"/>
                </a:solidFill>
                <a:latin typeface="Times New Roman" panose="02020603050405020304" pitchFamily="18" charset="0"/>
              </a:rPr>
              <a:t>деякими</a:t>
            </a:r>
            <a:r>
              <a:rPr lang="ru-RU" sz="1800" b="0" i="0" u="none" strike="noStrike" baseline="0" dirty="0">
                <a:solidFill>
                  <a:srgbClr val="000000"/>
                </a:solidFill>
                <a:latin typeface="Times New Roman" panose="02020603050405020304" pitchFamily="18" charset="0"/>
              </a:rPr>
              <a:t> членами </a:t>
            </a:r>
            <a:r>
              <a:rPr lang="ru-RU" sz="1800" b="0" i="0" u="none" strike="noStrike" baseline="0" dirty="0" err="1">
                <a:solidFill>
                  <a:srgbClr val="000000"/>
                </a:solidFill>
                <a:latin typeface="Times New Roman" panose="02020603050405020304" pitchFamily="18" charset="0"/>
              </a:rPr>
              <a:t>експертної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виникають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труднощі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психологічного</a:t>
            </a:r>
            <a:r>
              <a:rPr lang="ru-RU" sz="1800" b="0" i="0" u="none" strike="noStrike" baseline="0" dirty="0">
                <a:solidFill>
                  <a:srgbClr val="000000"/>
                </a:solidFill>
                <a:latin typeface="Times New Roman" panose="02020603050405020304" pitchFamily="18" charset="0"/>
              </a:rPr>
              <a:t> характеру, </a:t>
            </a:r>
            <a:r>
              <a:rPr lang="ru-RU" sz="1800" b="0" i="0" u="none" strike="noStrike" baseline="0" dirty="0" err="1">
                <a:solidFill>
                  <a:srgbClr val="000000"/>
                </a:solidFill>
                <a:latin typeface="Times New Roman" panose="02020603050405020304" pitchFamily="18" charset="0"/>
              </a:rPr>
              <a:t>оскільки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ситуація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безструктурна</a:t>
            </a:r>
            <a:r>
              <a:rPr lang="ru-RU" sz="1800" b="0" i="0" u="none" strike="noStrike" baseline="0" dirty="0">
                <a:solidFill>
                  <a:srgbClr val="000000"/>
                </a:solidFill>
                <a:latin typeface="Times New Roman" panose="02020603050405020304" pitchFamily="18" charset="0"/>
              </a:rPr>
              <a:t>, і тому </a:t>
            </a:r>
            <a:r>
              <a:rPr lang="ru-RU" sz="1800" b="0" i="0" u="none" strike="noStrike" baseline="0" dirty="0" err="1">
                <a:solidFill>
                  <a:srgbClr val="000000"/>
                </a:solidFill>
                <a:latin typeface="Times New Roman" panose="02020603050405020304" pitchFamily="18" charset="0"/>
              </a:rPr>
              <a:t>деякі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експерти</a:t>
            </a:r>
            <a:r>
              <a:rPr lang="ru-RU" sz="1800" b="0" i="0" u="none" strike="noStrike" baseline="0" dirty="0">
                <a:solidFill>
                  <a:srgbClr val="000000"/>
                </a:solidFill>
                <a:latin typeface="Times New Roman" panose="02020603050405020304" pitchFamily="18" charset="0"/>
              </a:rPr>
              <a:t> не </a:t>
            </a:r>
            <a:r>
              <a:rPr lang="ru-RU" sz="1800" b="0" i="0" u="none" strike="noStrike" baseline="0" dirty="0" err="1">
                <a:solidFill>
                  <a:srgbClr val="000000"/>
                </a:solidFill>
                <a:latin typeface="Times New Roman" panose="02020603050405020304" pitchFamily="18" charset="0"/>
              </a:rPr>
              <a:t>знають</a:t>
            </a:r>
            <a:r>
              <a:rPr lang="ru-RU" sz="1800" b="0" i="0" u="none" strike="noStrike" baseline="0" dirty="0">
                <a:solidFill>
                  <a:srgbClr val="000000"/>
                </a:solidFill>
                <a:latin typeface="Times New Roman" panose="02020603050405020304" pitchFamily="18" charset="0"/>
              </a:rPr>
              <a:t> з </a:t>
            </a:r>
            <a:r>
              <a:rPr lang="ru-RU" sz="1800" b="0" i="0" u="none" strike="noStrike" baseline="0" dirty="0" err="1">
                <a:solidFill>
                  <a:srgbClr val="000000"/>
                </a:solidFill>
                <a:latin typeface="Times New Roman" panose="02020603050405020304" pitchFamily="18" charset="0"/>
              </a:rPr>
              <a:t>чого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почати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Водночас</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ніхто</a:t>
            </a:r>
            <a:r>
              <a:rPr lang="ru-RU" sz="1800" b="0" i="0" u="none" strike="noStrike" baseline="0" dirty="0">
                <a:solidFill>
                  <a:srgbClr val="000000"/>
                </a:solidFill>
                <a:latin typeface="Times New Roman" panose="02020603050405020304" pitchFamily="18" charset="0"/>
              </a:rPr>
              <a:t> не </a:t>
            </a:r>
            <a:r>
              <a:rPr lang="ru-RU" sz="1800" b="0" i="0" u="none" strike="noStrike" baseline="0" dirty="0" err="1">
                <a:solidFill>
                  <a:srgbClr val="000000"/>
                </a:solidFill>
                <a:latin typeface="Times New Roman" panose="02020603050405020304" pitchFamily="18" charset="0"/>
              </a:rPr>
              <a:t>може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дати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гарантії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що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прогнози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розроблені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групою</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протягом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першого</a:t>
            </a:r>
            <a:r>
              <a:rPr lang="ru-RU" sz="1800" b="0" i="0" u="none" strike="noStrike" baseline="0" dirty="0">
                <a:solidFill>
                  <a:srgbClr val="000000"/>
                </a:solidFill>
                <a:latin typeface="Times New Roman" panose="02020603050405020304" pitchFamily="18" charset="0"/>
              </a:rPr>
              <a:t> туру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будуть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відповідати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вимогам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пред’являють</a:t>
            </a:r>
            <a:r>
              <a:rPr lang="ru-RU" sz="1800" b="0" i="0" u="none" strike="noStrike" baseline="0" dirty="0">
                <a:solidFill>
                  <a:srgbClr val="000000"/>
                </a:solidFill>
                <a:latin typeface="Times New Roman" panose="02020603050405020304" pitchFamily="18" charset="0"/>
              </a:rPr>
              <a:t> до них </a:t>
            </a:r>
            <a:r>
              <a:rPr lang="ru-RU" sz="1800" b="0" i="0" u="none" strike="noStrike" baseline="0" dirty="0" err="1">
                <a:solidFill>
                  <a:srgbClr val="000000"/>
                </a:solidFill>
                <a:latin typeface="Times New Roman" panose="02020603050405020304" pitchFamily="18" charset="0"/>
              </a:rPr>
              <a:t>організатори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експертизи</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До того ж по </a:t>
            </a:r>
            <a:r>
              <a:rPr lang="ru-RU" sz="1800" b="0" i="0" u="none" strike="noStrike" baseline="0" dirty="0" err="1">
                <a:solidFill>
                  <a:srgbClr val="000000"/>
                </a:solidFill>
                <a:latin typeface="Times New Roman" panose="02020603050405020304" pitchFamily="18" charset="0"/>
              </a:rPr>
              <a:t>мірі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уточнення</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звуження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формулювання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досліджуваної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проблеми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протягом</a:t>
            </a:r>
            <a:r>
              <a:rPr lang="ru-RU" sz="1800" b="0" i="0" u="none" strike="noStrike" baseline="0" dirty="0">
                <a:solidFill>
                  <a:srgbClr val="000000"/>
                </a:solidFill>
                <a:latin typeface="Times New Roman" panose="02020603050405020304" pitchFamily="18" charset="0"/>
              </a:rPr>
              <a:t> ряду </a:t>
            </a:r>
            <a:r>
              <a:rPr lang="ru-RU" sz="1800" b="0" i="0" u="none" strike="noStrike" baseline="0" dirty="0" err="1">
                <a:solidFill>
                  <a:srgbClr val="000000"/>
                </a:solidFill>
                <a:latin typeface="Times New Roman" panose="02020603050405020304" pitchFamily="18" charset="0"/>
              </a:rPr>
              <a:t>турів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цілком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можлива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ситуація</a:t>
            </a:r>
            <a:r>
              <a:rPr lang="ru-RU" sz="1800" b="0" i="0" u="none" strike="noStrike" baseline="0" dirty="0">
                <a:solidFill>
                  <a:srgbClr val="000000"/>
                </a:solidFill>
                <a:latin typeface="Times New Roman" panose="02020603050405020304" pitchFamily="18" charset="0"/>
              </a:rPr>
              <a:t>, коли один </a:t>
            </a:r>
            <a:r>
              <a:rPr lang="ru-RU" sz="1800" b="0" i="0" u="none" strike="noStrike" baseline="0" dirty="0" err="1">
                <a:solidFill>
                  <a:srgbClr val="000000"/>
                </a:solidFill>
                <a:latin typeface="Times New Roman" panose="02020603050405020304" pitchFamily="18" charset="0"/>
              </a:rPr>
              <a:t>або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декілька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членів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можуть</a:t>
            </a:r>
            <a:r>
              <a:rPr lang="ru-RU" sz="1800" b="0" i="0" u="none" strike="noStrike" baseline="0" dirty="0">
                <a:solidFill>
                  <a:srgbClr val="000000"/>
                </a:solidFill>
                <a:latin typeface="Times New Roman" panose="02020603050405020304" pitchFamily="18" charset="0"/>
              </a:rPr>
              <a:t> не </a:t>
            </a:r>
            <a:r>
              <a:rPr lang="ru-RU" sz="1800" b="0" i="0" u="none" strike="noStrike" baseline="0" dirty="0" err="1">
                <a:solidFill>
                  <a:srgbClr val="000000"/>
                </a:solidFill>
                <a:latin typeface="Times New Roman" panose="02020603050405020304" pitchFamily="18" charset="0"/>
              </a:rPr>
              <a:t>виявитися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експертами</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даній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вузькій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сфері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знань</a:t>
            </a:r>
            <a:r>
              <a:rPr lang="ru-RU" sz="1800" b="0" i="0" u="none" strike="noStrike" baseline="0" dirty="0">
                <a:solidFill>
                  <a:srgbClr val="000000"/>
                </a:solidFill>
                <a:latin typeface="Times New Roman" panose="02020603050405020304" pitchFamily="18" charset="0"/>
              </a:rPr>
              <a:t>. Тому суть методики </a:t>
            </a:r>
            <a:r>
              <a:rPr lang="ru-RU" sz="1800" b="1" i="0" u="none" strike="noStrike" baseline="0" dirty="0">
                <a:solidFill>
                  <a:srgbClr val="000000"/>
                </a:solidFill>
                <a:latin typeface="Times New Roman" panose="02020603050405020304" pitchFamily="18" charset="0"/>
              </a:rPr>
              <a:t>«Початок – з чистого листа»</a:t>
            </a:r>
            <a:r>
              <a:rPr lang="ru-RU" sz="1800" b="0" i="0" u="none" strike="noStrike" baseline="0" dirty="0">
                <a:solidFill>
                  <a:srgbClr val="000000"/>
                </a:solidFill>
                <a:latin typeface="Times New Roman" panose="02020603050405020304" pitchFamily="18" charset="0"/>
              </a:rPr>
              <a:t> в тому, </a:t>
            </a:r>
            <a:r>
              <a:rPr lang="ru-RU" sz="1800" b="0" i="0" u="none" strike="noStrike" baseline="0" dirty="0" err="1">
                <a:solidFill>
                  <a:srgbClr val="000000"/>
                </a:solidFill>
                <a:latin typeface="Times New Roman" panose="02020603050405020304" pitchFamily="18" charset="0"/>
              </a:rPr>
              <a:t>що</a:t>
            </a:r>
            <a:r>
              <a:rPr lang="ru-RU" sz="1800" b="0" i="0" u="none" strike="noStrike" baseline="0" dirty="0">
                <a:solidFill>
                  <a:srgbClr val="000000"/>
                </a:solidFill>
                <a:latin typeface="Times New Roman" panose="02020603050405020304" pitchFamily="18" charset="0"/>
              </a:rPr>
              <a:t> перший тур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проводиться з </a:t>
            </a:r>
            <a:r>
              <a:rPr lang="ru-RU" sz="1800" b="0" i="0" u="none" strike="noStrike" baseline="0" dirty="0" err="1">
                <a:solidFill>
                  <a:srgbClr val="000000"/>
                </a:solidFill>
                <a:latin typeface="Times New Roman" panose="02020603050405020304" pitchFamily="18" charset="0"/>
              </a:rPr>
              <a:t>однією</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групою</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подальші</a:t>
            </a:r>
            <a:r>
              <a:rPr lang="ru-RU" sz="1800" b="0" i="0" u="none" strike="noStrike" baseline="0" dirty="0">
                <a:solidFill>
                  <a:srgbClr val="000000"/>
                </a:solidFill>
                <a:latin typeface="Times New Roman" panose="02020603050405020304" pitchFamily="18" charset="0"/>
              </a:rPr>
              <a:t> тури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починаючи</a:t>
            </a:r>
            <a:r>
              <a:rPr lang="ru-RU" sz="1800" b="0" i="0" u="none" strike="noStrike" baseline="0" dirty="0">
                <a:solidFill>
                  <a:srgbClr val="000000"/>
                </a:solidFill>
                <a:latin typeface="Times New Roman" panose="02020603050405020304" pitchFamily="18" charset="0"/>
              </a:rPr>
              <a:t> з другого, </a:t>
            </a:r>
            <a:r>
              <a:rPr lang="ru-RU" sz="1800" b="0" i="0" u="none" strike="noStrike" baseline="0" dirty="0" err="1">
                <a:solidFill>
                  <a:srgbClr val="000000"/>
                </a:solidFill>
                <a:latin typeface="Times New Roman" panose="02020603050405020304" pitchFamily="18" charset="0"/>
              </a:rPr>
              <a:t>проводяться</a:t>
            </a:r>
            <a:r>
              <a:rPr lang="ru-RU" sz="1800" b="0" i="0" u="none" strike="noStrike" baseline="0" dirty="0">
                <a:solidFill>
                  <a:srgbClr val="000000"/>
                </a:solidFill>
                <a:latin typeface="Times New Roman" panose="02020603050405020304" pitchFamily="18" charset="0"/>
              </a:rPr>
              <a:t> з </a:t>
            </a:r>
            <a:r>
              <a:rPr lang="ru-RU" sz="1800" b="0" i="0" u="none" strike="noStrike" baseline="0" dirty="0" err="1">
                <a:solidFill>
                  <a:srgbClr val="000000"/>
                </a:solidFill>
                <a:latin typeface="Times New Roman" panose="02020603050405020304" pitchFamily="18" charset="0"/>
              </a:rPr>
              <a:t>іншою</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групою</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Частково</a:t>
            </a:r>
            <a:r>
              <a:rPr lang="ru-RU" sz="1800" b="0" i="0" u="none" strike="noStrike" baseline="0" dirty="0">
                <a:solidFill>
                  <a:srgbClr val="000000"/>
                </a:solidFill>
                <a:latin typeface="Times New Roman" panose="02020603050405020304" pitchFamily="18" charset="0"/>
              </a:rPr>
              <a:t> склад </a:t>
            </a:r>
            <a:r>
              <a:rPr lang="ru-RU" sz="1800" b="0" i="0" u="none" strike="noStrike" baseline="0" dirty="0" err="1">
                <a:solidFill>
                  <a:srgbClr val="000000"/>
                </a:solidFill>
                <a:latin typeface="Times New Roman" panose="02020603050405020304" pitchFamily="18" charset="0"/>
              </a:rPr>
              <a:t>груп</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співпадати</a:t>
            </a:r>
            <a:r>
              <a:rPr lang="ru-RU" sz="1800" b="0" i="0" u="none" strike="noStrike" baseline="0"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3325531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02A17E-E99F-046C-A9D0-A7ACC49BF7BD}"/>
              </a:ext>
            </a:extLst>
          </p:cNvPr>
          <p:cNvSpPr txBox="1"/>
          <p:nvPr/>
        </p:nvSpPr>
        <p:spPr>
          <a:xfrm>
            <a:off x="971600" y="0"/>
            <a:ext cx="8172400" cy="6463308"/>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     В процесі практичної реалізації методу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відомі й інші випадки відмов від жорстких вимог застосування, наприклад, виключається анонімність. Умови анонімності використовуються для того, щоб доводи експертів оцінювались на основі їх власних переконань, і щоб при цьому думка експерта, яка збігається, або навпаки, не збігається з думками більшості групи не впливала на його судження. </a:t>
            </a:r>
            <a:endParaRPr lang="uk-UA" sz="1050" b="0" i="0" u="none" strike="noStrike" baseline="0" dirty="0">
              <a:latin typeface="Times New Roman" panose="02020603050405020304" pitchFamily="18" charset="0"/>
            </a:endParaRPr>
          </a:p>
          <a:p>
            <a:pPr algn="just"/>
            <a:r>
              <a:rPr lang="uk-UA" sz="1800" b="0" i="0" u="none" strike="noStrike" baseline="0" dirty="0">
                <a:latin typeface="Times New Roman" panose="02020603050405020304" pitchFamily="18" charset="0"/>
              </a:rPr>
              <a:t>     Однак в деяких випадках постає дилема: вибирати між виключенням певної анонімності і повною відмовою від використання методу </a:t>
            </a:r>
            <a:r>
              <a:rPr lang="uk-UA" sz="1800" b="0" i="0" u="none" strike="noStrike" baseline="0" dirty="0" err="1">
                <a:latin typeface="Times New Roman" panose="02020603050405020304" pitchFamily="18" charset="0"/>
              </a:rPr>
              <a:t>Дельфі</a:t>
            </a:r>
            <a:r>
              <a:rPr lang="uk-UA" sz="1800" b="0" i="0" u="none" strike="noStrike" baseline="0" dirty="0">
                <a:latin typeface="Times New Roman" panose="02020603050405020304" pitchFamily="18" charset="0"/>
              </a:rPr>
              <a:t>. Оскільки відмова від деякої анонімності зберігає певні переваги методу </a:t>
            </a:r>
            <a:r>
              <a:rPr lang="uk-UA" sz="1800" b="0" i="0" u="none" strike="noStrike" baseline="0" dirty="0" err="1">
                <a:latin typeface="Times New Roman" panose="02020603050405020304" pitchFamily="18" charset="0"/>
              </a:rPr>
              <a:t>Дельфі</a:t>
            </a:r>
            <a:r>
              <a:rPr lang="uk-UA" sz="1800" b="0" i="0" u="none" strike="noStrike" baseline="0" dirty="0">
                <a:latin typeface="Times New Roman" panose="02020603050405020304" pitchFamily="18" charset="0"/>
              </a:rPr>
              <a:t>, то має сенс скористатися такою модифікацією, яка отримала нову назву «Спрощений метод </a:t>
            </a:r>
            <a:r>
              <a:rPr lang="uk-UA" sz="1800" b="0" i="0" u="none" strike="noStrike" baseline="0" dirty="0" err="1">
                <a:latin typeface="Times New Roman" panose="02020603050405020304" pitchFamily="18" charset="0"/>
              </a:rPr>
              <a:t>Дельфі</a:t>
            </a:r>
            <a:r>
              <a:rPr lang="uk-UA" sz="1800" b="0" i="0" u="none" strike="noStrike" baseline="0" dirty="0">
                <a:latin typeface="Times New Roman" panose="02020603050405020304" pitchFamily="18" charset="0"/>
              </a:rPr>
              <a:t>». Такий підхід дозволяє значно прискорити процес дослідження. </a:t>
            </a:r>
          </a:p>
          <a:p>
            <a:pPr algn="just"/>
            <a:r>
              <a:rPr lang="uk-UA" dirty="0">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Отже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відмовившись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анонімності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можна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зберегти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решту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переваг</a:t>
            </a:r>
            <a:r>
              <a:rPr lang="ru-RU" sz="1800" b="0" i="0" u="none" strike="noStrike" baseline="0" dirty="0">
                <a:solidFill>
                  <a:srgbClr val="000000"/>
                </a:solidFill>
                <a:latin typeface="Times New Roman" panose="02020603050405020304" pitchFamily="18" charset="0"/>
              </a:rPr>
              <a:t> методу </a:t>
            </a:r>
            <a:r>
              <a:rPr lang="ru-RU" sz="1800" b="0" i="0" u="none" strike="noStrike" baseline="0" dirty="0" err="1">
                <a:solidFill>
                  <a:srgbClr val="000000"/>
                </a:solidFill>
                <a:latin typeface="Times New Roman" panose="02020603050405020304" pitchFamily="18" charset="0"/>
              </a:rPr>
              <a:t>Дельфі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наприклад</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певних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ситуаціях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скористатись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особистим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спілкуванням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групи</a:t>
            </a:r>
            <a:r>
              <a:rPr lang="ru-RU" sz="1800" b="0" i="0" u="none" strike="noStrike" baseline="0" dirty="0">
                <a:solidFill>
                  <a:srgbClr val="000000"/>
                </a:solidFill>
                <a:latin typeface="Times New Roman" panose="02020603050405020304" pitchFamily="18" charset="0"/>
              </a:rPr>
              <a:t>. </a:t>
            </a:r>
          </a:p>
          <a:p>
            <a:pPr algn="just"/>
            <a:r>
              <a:rPr lang="uk-UA" sz="1800" b="0" i="0" u="none" strike="noStrike" baseline="0" dirty="0">
                <a:solidFill>
                  <a:srgbClr val="000000"/>
                </a:solidFill>
                <a:latin typeface="Times New Roman" panose="02020603050405020304" pitchFamily="18" charset="0"/>
              </a:rPr>
              <a:t>     Для удосконалення методу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важливе значення має поєднання розробленої методики дослідження з новітніми способами формування, передачі, накопичення і обробки інформації. </a:t>
            </a:r>
          </a:p>
          <a:p>
            <a:pPr algn="just"/>
            <a:r>
              <a:rPr lang="uk-UA" sz="1800" b="0" i="0" u="none" strike="noStrike" baseline="0" dirty="0">
                <a:solidFill>
                  <a:srgbClr val="000000"/>
                </a:solidFill>
                <a:latin typeface="Times New Roman" panose="02020603050405020304" pitchFamily="18" charset="0"/>
              </a:rPr>
              <a:t>     Варто ще раз звернути увагу на те, що незважаючи на окремі недоліки, метод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є одним з найбільш перспективних методів формування групової оцінки експертів. Він являє собою крок вперед у розробці методів експертної оцінки. Серед безперечних переваг слід виділити відносну простоту методичного апарату, що робить цей метод популярним і привертає до нього широке коло дослідників. </a:t>
            </a:r>
            <a:endParaRPr lang="uk-UA" dirty="0"/>
          </a:p>
        </p:txBody>
      </p:sp>
    </p:spTree>
    <p:extLst>
      <p:ext uri="{BB962C8B-B14F-4D97-AF65-F5344CB8AC3E}">
        <p14:creationId xmlns:p14="http://schemas.microsoft.com/office/powerpoint/2010/main" val="3418252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F47F87-C724-924D-DEE7-7F1E503ED222}"/>
              </a:ext>
            </a:extLst>
          </p:cNvPr>
          <p:cNvSpPr txBox="1"/>
          <p:nvPr/>
        </p:nvSpPr>
        <p:spPr>
          <a:xfrm>
            <a:off x="971600" y="0"/>
            <a:ext cx="8172400" cy="7017306"/>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     Відносна простота методики дослідження пояснюється тим, що експертні методи не являються формальними у суворому розумінні слова. До того ж вони допускають широке поле для творчої імпровізації, особливо при складанні анкет, де досвід та інтуїція значно перевершують формалізовану алгоритмізацію методики дослідження. Ознайомлення з методом </a:t>
            </a:r>
            <a:r>
              <a:rPr lang="uk-UA" sz="1800" b="0" i="0" u="none" strike="noStrike" baseline="0" dirty="0" err="1">
                <a:solidFill>
                  <a:srgbClr val="000000"/>
                </a:solidFill>
                <a:latin typeface="Times New Roman" panose="02020603050405020304" pitchFamily="18" charset="0"/>
              </a:rPr>
              <a:t>Дельфі</a:t>
            </a:r>
            <a:r>
              <a:rPr lang="uk-UA" sz="1800" b="0" i="0" u="none" strike="noStrike" baseline="0" dirty="0">
                <a:solidFill>
                  <a:srgbClr val="000000"/>
                </a:solidFill>
                <a:latin typeface="Times New Roman" panose="02020603050405020304" pitchFamily="18" charset="0"/>
              </a:rPr>
              <a:t> нашвидкуруч створює оманливу ілюзію про безмежні можливості його при вирішенні складних проблем без серйозної організаційної і методичної підготовки.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Деяким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організаторам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експертизи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видається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що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достатньо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лише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сформувати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представницьку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спеціалістів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мають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професійні</a:t>
            </a:r>
            <a:r>
              <a:rPr lang="ru-RU" sz="1800" b="0" i="0" u="none" strike="noStrike" baseline="0" dirty="0">
                <a:solidFill>
                  <a:srgbClr val="000000"/>
                </a:solidFill>
                <a:latin typeface="Times New Roman" panose="02020603050405020304" pitchFamily="18" charset="0"/>
              </a:rPr>
              <a:t> </a:t>
            </a:r>
            <a:r>
              <a:rPr lang="uk-UA" sz="1800" b="0" i="0" u="none" strike="noStrike" baseline="0" dirty="0">
                <a:latin typeface="Times New Roman" panose="02020603050405020304" pitchFamily="18" charset="0"/>
              </a:rPr>
              <a:t>знання і зацікавленість у вирішенні певної проблеми, з’ясувати їх думку на основі простих питань, отримати негайні і конкретні відповіді, а потім нашвидкуруч обробити результати опитування, підготувати відповіді замовникам дослідження і проблема буде вирішена. </a:t>
            </a:r>
          </a:p>
          <a:p>
            <a:pPr algn="just"/>
            <a:r>
              <a:rPr lang="uk-UA" dirty="0">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Такий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поверхневий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підхід</a:t>
            </a:r>
            <a:r>
              <a:rPr lang="ru-RU" sz="1800" b="0" i="0" u="none" strike="noStrike" baseline="0" dirty="0">
                <a:solidFill>
                  <a:srgbClr val="000000"/>
                </a:solidFill>
                <a:latin typeface="Times New Roman" panose="02020603050405020304" pitchFamily="18" charset="0"/>
              </a:rPr>
              <a:t> без </a:t>
            </a:r>
            <a:r>
              <a:rPr lang="ru-RU" sz="1800" b="0" i="0" u="none" strike="noStrike" baseline="0" dirty="0" err="1">
                <a:solidFill>
                  <a:srgbClr val="000000"/>
                </a:solidFill>
                <a:latin typeface="Times New Roman" panose="02020603050405020304" pitchFamily="18" charset="0"/>
              </a:rPr>
              <a:t>дотримання</a:t>
            </a:r>
            <a:r>
              <a:rPr lang="ru-RU" sz="1800" b="0" i="0" u="none" strike="noStrike" baseline="0" dirty="0">
                <a:solidFill>
                  <a:srgbClr val="000000"/>
                </a:solidFill>
                <a:latin typeface="Times New Roman" panose="02020603050405020304" pitchFamily="18" charset="0"/>
              </a:rPr>
              <a:t> основ </a:t>
            </a:r>
            <a:r>
              <a:rPr lang="ru-RU" sz="1800" b="0" i="0" u="none" strike="noStrike" baseline="0" dirty="0" err="1">
                <a:solidFill>
                  <a:srgbClr val="000000"/>
                </a:solidFill>
                <a:latin typeface="Times New Roman" panose="02020603050405020304" pitchFamily="18" charset="0"/>
              </a:rPr>
              <a:t>теорії</a:t>
            </a:r>
            <a:r>
              <a:rPr lang="ru-RU" sz="1800" b="0" i="0" u="none" strike="noStrike" baseline="0" dirty="0">
                <a:solidFill>
                  <a:srgbClr val="000000"/>
                </a:solidFill>
                <a:latin typeface="Times New Roman" panose="02020603050405020304" pitchFamily="18" charset="0"/>
              </a:rPr>
              <a:t> і методики </a:t>
            </a:r>
            <a:r>
              <a:rPr lang="ru-RU" sz="1800" b="0" i="0" u="none" strike="noStrike" baseline="0" dirty="0" err="1">
                <a:solidFill>
                  <a:srgbClr val="000000"/>
                </a:solidFill>
                <a:latin typeface="Times New Roman" panose="02020603050405020304" pitchFamily="18" charset="0"/>
              </a:rPr>
              <a:t>експертного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призвести</a:t>
            </a:r>
            <a:r>
              <a:rPr lang="ru-RU" sz="1800" b="0" i="0" u="none" strike="noStrike" baseline="0" dirty="0">
                <a:solidFill>
                  <a:srgbClr val="000000"/>
                </a:solidFill>
                <a:latin typeface="Times New Roman" panose="02020603050405020304" pitchFamily="18" charset="0"/>
              </a:rPr>
              <a:t> до </a:t>
            </a:r>
            <a:r>
              <a:rPr lang="ru-RU" sz="1800" b="0" i="0" u="none" strike="noStrike" baseline="0" dirty="0" err="1">
                <a:solidFill>
                  <a:srgbClr val="000000"/>
                </a:solidFill>
                <a:latin typeface="Times New Roman" panose="02020603050405020304" pitchFamily="18" charset="0"/>
              </a:rPr>
              <a:t>одержання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незадовільних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результатів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несвідомого</a:t>
            </a:r>
            <a:r>
              <a:rPr lang="ru-RU" sz="1800" b="0" i="0" u="none" strike="noStrike" baseline="0" dirty="0">
                <a:solidFill>
                  <a:srgbClr val="000000"/>
                </a:solidFill>
                <a:latin typeface="Times New Roman" panose="02020603050405020304" pitchFamily="18" charset="0"/>
              </a:rPr>
              <a:t>, а </a:t>
            </a:r>
            <a:r>
              <a:rPr lang="ru-RU" sz="1800" b="0" i="0" u="none" strike="noStrike" baseline="0" dirty="0" err="1">
                <a:solidFill>
                  <a:srgbClr val="000000"/>
                </a:solidFill>
                <a:latin typeface="Times New Roman" panose="02020603050405020304" pitchFamily="18" charset="0"/>
              </a:rPr>
              <a:t>інколи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свідомого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викривлення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результатів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дослідження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що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врешті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решт</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створити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негативне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ставлення</a:t>
            </a:r>
            <a:r>
              <a:rPr lang="ru-RU" sz="1800" b="0" i="0" u="none" strike="noStrike" baseline="0" dirty="0">
                <a:solidFill>
                  <a:srgbClr val="000000"/>
                </a:solidFill>
                <a:latin typeface="Times New Roman" panose="02020603050405020304" pitchFamily="18" charset="0"/>
              </a:rPr>
              <a:t> до </a:t>
            </a:r>
            <a:r>
              <a:rPr lang="ru-RU" sz="1800" b="0" i="0" u="none" strike="noStrike" baseline="0" dirty="0" err="1">
                <a:solidFill>
                  <a:srgbClr val="000000"/>
                </a:solidFill>
                <a:latin typeface="Times New Roman" panose="02020603050405020304" pitchFamily="18" charset="0"/>
              </a:rPr>
              <a:t>методів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у широкого кола </a:t>
            </a:r>
            <a:r>
              <a:rPr lang="ru-RU" sz="1800" b="0" i="0" u="none" strike="noStrike" baseline="0" dirty="0" err="1">
                <a:solidFill>
                  <a:srgbClr val="000000"/>
                </a:solidFill>
                <a:latin typeface="Times New Roman" panose="02020603050405020304" pitchFamily="18" charset="0"/>
              </a:rPr>
              <a:t>спеціалістів</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керівників</a:t>
            </a:r>
            <a:r>
              <a:rPr lang="ru-RU" sz="1800" b="0" i="0" u="none" strike="noStrike" baseline="0" dirty="0">
                <a:solidFill>
                  <a:srgbClr val="000000"/>
                </a:solidFill>
                <a:latin typeface="Times New Roman" panose="02020603050405020304" pitchFamily="18" charset="0"/>
              </a:rPr>
              <a:t>. </a:t>
            </a:r>
          </a:p>
          <a:p>
            <a:pPr algn="just"/>
            <a:r>
              <a:rPr lang="uk-UA" sz="1800" b="0" i="0" u="none" strike="noStrike" baseline="0" dirty="0">
                <a:solidFill>
                  <a:srgbClr val="000000"/>
                </a:solidFill>
                <a:latin typeface="Times New Roman" panose="02020603050405020304" pitchFamily="18" charset="0"/>
              </a:rPr>
              <a:t>     Єдино можливим способом одержання науково обґрунтованих результатів при дослідженні об’єктів (явищ, процесів) і особливо складних – це суворе дотримання основних постулатів методів експертного опитування, глибокий кількісний і особливо якісний аналіз всіх етапів проведення експертизи і, найголовніше, результатів дослідження.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Оптимізм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дослідників</a:t>
            </a:r>
            <a:r>
              <a:rPr lang="ru-RU" sz="1800" b="0" i="0" u="none" strike="noStrike" baseline="0" dirty="0">
                <a:solidFill>
                  <a:srgbClr val="000000"/>
                </a:solidFill>
                <a:latin typeface="Times New Roman" panose="02020603050405020304" pitchFamily="18" charset="0"/>
              </a:rPr>
              <a:t> повинен </a:t>
            </a:r>
            <a:r>
              <a:rPr lang="ru-RU" sz="1800" b="0" i="0" u="none" strike="noStrike" baseline="0" dirty="0" err="1">
                <a:solidFill>
                  <a:srgbClr val="000000"/>
                </a:solidFill>
                <a:latin typeface="Times New Roman" panose="02020603050405020304" pitchFamily="18" charset="0"/>
              </a:rPr>
              <a:t>ґрунтуватися</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глибокому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знанні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змісту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досліджуваного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процесу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майстерному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володінню</a:t>
            </a:r>
            <a:r>
              <a:rPr lang="ru-RU" sz="1800" b="0" i="0" u="none" strike="noStrike" baseline="0" dirty="0">
                <a:solidFill>
                  <a:srgbClr val="000000"/>
                </a:solidFill>
                <a:latin typeface="Times New Roman" panose="02020603050405020304" pitchFamily="18" charset="0"/>
              </a:rPr>
              <a:t> методикою </a:t>
            </a:r>
            <a:r>
              <a:rPr lang="ru-RU" sz="1800" b="0" i="0" u="none" strike="noStrike" baseline="0" dirty="0" err="1">
                <a:solidFill>
                  <a:srgbClr val="000000"/>
                </a:solidFill>
                <a:latin typeface="Times New Roman" panose="02020603050405020304" pitchFamily="18" charset="0"/>
              </a:rPr>
              <a:t>дослідження</a:t>
            </a:r>
            <a:r>
              <a:rPr lang="ru-RU" sz="1800" b="0" i="0" u="none" strike="noStrike" baseline="0" dirty="0">
                <a:solidFill>
                  <a:srgbClr val="000000"/>
                </a:solidFill>
                <a:latin typeface="Times New Roman" panose="02020603050405020304" pitchFamily="18" charset="0"/>
              </a:rPr>
              <a:t>. </a:t>
            </a:r>
            <a:endParaRPr lang="uk-UA" dirty="0"/>
          </a:p>
        </p:txBody>
      </p:sp>
    </p:spTree>
    <p:extLst>
      <p:ext uri="{BB962C8B-B14F-4D97-AF65-F5344CB8AC3E}">
        <p14:creationId xmlns:p14="http://schemas.microsoft.com/office/powerpoint/2010/main" val="3968841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F7F973-B510-6931-8C19-49D607104D3A}"/>
              </a:ext>
            </a:extLst>
          </p:cNvPr>
          <p:cNvSpPr txBox="1"/>
          <p:nvPr/>
        </p:nvSpPr>
        <p:spPr>
          <a:xfrm>
            <a:off x="1259632" y="188640"/>
            <a:ext cx="7488832" cy="37407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dirty="0"/>
          </a:p>
        </p:txBody>
      </p:sp>
      <p:sp>
        <p:nvSpPr>
          <p:cNvPr id="5" name="TextBox 4">
            <a:extLst>
              <a:ext uri="{FF2B5EF4-FFF2-40B4-BE49-F238E27FC236}">
                <a16:creationId xmlns:a16="http://schemas.microsoft.com/office/drawing/2014/main" id="{668B3197-EE8A-F144-01C2-C6913E34C8E3}"/>
              </a:ext>
            </a:extLst>
          </p:cNvPr>
          <p:cNvSpPr txBox="1"/>
          <p:nvPr/>
        </p:nvSpPr>
        <p:spPr>
          <a:xfrm>
            <a:off x="971600" y="0"/>
            <a:ext cx="8172400" cy="6186309"/>
          </a:xfrm>
          <a:prstGeom prst="rect">
            <a:avLst/>
          </a:prstGeom>
          <a:noFill/>
        </p:spPr>
        <p:txBody>
          <a:bodyPr wrap="square">
            <a:spAutoFit/>
          </a:bodyPr>
          <a:lstStyle/>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Методи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використовуються</a:t>
            </a:r>
            <a:r>
              <a:rPr lang="ru-RU" sz="1800" b="0" i="0" u="none" strike="noStrike" baseline="0" dirty="0">
                <a:solidFill>
                  <a:srgbClr val="000000"/>
                </a:solidFill>
                <a:latin typeface="Times New Roman" panose="02020603050405020304" pitchFamily="18" charset="0"/>
              </a:rPr>
              <a:t> для </a:t>
            </a:r>
            <a:r>
              <a:rPr lang="ru-RU" sz="1800" b="0" i="0" u="none" strike="noStrike" baseline="0" dirty="0" err="1">
                <a:solidFill>
                  <a:srgbClr val="000000"/>
                </a:solidFill>
                <a:latin typeface="Times New Roman" panose="02020603050405020304" pitchFamily="18" charset="0"/>
              </a:rPr>
              <a:t>одержання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оцінок</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достатньо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численні</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різноманітні</a:t>
            </a:r>
            <a:r>
              <a:rPr lang="ru-RU" sz="1800" b="0" i="0" u="none" strike="noStrike" baseline="0" dirty="0">
                <a:solidFill>
                  <a:srgbClr val="000000"/>
                </a:solidFill>
                <a:latin typeface="Times New Roman" panose="02020603050405020304" pitchFamily="18" charset="0"/>
              </a:rPr>
              <a:t>. Тому для </a:t>
            </a:r>
            <a:r>
              <a:rPr lang="ru-RU" sz="1800" b="0" i="0" u="none" strike="noStrike" baseline="0" dirty="0" err="1">
                <a:solidFill>
                  <a:srgbClr val="000000"/>
                </a:solidFill>
                <a:latin typeface="Times New Roman" panose="02020603050405020304" pitchFamily="18" charset="0"/>
              </a:rPr>
              <a:t>їх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систематизації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доцільно</a:t>
            </a:r>
            <a:r>
              <a:rPr lang="ru-RU" sz="1800" b="0" i="0" u="none" strike="noStrike" baseline="0" dirty="0">
                <a:solidFill>
                  <a:srgbClr val="000000"/>
                </a:solidFill>
                <a:latin typeface="Times New Roman" panose="02020603050405020304" pitchFamily="18" charset="0"/>
              </a:rPr>
              <a:t> провести </a:t>
            </a:r>
            <a:r>
              <a:rPr lang="ru-RU" sz="1800" b="0" i="0" u="none" strike="noStrike" baseline="0" dirty="0" err="1">
                <a:solidFill>
                  <a:srgbClr val="000000"/>
                </a:solidFill>
                <a:latin typeface="Times New Roman" panose="02020603050405020304" pitchFamily="18" charset="0"/>
              </a:rPr>
              <a:t>класифікацію</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окремих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видів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a:t>
            </a:r>
            <a:endParaRPr lang="uk-UA" sz="1800" b="0" i="0" u="none" strike="noStrike" baseline="0" dirty="0">
              <a:latin typeface="Times New Roman" panose="02020603050405020304" pitchFamily="18" charset="0"/>
            </a:endParaRPr>
          </a:p>
          <a:p>
            <a:pPr algn="just"/>
            <a:r>
              <a:rPr lang="uk-UA" sz="1800" b="0" i="0" u="none" strike="noStrike" baseline="0" dirty="0">
                <a:latin typeface="Times New Roman" panose="02020603050405020304" pitchFamily="18" charset="0"/>
              </a:rPr>
              <a:t>     Методи, що ґрунтуються на використанні експертних оцінок, діляться на дві групи: </a:t>
            </a:r>
            <a:r>
              <a:rPr lang="uk-UA" sz="1800" b="1" i="0" u="none" strike="noStrike" baseline="0" dirty="0">
                <a:latin typeface="Times New Roman" panose="02020603050405020304" pitchFamily="18" charset="0"/>
              </a:rPr>
              <a:t>індивідуальні (персональні) експертні оцінки та групові (колективні) експертні оцінки. </a:t>
            </a:r>
            <a:endParaRPr lang="uk-UA" sz="1800" b="0" i="0" u="none" strike="noStrike" baseline="0" dirty="0">
              <a:latin typeface="Times New Roman" panose="02020603050405020304" pitchFamily="18" charset="0"/>
            </a:endParaRPr>
          </a:p>
          <a:p>
            <a:pPr algn="just"/>
            <a:r>
              <a:rPr lang="uk-UA" sz="1800" b="0" i="0" u="none" strike="noStrike" baseline="0" dirty="0">
                <a:latin typeface="Times New Roman" panose="02020603050405020304" pitchFamily="18" charset="0"/>
              </a:rPr>
              <a:t>     Поділ на методи індивідуальних та колективних експертних оцінок проводиться в залежності від того, розробляється прогноз на основі висновків окремих ізольованих один від одного експертів, або групи експертів, які певним чином зв’язані між собою. </a:t>
            </a:r>
          </a:p>
          <a:p>
            <a:pPr algn="just"/>
            <a:r>
              <a:rPr lang="uk-UA" sz="1800" b="0" i="0" u="none" strike="noStrike" baseline="0" dirty="0">
                <a:solidFill>
                  <a:srgbClr val="000000"/>
                </a:solidFill>
                <a:latin typeface="Times New Roman" panose="02020603050405020304" pitchFamily="18" charset="0"/>
              </a:rPr>
              <a:t>     Отже, якщо методи індивідуальних експертних оцінок ґрунтуються на виявленні індивідуальних думок про розвиток досліджуваного об’єкта (процесу, явища), то метод колективних експертних оцінок базується на виявленні колективних думок про перспективи розвитку об’єкта прогнозування. </a:t>
            </a:r>
          </a:p>
          <a:p>
            <a:pPr algn="just"/>
            <a:r>
              <a:rPr lang="uk-UA" sz="1800" b="0" i="0" u="none" strike="noStrike" baseline="0" dirty="0">
                <a:solidFill>
                  <a:srgbClr val="000000"/>
                </a:solidFill>
                <a:latin typeface="Times New Roman" panose="02020603050405020304" pitchFamily="18" charset="0"/>
              </a:rPr>
              <a:t>    Індивідуальність опитування полягає в тому, що експерти не збираються разом; незнайомі з оцінками інших експертів; різних експертів можуть опитувати відносно різних аспектів однієї проблеми; нарешті, опитування різних експертів може проводитись за різними процедурами.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прогнозування</a:t>
            </a:r>
            <a:r>
              <a:rPr lang="ru-RU" sz="1800" b="0" i="0" u="none" strike="noStrike" baseline="0" dirty="0">
                <a:solidFill>
                  <a:srgbClr val="000000"/>
                </a:solidFill>
                <a:latin typeface="Times New Roman" panose="02020603050405020304" pitchFamily="18" charset="0"/>
              </a:rPr>
              <a:t> за методом </a:t>
            </a:r>
            <a:r>
              <a:rPr lang="ru-RU" sz="1800" b="0" i="0" u="none" strike="noStrike" baseline="0" dirty="0" err="1">
                <a:solidFill>
                  <a:srgbClr val="000000"/>
                </a:solidFill>
                <a:latin typeface="Times New Roman" panose="02020603050405020304" pitchFamily="18" charset="0"/>
              </a:rPr>
              <a:t>експертних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оцінок</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слід</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відрізняти</a:t>
            </a:r>
            <a:r>
              <a:rPr lang="ru-RU" sz="1800" b="0" i="0" u="none" strike="noStrike" baseline="0" dirty="0">
                <a:solidFill>
                  <a:srgbClr val="000000"/>
                </a:solidFill>
                <a:latin typeface="Times New Roman" panose="02020603050405020304" pitchFamily="18" charset="0"/>
              </a:rPr>
              <a:t>, так </a:t>
            </a:r>
            <a:r>
              <a:rPr lang="ru-RU" sz="1800" b="0" i="0" u="none" strike="noStrike" baseline="0" dirty="0" err="1">
                <a:solidFill>
                  <a:srgbClr val="000000"/>
                </a:solidFill>
                <a:latin typeface="Times New Roman" panose="02020603050405020304" pitchFamily="18" charset="0"/>
              </a:rPr>
              <a:t>зване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прогнозування</a:t>
            </a:r>
            <a:r>
              <a:rPr lang="ru-RU" sz="1800" b="0" i="0" u="none" strike="noStrike" baseline="0" dirty="0">
                <a:solidFill>
                  <a:srgbClr val="000000"/>
                </a:solidFill>
                <a:latin typeface="Times New Roman" panose="02020603050405020304" pitchFamily="18" charset="0"/>
              </a:rPr>
              <a:t>, яке широко </a:t>
            </a:r>
            <a:r>
              <a:rPr lang="ru-RU" sz="1800" b="0" i="0" u="none" strike="noStrike" baseline="0" dirty="0" err="1">
                <a:solidFill>
                  <a:srgbClr val="000000"/>
                </a:solidFill>
                <a:latin typeface="Times New Roman" panose="02020603050405020304" pitchFamily="18" charset="0"/>
              </a:rPr>
              <a:t>застосовується</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соціології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політології</a:t>
            </a:r>
            <a:r>
              <a:rPr lang="ru-RU" sz="1800" b="0" i="0" u="none" strike="noStrike" baseline="0" dirty="0">
                <a:solidFill>
                  <a:srgbClr val="000000"/>
                </a:solidFill>
                <a:latin typeface="Times New Roman" panose="02020603050405020304" pitchFamily="18" charset="0"/>
              </a:rPr>
              <a:t>, маркетингу та </a:t>
            </a:r>
            <a:r>
              <a:rPr lang="ru-RU" sz="1800" b="0" i="0" u="none" strike="noStrike" baseline="0" dirty="0" err="1">
                <a:solidFill>
                  <a:srgbClr val="000000"/>
                </a:solidFill>
                <a:latin typeface="Times New Roman" panose="02020603050405020304" pitchFamily="18" charset="0"/>
              </a:rPr>
              <a:t>інших</a:t>
            </a:r>
            <a:r>
              <a:rPr lang="ru-RU" sz="1800" b="0" i="0" u="none" strike="noStrike" baseline="0" dirty="0">
                <a:solidFill>
                  <a:srgbClr val="000000"/>
                </a:solidFill>
                <a:latin typeface="Times New Roman" panose="02020603050405020304" pitchFamily="18" charset="0"/>
              </a:rPr>
              <a:t> сферах. </a:t>
            </a:r>
            <a:r>
              <a:rPr lang="ru-RU" sz="1800" b="0" i="0" u="none" strike="noStrike" baseline="0" dirty="0" err="1">
                <a:solidFill>
                  <a:srgbClr val="000000"/>
                </a:solidFill>
                <a:latin typeface="Times New Roman" panose="02020603050405020304" pitchFamily="18" charset="0"/>
              </a:rPr>
              <a:t>Таке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прогнозування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базується</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репрезентативних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даних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отриманих</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результаті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респондентів</a:t>
            </a:r>
            <a:r>
              <a:rPr lang="ru-RU" sz="1800" b="0" i="0" u="none" strike="noStrike" baseline="0" dirty="0">
                <a:solidFill>
                  <a:srgbClr val="000000"/>
                </a:solidFill>
                <a:latin typeface="Times New Roman" panose="02020603050405020304" pitchFamily="18" charset="0"/>
              </a:rPr>
              <a:t> у </a:t>
            </a:r>
            <a:r>
              <a:rPr lang="ru-RU" sz="1800" b="0" i="0" u="none" strike="noStrike" baseline="0" dirty="0" err="1">
                <a:solidFill>
                  <a:srgbClr val="000000"/>
                </a:solidFill>
                <a:latin typeface="Times New Roman" panose="02020603050405020304" pitchFamily="18" charset="0"/>
              </a:rPr>
              <a:t>випадковому</a:t>
            </a:r>
            <a:r>
              <a:rPr lang="ru-RU" sz="1800" b="0" i="0" u="none" strike="noStrike" baseline="0" dirty="0">
                <a:solidFill>
                  <a:srgbClr val="000000"/>
                </a:solidFill>
                <a:latin typeface="Times New Roman" panose="02020603050405020304" pitchFamily="18" charset="0"/>
              </a:rPr>
              <a:t> порядку. </a:t>
            </a:r>
          </a:p>
        </p:txBody>
      </p:sp>
    </p:spTree>
    <p:extLst>
      <p:ext uri="{BB962C8B-B14F-4D97-AF65-F5344CB8AC3E}">
        <p14:creationId xmlns:p14="http://schemas.microsoft.com/office/powerpoint/2010/main" val="918349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07A731D-D695-78A2-4F53-4487302F7A89}"/>
              </a:ext>
            </a:extLst>
          </p:cNvPr>
          <p:cNvSpPr txBox="1"/>
          <p:nvPr/>
        </p:nvSpPr>
        <p:spPr>
          <a:xfrm>
            <a:off x="971600" y="0"/>
            <a:ext cx="8172400" cy="6463308"/>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Виділяються</a:t>
            </a:r>
            <a:r>
              <a:rPr lang="ru-RU" sz="1800" b="0" i="0" u="none" strike="noStrike" baseline="0" dirty="0">
                <a:solidFill>
                  <a:srgbClr val="000000"/>
                </a:solidFill>
                <a:latin typeface="Times New Roman" panose="02020603050405020304" pitchFamily="18" charset="0"/>
              </a:rPr>
              <a:t> два </a:t>
            </a:r>
            <a:r>
              <a:rPr lang="ru-RU" sz="1800" b="0" i="0" u="none" strike="noStrike" baseline="0" dirty="0" err="1">
                <a:solidFill>
                  <a:srgbClr val="000000"/>
                </a:solidFill>
                <a:latin typeface="Times New Roman" panose="02020603050405020304" pitchFamily="18" charset="0"/>
              </a:rPr>
              <a:t>методи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індивідуальних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оцінок</a:t>
            </a:r>
            <a:r>
              <a:rPr lang="ru-RU" sz="1800" b="0" i="0" u="none" strike="noStrike" baseline="0" dirty="0">
                <a:solidFill>
                  <a:srgbClr val="000000"/>
                </a:solidFill>
                <a:latin typeface="Times New Roman" panose="02020603050405020304" pitchFamily="18" charset="0"/>
              </a:rPr>
              <a:t>: </a:t>
            </a:r>
            <a:r>
              <a:rPr lang="ru-RU" sz="1800" b="1" i="0" u="none" strike="noStrike" baseline="0" dirty="0" err="1">
                <a:solidFill>
                  <a:srgbClr val="000000"/>
                </a:solidFill>
                <a:latin typeface="Times New Roman" panose="02020603050405020304" pitchFamily="18" charset="0"/>
              </a:rPr>
              <a:t>інтерв’ю</a:t>
            </a:r>
            <a:r>
              <a:rPr lang="ru-RU" sz="1800" b="1" i="0" u="none" strike="noStrike" baseline="0" dirty="0">
                <a:solidFill>
                  <a:srgbClr val="000000"/>
                </a:solidFill>
                <a:latin typeface="Times New Roman" panose="02020603050405020304" pitchFamily="18" charset="0"/>
              </a:rPr>
              <a:t> і </a:t>
            </a:r>
            <a:r>
              <a:rPr lang="ru-RU" sz="1800" b="1" i="0" u="none" strike="noStrike" baseline="0" dirty="0" err="1">
                <a:solidFill>
                  <a:srgbClr val="000000"/>
                </a:solidFill>
                <a:latin typeface="Times New Roman" panose="02020603050405020304" pitchFamily="18" charset="0"/>
              </a:rPr>
              <a:t>аналітичні</a:t>
            </a:r>
            <a:r>
              <a:rPr lang="ru-RU" sz="1800" b="1" i="0" u="none" strike="noStrike" baseline="0" dirty="0">
                <a:solidFill>
                  <a:srgbClr val="000000"/>
                </a:solidFill>
                <a:latin typeface="Times New Roman" panose="02020603050405020304" pitchFamily="18" charset="0"/>
              </a:rPr>
              <a:t> записки. </a:t>
            </a:r>
            <a:endParaRPr lang="ru-RU" sz="1800" b="0" i="0" u="none" strike="noStrike" baseline="0" dirty="0">
              <a:solidFill>
                <a:srgbClr val="000000"/>
              </a:solidFill>
              <a:latin typeface="Times New Roman" panose="02020603050405020304" pitchFamily="18" charset="0"/>
            </a:endParaRPr>
          </a:p>
          <a:p>
            <a:pPr algn="just"/>
            <a:r>
              <a:rPr lang="uk-UA" sz="1800" b="0" i="0" u="none" strike="noStrike" baseline="0" dirty="0">
                <a:solidFill>
                  <a:srgbClr val="000000"/>
                </a:solidFill>
                <a:latin typeface="Times New Roman" panose="02020603050405020304" pitchFamily="18" charset="0"/>
              </a:rPr>
              <a:t>     Метод </a:t>
            </a:r>
            <a:r>
              <a:rPr lang="uk-UA" sz="1800" b="1" i="0" u="none" strike="noStrike" baseline="0" dirty="0">
                <a:solidFill>
                  <a:srgbClr val="000000"/>
                </a:solidFill>
                <a:latin typeface="Times New Roman" panose="02020603050405020304" pitchFamily="18" charset="0"/>
              </a:rPr>
              <a:t>інтерв’ю</a:t>
            </a:r>
            <a:r>
              <a:rPr lang="uk-UA" sz="1800" b="0" i="0" u="none" strike="noStrike" baseline="0" dirty="0">
                <a:solidFill>
                  <a:srgbClr val="000000"/>
                </a:solidFill>
                <a:latin typeface="Times New Roman" panose="02020603050405020304" pitchFamily="18" charset="0"/>
              </a:rPr>
              <a:t> передбачає бесіду організатора експертизи (прогнозиста) з спеціалістом-експертом у певній галузі знань, що проводиться у відповідності за заздалегідь розробленою програмою. Прогнозист ставить перед експертом питання відносно перспектив розвитку об’єкта прогнозування. В процесі проведення індивідуального </a:t>
            </a:r>
            <a:r>
              <a:rPr lang="ru-RU" sz="1800" b="0" i="0" u="none" strike="noStrike" baseline="0" dirty="0" err="1">
                <a:latin typeface="Times New Roman" panose="02020603050405020304" pitchFamily="18" charset="0"/>
              </a:rPr>
              <a:t>опитування</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програма</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дослідження</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може</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неодноразово</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корегуватися</a:t>
            </a:r>
            <a:r>
              <a:rPr lang="ru-RU" sz="1800" b="0" i="0" u="none" strike="noStrike" baseline="0" dirty="0">
                <a:latin typeface="Times New Roman" panose="02020603050405020304" pitchFamily="18" charset="0"/>
              </a:rPr>
              <a:t> в </a:t>
            </a:r>
            <a:r>
              <a:rPr lang="ru-RU" sz="1800" b="0" i="0" u="none" strike="noStrike" baseline="0" dirty="0" err="1">
                <a:latin typeface="Times New Roman" panose="02020603050405020304" pitchFamily="18" charset="0"/>
              </a:rPr>
              <a:t>наслідок</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отримання</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нової</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інформації</a:t>
            </a:r>
            <a:r>
              <a:rPr lang="ru-RU" sz="1800" b="0" i="0" u="none" strike="noStrike" baseline="0" dirty="0">
                <a:latin typeface="Times New Roman" panose="02020603050405020304" pitchFamily="18" charset="0"/>
              </a:rPr>
              <a:t> на </a:t>
            </a:r>
            <a:r>
              <a:rPr lang="ru-RU" sz="1800" b="0" i="0" u="none" strike="noStrike" baseline="0" dirty="0" err="1">
                <a:latin typeface="Times New Roman" panose="02020603050405020304" pitchFamily="18" charset="0"/>
              </a:rPr>
              <a:t>проміжних</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етапах</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дослідження</a:t>
            </a:r>
            <a:r>
              <a:rPr lang="ru-RU" sz="1800" b="0" i="0" u="none" strike="noStrike" baseline="0" dirty="0">
                <a:latin typeface="Times New Roman" panose="02020603050405020304" pitchFamily="18" charset="0"/>
              </a:rPr>
              <a:t>. </a:t>
            </a:r>
          </a:p>
          <a:p>
            <a:pPr algn="just"/>
            <a:r>
              <a:rPr lang="uk-UA" sz="1800" b="0" i="0" u="none" strike="noStrike" baseline="0" dirty="0">
                <a:latin typeface="Times New Roman" panose="02020603050405020304" pitchFamily="18" charset="0"/>
              </a:rPr>
              <a:t>     Теоретично, при індивідуальному опитуванні може бути задіяний лише один експерт за умови, що рівень його знань дозволить інформаційно забезпечити потреби організаторів експертизи по досліджуваній проблематиці. Однак, зазвичай до опитування з метою підвищення надійності експертизи залучають групу експертів. </a:t>
            </a:r>
          </a:p>
          <a:p>
            <a:pPr algn="just"/>
            <a:r>
              <a:rPr lang="uk-UA" sz="1800" b="0" i="0" u="none" strike="noStrike" baseline="0" dirty="0">
                <a:solidFill>
                  <a:srgbClr val="000000"/>
                </a:solidFill>
                <a:latin typeface="Times New Roman" panose="02020603050405020304" pitchFamily="18" charset="0"/>
              </a:rPr>
              <a:t>     Ступінь формалізації інтерв’ю по певній проблематиці може бути різною. Низький рівень формалізації опитування – неформальна бесіда, в результаті якої визначається тільки тема проблеми. Експерт у такому випадку самостійно вирішує як її висвітлювати. При необхідності, організатор експертизи може задати експерту уточнюючі або навідні питання. </a:t>
            </a:r>
          </a:p>
          <a:p>
            <a:pPr algn="just"/>
            <a:r>
              <a:rPr lang="uk-UA" sz="1800" b="0" i="0" u="none" strike="noStrike" baseline="0" dirty="0">
                <a:solidFill>
                  <a:srgbClr val="000000"/>
                </a:solidFill>
                <a:latin typeface="Times New Roman" panose="02020603050405020304" pitchFamily="18" charset="0"/>
              </a:rPr>
              <a:t>     Високий рівень формалізації передбачає чітко лист з питаннями відкритого типу. Цей метод у порівнянні з попереднім складніший як на етапі проведення опитування, тому що вимагає високої кваліфікації інтерв’ю, так і на етапі інтерпретації отриманої інформації – вимагає високої кваліфікації дослідника.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6539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BD9D87-3B4B-2D94-1775-6D915739D6BF}"/>
              </a:ext>
            </a:extLst>
          </p:cNvPr>
          <p:cNvSpPr txBox="1"/>
          <p:nvPr/>
        </p:nvSpPr>
        <p:spPr>
          <a:xfrm>
            <a:off x="971600" y="0"/>
            <a:ext cx="8172400" cy="5632311"/>
          </a:xfrm>
          <a:prstGeom prst="rect">
            <a:avLst/>
          </a:prstGeom>
          <a:noFill/>
        </p:spPr>
        <p:txBody>
          <a:bodyPr wrap="square">
            <a:spAutoFit/>
          </a:bodyPr>
          <a:lstStyle/>
          <a:p>
            <a:pPr algn="just"/>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800" b="0" i="0" u="none" strike="noStrike" baseline="0" dirty="0">
                <a:solidFill>
                  <a:srgbClr val="000000"/>
                </a:solidFill>
                <a:latin typeface="Times New Roman" panose="02020603050405020304" pitchFamily="18" charset="0"/>
              </a:rPr>
              <a:t>Успіх експертизи за методом інтерв’ю в значній мірі визначається здібністю експерта експромтом давати відповіді на найрізноманітніші складні, фундаментальні питання про перспективи розвитку досліджуваного об’єкта (процесу, явища).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Суттєвий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недолік</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зазначеного</a:t>
            </a:r>
            <a:r>
              <a:rPr lang="ru-RU" sz="1800" b="0" i="0" u="none" strike="noStrike" baseline="0" dirty="0">
                <a:solidFill>
                  <a:srgbClr val="000000"/>
                </a:solidFill>
                <a:latin typeface="Times New Roman" panose="02020603050405020304" pitchFamily="18" charset="0"/>
              </a:rPr>
              <a:t> методу – </a:t>
            </a:r>
            <a:r>
              <a:rPr lang="ru-RU" sz="1800" b="0" i="0" u="none" strike="noStrike" baseline="0" dirty="0" err="1">
                <a:solidFill>
                  <a:srgbClr val="000000"/>
                </a:solidFill>
                <a:latin typeface="Times New Roman" panose="02020603050405020304" pitchFamily="18" charset="0"/>
              </a:rPr>
              <a:t>недостатність</a:t>
            </a:r>
            <a:r>
              <a:rPr lang="ru-RU" sz="1800" b="0" i="0" u="none" strike="noStrike" baseline="0" dirty="0">
                <a:solidFill>
                  <a:srgbClr val="000000"/>
                </a:solidFill>
                <a:latin typeface="Times New Roman" panose="02020603050405020304" pitchFamily="18" charset="0"/>
              </a:rPr>
              <a:t> часу для </a:t>
            </a:r>
            <a:r>
              <a:rPr lang="ru-RU" sz="1800" b="0" i="0" u="none" strike="noStrike" baseline="0" dirty="0" err="1">
                <a:solidFill>
                  <a:srgbClr val="000000"/>
                </a:solidFill>
                <a:latin typeface="Times New Roman" panose="02020603050405020304" pitchFamily="18" charset="0"/>
              </a:rPr>
              <a:t>експерта</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підготовку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відповідей</a:t>
            </a:r>
            <a:r>
              <a:rPr lang="ru-RU" sz="1800" b="0" i="0" u="none" strike="noStrike" baseline="0" dirty="0">
                <a:solidFill>
                  <a:srgbClr val="000000"/>
                </a:solidFill>
                <a:latin typeface="Times New Roman" panose="02020603050405020304" pitchFamily="18" charset="0"/>
              </a:rPr>
              <a:t>. </a:t>
            </a:r>
          </a:p>
          <a:p>
            <a:pPr algn="just"/>
            <a:r>
              <a:rPr lang="uk-UA" sz="1800" b="0" i="0" u="none" strike="noStrike" baseline="0" dirty="0">
                <a:solidFill>
                  <a:srgbClr val="000000"/>
                </a:solidFill>
                <a:latin typeface="Times New Roman" panose="02020603050405020304" pitchFamily="18" charset="0"/>
              </a:rPr>
              <a:t>     Метод </a:t>
            </a:r>
            <a:r>
              <a:rPr lang="uk-UA" sz="1800" b="1" i="0" u="none" strike="noStrike" baseline="0" dirty="0">
                <a:solidFill>
                  <a:srgbClr val="000000"/>
                </a:solidFill>
                <a:latin typeface="Times New Roman" panose="02020603050405020304" pitchFamily="18" charset="0"/>
              </a:rPr>
              <a:t>аналітичних записок </a:t>
            </a:r>
            <a:r>
              <a:rPr lang="uk-UA" sz="1800" b="0" i="0" u="none" strike="noStrike" baseline="0" dirty="0">
                <a:solidFill>
                  <a:srgbClr val="000000"/>
                </a:solidFill>
                <a:latin typeface="Times New Roman" panose="02020603050405020304" pitchFamily="18" charset="0"/>
              </a:rPr>
              <a:t>проводиться у письмовій формі (анкета) шляхом надсилання експерту питань з зацікавленої проблематики, на які повинні бути отримані однозначні відповіді. Питання можуть бути як відкритого, так і закритого типу. В останньому </a:t>
            </a:r>
            <a:r>
              <a:rPr lang="uk-UA" sz="1800" b="0" i="0" u="none" strike="noStrike" baseline="0" dirty="0">
                <a:latin typeface="Times New Roman" panose="02020603050405020304" pitchFamily="18" charset="0"/>
              </a:rPr>
              <a:t>випадку повинні бути запропоновані варіанти відповідей. Анкета може бути відправлена по звичайній або електронній пошті, однак заздалегідь повинна бути попередня домовленість з експертом. Цей метод передбачає </a:t>
            </a:r>
            <a:r>
              <a:rPr lang="ru-RU" sz="1800" b="0" i="0" u="none" strike="noStrike" baseline="0" dirty="0" err="1">
                <a:solidFill>
                  <a:srgbClr val="000000"/>
                </a:solidFill>
                <a:latin typeface="Times New Roman" panose="02020603050405020304" pitchFamily="18" charset="0"/>
              </a:rPr>
              <a:t>високий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рівень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кваліфікації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організаторів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експертизи</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етапі</a:t>
            </a:r>
            <a:r>
              <a:rPr lang="ru-RU" sz="1800" b="0" i="0" u="none" strike="noStrike" baseline="0" dirty="0">
                <a:solidFill>
                  <a:srgbClr val="000000"/>
                </a:solidFill>
                <a:latin typeface="Times New Roman" panose="02020603050405020304" pitchFamily="18" charset="0"/>
              </a:rPr>
              <a:t> постановки </a:t>
            </a:r>
            <a:r>
              <a:rPr lang="ru-RU" sz="1800" b="0" i="0" u="none" strike="noStrike" baseline="0" dirty="0" err="1">
                <a:solidFill>
                  <a:srgbClr val="000000"/>
                </a:solidFill>
                <a:latin typeface="Times New Roman" panose="02020603050405020304" pitchFamily="18" charset="0"/>
              </a:rPr>
              <a:t>питань</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організації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проведення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а також в </a:t>
            </a:r>
            <a:r>
              <a:rPr lang="ru-RU" sz="1800" b="0" i="0" u="none" strike="noStrike" baseline="0" dirty="0" err="1">
                <a:solidFill>
                  <a:srgbClr val="000000"/>
                </a:solidFill>
                <a:latin typeface="Times New Roman" panose="02020603050405020304" pitchFamily="18" charset="0"/>
              </a:rPr>
              <a:t>частині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обробки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одержаної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інформації</a:t>
            </a:r>
            <a:r>
              <a:rPr lang="ru-RU" sz="1800" b="0" i="0" u="none" strike="noStrike" baseline="0" dirty="0">
                <a:solidFill>
                  <a:srgbClr val="000000"/>
                </a:solidFill>
                <a:latin typeface="Times New Roman" panose="02020603050405020304" pitchFamily="18" charset="0"/>
              </a:rPr>
              <a:t>. </a:t>
            </a:r>
          </a:p>
          <a:p>
            <a:pPr algn="just"/>
            <a:r>
              <a:rPr lang="uk-UA" sz="1800" b="0" i="0" u="none" strike="noStrike" baseline="0" dirty="0">
                <a:solidFill>
                  <a:srgbClr val="000000"/>
                </a:solidFill>
                <a:latin typeface="Times New Roman" panose="02020603050405020304" pitchFamily="18" charset="0"/>
              </a:rPr>
              <a:t>     На відміну від методу інтерв’ю метод аналітичних записок надає можливість експерту на проведення тривалої і ретельної роботи над аналізом тенденцій, оцінкою стану і шляхів розвитку прогнозованого об’єкта. Цей метод дозволяє експерту використати всю необхідну йому інформацію про об’єкт прогнозування. Свої міркування і висновки експерт оформляє у вигляді аналітичної записки. </a:t>
            </a:r>
            <a:endParaRPr lang="uk-UA" dirty="0"/>
          </a:p>
        </p:txBody>
      </p:sp>
    </p:spTree>
    <p:extLst>
      <p:ext uri="{BB962C8B-B14F-4D97-AF65-F5344CB8AC3E}">
        <p14:creationId xmlns:p14="http://schemas.microsoft.com/office/powerpoint/2010/main" val="286422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0CE2B7-29C6-B18A-18EE-EBED75891E6B}"/>
              </a:ext>
            </a:extLst>
          </p:cNvPr>
          <p:cNvSpPr txBox="1"/>
          <p:nvPr/>
        </p:nvSpPr>
        <p:spPr>
          <a:xfrm>
            <a:off x="1115616" y="44623"/>
            <a:ext cx="7920880" cy="374077"/>
          </a:xfrm>
          <a:prstGeom prst="rect">
            <a:avLst/>
          </a:prstGeom>
          <a:noFill/>
        </p:spPr>
        <p:txBody>
          <a:bodyPr wrap="square">
            <a:spAutoFit/>
          </a:bodyPr>
          <a:lstStyle/>
          <a:p>
            <a:pPr algn="just">
              <a:lnSpc>
                <a:spcPct val="107000"/>
              </a:lnSpc>
              <a:spcAft>
                <a:spcPts val="800"/>
              </a:spcAft>
            </a:pPr>
            <a:r>
              <a:rPr lang="uk-U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F7AEA2A-274F-22ED-379A-E70B9E6DB072}"/>
              </a:ext>
            </a:extLst>
          </p:cNvPr>
          <p:cNvSpPr txBox="1"/>
          <p:nvPr/>
        </p:nvSpPr>
        <p:spPr>
          <a:xfrm>
            <a:off x="1043608" y="-1"/>
            <a:ext cx="8100392" cy="5909310"/>
          </a:xfrm>
          <a:prstGeom prst="rect">
            <a:avLst/>
          </a:prstGeom>
          <a:noFill/>
        </p:spPr>
        <p:txBody>
          <a:bodyPr wrap="square">
            <a:spAutoFit/>
          </a:bodyPr>
          <a:lstStyle/>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Основними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перевагами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розглянутих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методів</a:t>
            </a:r>
            <a:r>
              <a:rPr lang="ru-RU" sz="1800" b="0" i="0" u="none" strike="noStrike" baseline="0" dirty="0">
                <a:solidFill>
                  <a:srgbClr val="000000"/>
                </a:solidFill>
                <a:latin typeface="Times New Roman" panose="02020603050405020304" pitchFamily="18" charset="0"/>
              </a:rPr>
              <a:t> є </a:t>
            </a:r>
            <a:r>
              <a:rPr lang="ru-RU" sz="1800" b="0" i="0" u="none" strike="noStrike" baseline="0" dirty="0" err="1">
                <a:solidFill>
                  <a:srgbClr val="000000"/>
                </a:solidFill>
                <a:latin typeface="Times New Roman" panose="02020603050405020304" pitchFamily="18" charset="0"/>
              </a:rPr>
              <a:t>можливість</a:t>
            </a:r>
            <a:r>
              <a:rPr lang="ru-RU" sz="1800" b="0" i="0" u="none" strike="noStrike" baseline="0" dirty="0">
                <a:solidFill>
                  <a:srgbClr val="000000"/>
                </a:solidFill>
                <a:latin typeface="Times New Roman" panose="02020603050405020304" pitchFamily="18" charset="0"/>
              </a:rPr>
              <a:t> максимального </a:t>
            </a:r>
            <a:r>
              <a:rPr lang="ru-RU" sz="1800" b="0" i="0" u="none" strike="noStrike" baseline="0" dirty="0" err="1">
                <a:solidFill>
                  <a:srgbClr val="000000"/>
                </a:solidFill>
                <a:latin typeface="Times New Roman" panose="02020603050405020304" pitchFamily="18" charset="0"/>
              </a:rPr>
              <a:t>використання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потенційних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можливостей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та </a:t>
            </a:r>
            <a:r>
              <a:rPr lang="ru-RU" sz="1800" b="0" i="0" u="none" strike="noStrike" baseline="0" dirty="0" err="1">
                <a:solidFill>
                  <a:srgbClr val="000000"/>
                </a:solidFill>
                <a:latin typeface="Times New Roman" panose="02020603050405020304" pitchFamily="18" charset="0"/>
              </a:rPr>
              <a:t>незначний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психологічний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тиск</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який</a:t>
            </a:r>
            <a:r>
              <a:rPr lang="ru-RU" sz="1800" b="0" i="0" u="none" strike="noStrike" baseline="0" dirty="0">
                <a:solidFill>
                  <a:srgbClr val="000000"/>
                </a:solidFill>
                <a:latin typeface="Times New Roman" panose="02020603050405020304" pitchFamily="18" charset="0"/>
              </a:rPr>
              <a:t> чиниться на </a:t>
            </a:r>
            <a:r>
              <a:rPr lang="ru-RU" sz="1800" b="0" i="0" u="none" strike="noStrike" baseline="0" dirty="0" err="1">
                <a:solidFill>
                  <a:srgbClr val="000000"/>
                </a:solidFill>
                <a:latin typeface="Times New Roman" panose="02020603050405020304" pitchFamily="18" charset="0"/>
              </a:rPr>
              <a:t>спеціалістів</a:t>
            </a:r>
            <a:r>
              <a:rPr lang="ru-RU" sz="1800" b="0" i="0" u="none" strike="noStrike" baseline="0" dirty="0">
                <a:solidFill>
                  <a:srgbClr val="000000"/>
                </a:solidFill>
                <a:latin typeface="Times New Roman" panose="02020603050405020304" pitchFamily="18" charset="0"/>
              </a:rPr>
              <a:t>. </a:t>
            </a:r>
          </a:p>
          <a:p>
            <a:pPr algn="just"/>
            <a:r>
              <a:rPr lang="uk-UA" sz="1800" b="0" i="0" u="none" strike="noStrike" baseline="0" dirty="0">
                <a:solidFill>
                  <a:srgbClr val="000000"/>
                </a:solidFill>
                <a:latin typeface="Times New Roman" panose="02020603050405020304" pitchFamily="18" charset="0"/>
              </a:rPr>
              <a:t>     Суттєвим недоліком методу індивідуальних експертних оцінок є те, що не кожний експерт бере на себе відповідальність самостійно дати оцінку складним явищам (процесам, об’єктам) без урахування думок інших експертів. Власне відсутність наукових зв’язків між експертами, обмеженість знань окремих спеціалістів робить розглянуті методи мало придатними для прогнозування найбільш складних загальних стратегій. </a:t>
            </a:r>
          </a:p>
          <a:p>
            <a:pPr algn="just"/>
            <a:r>
              <a:rPr lang="uk-UA" sz="1800" b="0" i="0" u="none" strike="noStrike" baseline="0" dirty="0">
                <a:solidFill>
                  <a:srgbClr val="000000"/>
                </a:solidFill>
                <a:latin typeface="Times New Roman" panose="02020603050405020304" pitchFamily="18" charset="0"/>
              </a:rPr>
              <a:t>     Вироблення ефективних управлінських рішень в умовах невизначеності, або складання науково-технічного прогнозу потребує участі групи ерудованих спеціалістів, добре обізнаних у багатьох галузях знань. Один спеціаліст не в змозі врахувати всі фактори і взаємозв’язки складних проблем, або оцінити ймовірність великого числа можливих альтернатив.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Водночас</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існують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ситуації</a:t>
            </a:r>
            <a:r>
              <a:rPr lang="ru-RU" sz="1800" b="0" i="0" u="none" strike="noStrike" baseline="0" dirty="0">
                <a:solidFill>
                  <a:srgbClr val="000000"/>
                </a:solidFill>
                <a:latin typeface="Times New Roman" panose="02020603050405020304" pitchFamily="18" charset="0"/>
              </a:rPr>
              <a:t>, де без </a:t>
            </a:r>
            <a:r>
              <a:rPr lang="ru-RU" sz="1800" b="0" i="0" u="none" strike="noStrike" baseline="0" dirty="0" err="1">
                <a:solidFill>
                  <a:srgbClr val="000000"/>
                </a:solidFill>
                <a:latin typeface="Times New Roman" panose="02020603050405020304" pitchFamily="18" charset="0"/>
              </a:rPr>
              <a:t>участі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спеціалістів</a:t>
            </a:r>
            <a:r>
              <a:rPr lang="ru-RU" sz="1800" b="0" i="0" u="none" strike="noStrike" baseline="0" dirty="0">
                <a:solidFill>
                  <a:srgbClr val="000000"/>
                </a:solidFill>
                <a:latin typeface="Times New Roman" panose="02020603050405020304" pitchFamily="18" charset="0"/>
              </a:rPr>
              <a:t> просто </a:t>
            </a:r>
            <a:r>
              <a:rPr lang="ru-RU" sz="1800" b="0" i="0" u="none" strike="noStrike" baseline="0" dirty="0" err="1">
                <a:solidFill>
                  <a:srgbClr val="000000"/>
                </a:solidFill>
                <a:latin typeface="Times New Roman" panose="02020603050405020304" pitchFamily="18" charset="0"/>
              </a:rPr>
              <a:t>неможливо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вирішити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складні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комплексні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проблеми</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Тому при </a:t>
            </a:r>
            <a:r>
              <a:rPr lang="ru-RU" sz="1800" b="0" i="0" u="none" strike="noStrike" baseline="0" dirty="0" err="1">
                <a:solidFill>
                  <a:srgbClr val="000000"/>
                </a:solidFill>
                <a:latin typeface="Times New Roman" panose="02020603050405020304" pitchFamily="18" charset="0"/>
              </a:rPr>
              <a:t>необхідності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прогнозної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оцінки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складних</a:t>
            </a:r>
            <a:r>
              <a:rPr lang="ru-RU" sz="1800" b="0" i="0" u="none" strike="noStrike" baseline="0" dirty="0">
                <a:solidFill>
                  <a:srgbClr val="000000"/>
                </a:solidFill>
                <a:latin typeface="Times New Roman" panose="02020603050405020304" pitchFamily="18" charset="0"/>
              </a:rPr>
              <a:t> проблем, особливо тих, </a:t>
            </a:r>
            <a:r>
              <a:rPr lang="ru-RU" sz="1800" b="0" i="0" u="none" strike="noStrike" baseline="0" dirty="0" err="1">
                <a:solidFill>
                  <a:srgbClr val="000000"/>
                </a:solidFill>
                <a:latin typeface="Times New Roman" panose="02020603050405020304" pitchFamily="18" charset="0"/>
              </a:rPr>
              <a:t>що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знаходяться</a:t>
            </a:r>
            <a:r>
              <a:rPr lang="ru-RU" sz="1800" b="0" i="0" u="none" strike="noStrike" baseline="0" dirty="0">
                <a:solidFill>
                  <a:srgbClr val="000000"/>
                </a:solidFill>
                <a:latin typeface="Times New Roman" panose="02020603050405020304" pitchFamily="18" charset="0"/>
              </a:rPr>
              <a:t> на стику </a:t>
            </a:r>
            <a:r>
              <a:rPr lang="ru-RU" sz="1800" b="0" i="0" u="none" strike="noStrike" baseline="0" dirty="0" err="1">
                <a:solidFill>
                  <a:srgbClr val="000000"/>
                </a:solidFill>
                <a:latin typeface="Times New Roman" panose="02020603050405020304" pitchFamily="18" charset="0"/>
              </a:rPr>
              <a:t>різних</a:t>
            </a:r>
            <a:r>
              <a:rPr lang="ru-RU" sz="1800" b="0" i="0" u="none" strike="noStrike" baseline="0" dirty="0">
                <a:solidFill>
                  <a:srgbClr val="000000"/>
                </a:solidFill>
                <a:latin typeface="Times New Roman" panose="02020603050405020304" pitchFamily="18" charset="0"/>
              </a:rPr>
              <a:t> сфер </a:t>
            </a:r>
            <a:r>
              <a:rPr lang="ru-RU" sz="1800" b="0" i="0" u="none" strike="noStrike" baseline="0" dirty="0" err="1">
                <a:solidFill>
                  <a:srgbClr val="000000"/>
                </a:solidFill>
                <a:latin typeface="Times New Roman" panose="02020603050405020304" pitchFamily="18" charset="0"/>
              </a:rPr>
              <a:t>знань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застосовують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групові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колективні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методи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оцінок</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Методи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колективних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оцінок</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ґрунтуються</a:t>
            </a:r>
            <a:r>
              <a:rPr lang="ru-RU" sz="1800" b="0" i="0" u="none" strike="noStrike" baseline="0" dirty="0">
                <a:solidFill>
                  <a:srgbClr val="000000"/>
                </a:solidFill>
                <a:latin typeface="Times New Roman" panose="02020603050405020304" pitchFamily="18" charset="0"/>
              </a:rPr>
              <a:t> на принципах </a:t>
            </a:r>
            <a:r>
              <a:rPr lang="ru-RU" sz="1800" b="0" i="0" u="none" strike="noStrike" baseline="0" dirty="0" err="1">
                <a:solidFill>
                  <a:srgbClr val="000000"/>
                </a:solidFill>
                <a:latin typeface="Times New Roman" panose="02020603050405020304" pitchFamily="18" charset="0"/>
              </a:rPr>
              <a:t>виявлення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колективної</a:t>
            </a:r>
            <a:r>
              <a:rPr lang="ru-RU" sz="1800" b="0" i="0" u="none" strike="noStrike" baseline="0" dirty="0">
                <a:solidFill>
                  <a:srgbClr val="000000"/>
                </a:solidFill>
                <a:latin typeface="Times New Roman" panose="02020603050405020304" pitchFamily="18" charset="0"/>
              </a:rPr>
              <a:t> думки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про </a:t>
            </a:r>
            <a:r>
              <a:rPr lang="ru-RU" sz="1800" b="0" i="0" u="none" strike="noStrike" baseline="0" dirty="0" err="1">
                <a:solidFill>
                  <a:srgbClr val="000000"/>
                </a:solidFill>
                <a:latin typeface="Times New Roman" panose="02020603050405020304" pitchFamily="18" charset="0"/>
              </a:rPr>
              <a:t>перспективи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розвитку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об’єкта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прогнозування</a:t>
            </a:r>
            <a:r>
              <a:rPr lang="ru-RU" sz="1800" b="0" i="0" u="none" strike="noStrike" baseline="0" dirty="0">
                <a:solidFill>
                  <a:srgbClr val="000000"/>
                </a:solidFill>
                <a:latin typeface="Times New Roman" panose="02020603050405020304" pitchFamily="18" charset="0"/>
              </a:rPr>
              <a:t>. </a:t>
            </a:r>
            <a:endParaRPr lang="uk-UA" sz="1800" b="0" i="0" u="none" strike="noStrike" baseline="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559472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0E4138-065A-CB50-6F45-F75F0CAD1CD9}"/>
              </a:ext>
            </a:extLst>
          </p:cNvPr>
          <p:cNvSpPr txBox="1"/>
          <p:nvPr/>
        </p:nvSpPr>
        <p:spPr>
          <a:xfrm>
            <a:off x="1043608" y="-1"/>
            <a:ext cx="8100392" cy="6186309"/>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     Гіпотеза про наявність у експертів знань і уміння дозволяє їм з достатнім ступенем достовірності оцінити важливість і значення досліджуваної проблеми; перспективність розвитку певного напрямку дослідження; відносну важливість певних показників, параметрів, характеристик; терміну здійснення тієї чи іншої події; доцільність вибору одного із альтернативних шляхів розвитку об’єкта прогнозування і т.д. </a:t>
            </a:r>
          </a:p>
          <a:p>
            <a:pPr algn="just"/>
            <a:r>
              <a:rPr lang="uk-UA" sz="1800" b="0" i="0" u="none" strike="noStrike" baseline="0" dirty="0">
                <a:solidFill>
                  <a:srgbClr val="000000"/>
                </a:solidFill>
                <a:latin typeface="Times New Roman" panose="02020603050405020304" pitchFamily="18" charset="0"/>
              </a:rPr>
              <a:t>     У порівнянні з індивідуальними, групові методи, окрім іншого, мають переваги з точки зору надійності експертизи. Водночас вони досить складні в процесі їх підготовки і проведення. </a:t>
            </a:r>
          </a:p>
          <a:p>
            <a:pPr algn="just"/>
            <a:r>
              <a:rPr lang="uk-UA" sz="1800" b="0" i="0" u="none" strike="noStrike" baseline="0" dirty="0">
                <a:solidFill>
                  <a:srgbClr val="000000"/>
                </a:solidFill>
                <a:latin typeface="Times New Roman" panose="02020603050405020304" pitchFamily="18" charset="0"/>
              </a:rPr>
              <a:t>     Так, для розробки процедури групового оцінювання і гармонізації взаємодії між окремими ланками процесу опитування необхідні висококваліфіковані спеціалісти-експерти, яких далеко не завжди щастить зібрати в один і той же час, в одному і тому ж місці, в оптимальній кількості і які до того ж відповідали б встановленим критеріям. </a:t>
            </a:r>
          </a:p>
          <a:p>
            <a:pPr algn="just"/>
            <a:r>
              <a:rPr lang="ru-RU" sz="1800" b="0" i="0" u="none" strike="noStrike" baseline="0" dirty="0">
                <a:solidFill>
                  <a:srgbClr val="000000"/>
                </a:solidFill>
                <a:latin typeface="Times New Roman" panose="02020603050405020304" pitchFamily="18" charset="0"/>
              </a:rPr>
              <a:t>     До </a:t>
            </a:r>
            <a:r>
              <a:rPr lang="ru-RU" sz="1800" b="0" i="0" u="none" strike="noStrike" baseline="0" dirty="0" err="1">
                <a:solidFill>
                  <a:srgbClr val="000000"/>
                </a:solidFill>
                <a:latin typeface="Times New Roman" panose="02020603050405020304" pitchFamily="18" charset="0"/>
              </a:rPr>
              <a:t>колективних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методів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оцінок</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відносяться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насамперед</a:t>
            </a:r>
            <a:r>
              <a:rPr lang="ru-RU" sz="1800" b="0" i="0" u="none" strike="noStrike" baseline="0" dirty="0">
                <a:solidFill>
                  <a:srgbClr val="000000"/>
                </a:solidFill>
                <a:latin typeface="Times New Roman" panose="02020603050405020304" pitchFamily="18" charset="0"/>
              </a:rPr>
              <a:t>, </a:t>
            </a:r>
            <a:r>
              <a:rPr lang="ru-RU" sz="1800" b="1" i="0" u="none" strike="noStrike" baseline="0" dirty="0">
                <a:solidFill>
                  <a:srgbClr val="000000"/>
                </a:solidFill>
                <a:latin typeface="Times New Roman" panose="02020603050405020304" pitchFamily="18" charset="0"/>
              </a:rPr>
              <a:t>метод </a:t>
            </a:r>
            <a:r>
              <a:rPr lang="ru-RU" sz="1800" b="1" i="0" u="none" strike="noStrike" baseline="0" dirty="0" err="1">
                <a:solidFill>
                  <a:srgbClr val="000000"/>
                </a:solidFill>
                <a:latin typeface="Times New Roman" panose="02020603050405020304" pitchFamily="18" charset="0"/>
              </a:rPr>
              <a:t>комісій</a:t>
            </a:r>
            <a:r>
              <a:rPr lang="ru-RU" sz="1800" b="1" i="0" u="none" strike="noStrike" baseline="0" dirty="0">
                <a:solidFill>
                  <a:srgbClr val="000000"/>
                </a:solidFill>
                <a:latin typeface="Times New Roman" panose="02020603050405020304" pitchFamily="18" charset="0"/>
              </a:rPr>
              <a:t> </a:t>
            </a:r>
            <a:r>
              <a:rPr lang="ru-RU" sz="1800" b="0" i="0" u="none" strike="noStrike" baseline="0" dirty="0">
                <a:solidFill>
                  <a:srgbClr val="000000"/>
                </a:solidFill>
                <a:latin typeface="Times New Roman" panose="02020603050405020304" pitchFamily="18" charset="0"/>
              </a:rPr>
              <a:t>і </a:t>
            </a:r>
            <a:r>
              <a:rPr lang="ru-RU" sz="1800" b="1" i="0" u="none" strike="noStrike" baseline="0" dirty="0">
                <a:solidFill>
                  <a:srgbClr val="000000"/>
                </a:solidFill>
                <a:latin typeface="Times New Roman" panose="02020603050405020304" pitchFamily="18" charset="0"/>
              </a:rPr>
              <a:t>метод </a:t>
            </a:r>
            <a:r>
              <a:rPr lang="ru-RU" sz="1800" b="1" i="0" u="none" strike="noStrike" baseline="0" dirty="0" err="1">
                <a:solidFill>
                  <a:srgbClr val="000000"/>
                </a:solidFill>
                <a:latin typeface="Times New Roman" panose="02020603050405020304" pitchFamily="18" charset="0"/>
              </a:rPr>
              <a:t>Дельфі</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У </a:t>
            </a:r>
            <a:r>
              <a:rPr lang="ru-RU" sz="1800" b="0" i="0" u="none" strike="noStrike" baseline="0" dirty="0" err="1">
                <a:solidFill>
                  <a:srgbClr val="000000"/>
                </a:solidFill>
                <a:latin typeface="Times New Roman" panose="02020603050405020304" pitchFamily="18" charset="0"/>
              </a:rPr>
              <a:t>нинішній</a:t>
            </a:r>
            <a:r>
              <a:rPr lang="ru-RU" sz="1800" b="0" i="0" u="none" strike="noStrike" baseline="0" dirty="0">
                <a:solidFill>
                  <a:srgbClr val="000000"/>
                </a:solidFill>
                <a:latin typeface="Times New Roman" panose="02020603050405020304" pitchFamily="18" charset="0"/>
              </a:rPr>
              <a:t> час </a:t>
            </a:r>
            <a:r>
              <a:rPr lang="ru-RU" sz="1800" b="0" i="0" u="none" strike="noStrike" baseline="0" dirty="0" err="1">
                <a:solidFill>
                  <a:srgbClr val="000000"/>
                </a:solidFill>
                <a:latin typeface="Times New Roman" panose="02020603050405020304" pitchFamily="18" charset="0"/>
              </a:rPr>
              <a:t>широке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розповсюдження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отримали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методи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ґрунтуються</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роботі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створених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спеціальних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комісій</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Суть методу </a:t>
            </a:r>
            <a:r>
              <a:rPr lang="ru-RU" sz="1800" b="1" i="0" u="none" strike="noStrike" baseline="0" dirty="0" err="1">
                <a:solidFill>
                  <a:srgbClr val="000000"/>
                </a:solidFill>
                <a:latin typeface="Times New Roman" panose="02020603050405020304" pitchFamily="18" charset="0"/>
              </a:rPr>
              <a:t>комісії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полягає</a:t>
            </a:r>
            <a:r>
              <a:rPr lang="ru-RU" sz="1800" b="0" i="0" u="none" strike="noStrike" baseline="0" dirty="0">
                <a:solidFill>
                  <a:srgbClr val="000000"/>
                </a:solidFill>
                <a:latin typeface="Times New Roman" panose="02020603050405020304" pitchFamily="18" charset="0"/>
              </a:rPr>
              <a:t> в тому, </a:t>
            </a:r>
            <a:r>
              <a:rPr lang="ru-RU" sz="1800" b="0" i="0" u="none" strike="noStrike" baseline="0" dirty="0" err="1">
                <a:solidFill>
                  <a:srgbClr val="000000"/>
                </a:solidFill>
                <a:latin typeface="Times New Roman" panose="02020603050405020304" pitchFamily="18" charset="0"/>
              </a:rPr>
              <a:t>що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спеціалісти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які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входять</a:t>
            </a:r>
            <a:r>
              <a:rPr lang="ru-RU" sz="1800" b="0" i="0" u="none" strike="noStrike" baseline="0" dirty="0">
                <a:solidFill>
                  <a:srgbClr val="000000"/>
                </a:solidFill>
                <a:latin typeface="Times New Roman" panose="02020603050405020304" pitchFamily="18" charset="0"/>
              </a:rPr>
              <a:t> до </a:t>
            </a:r>
            <a:r>
              <a:rPr lang="ru-RU" sz="1800" b="0" i="0" u="none" strike="noStrike" baseline="0" dirty="0" err="1">
                <a:solidFill>
                  <a:srgbClr val="000000"/>
                </a:solidFill>
                <a:latin typeface="Times New Roman" panose="02020603050405020304" pitchFamily="18" charset="0"/>
              </a:rPr>
              <a:t>однієї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погоджують</a:t>
            </a:r>
            <a:r>
              <a:rPr lang="ru-RU" sz="1800" b="0" i="0" u="none" strike="noStrike" baseline="0" dirty="0">
                <a:solidFill>
                  <a:srgbClr val="000000"/>
                </a:solidFill>
                <a:latin typeface="Times New Roman" panose="02020603050405020304" pitchFamily="18" charset="0"/>
              </a:rPr>
              <a:t> свою думку про стан будь-</a:t>
            </a:r>
            <a:r>
              <a:rPr lang="ru-RU" sz="1800" b="0" i="0" u="none" strike="noStrike" baseline="0" dirty="0" err="1">
                <a:solidFill>
                  <a:srgbClr val="000000"/>
                </a:solidFill>
                <a:latin typeface="Times New Roman" panose="02020603050405020304" pitchFamily="18" charset="0"/>
              </a:rPr>
              <a:t>якого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об’єкта</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latin typeface="Times New Roman" panose="02020603050405020304" pitchFamily="18" charset="0"/>
              </a:rPr>
              <a:t>майбутньому</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або</a:t>
            </a:r>
            <a:r>
              <a:rPr lang="ru-RU" sz="1800" b="0" i="0" u="none" strike="noStrike" baseline="0" dirty="0">
                <a:latin typeface="Times New Roman" panose="02020603050405020304" pitchFamily="18" charset="0"/>
              </a:rPr>
              <a:t> шляхах і методах </a:t>
            </a:r>
            <a:r>
              <a:rPr lang="ru-RU" sz="1800" b="0" i="0" u="none" strike="noStrike" baseline="0" dirty="0" err="1">
                <a:latin typeface="Times New Roman" panose="02020603050405020304" pitchFamily="18" charset="0"/>
              </a:rPr>
              <a:t>досягнення</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цілей</a:t>
            </a:r>
            <a:r>
              <a:rPr lang="ru-RU" sz="1800" b="0" i="0" u="none" strike="noStrike" baseline="0" dirty="0">
                <a:latin typeface="Times New Roman" panose="02020603050405020304" pitchFamily="18" charset="0"/>
              </a:rPr>
              <a:t> у </a:t>
            </a:r>
            <a:r>
              <a:rPr lang="ru-RU" sz="1800" b="0" i="0" u="none" strike="noStrike" baseline="0" dirty="0" err="1">
                <a:latin typeface="Times New Roman" panose="02020603050405020304" pitchFamily="18" charset="0"/>
              </a:rPr>
              <a:t>відкритій</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дискусії</a:t>
            </a:r>
            <a:r>
              <a:rPr lang="ru-RU" sz="1800" b="0" i="0" u="none" strike="noStrike" baseline="0" dirty="0">
                <a:latin typeface="Times New Roman" panose="02020603050405020304" pitchFamily="18" charset="0"/>
              </a:rPr>
              <a:t>, </a:t>
            </a:r>
            <a:r>
              <a:rPr lang="ru-RU" sz="1800" b="0" i="0" u="none" strike="noStrike" baseline="0" dirty="0" err="1">
                <a:latin typeface="Times New Roman" panose="02020603050405020304" pitchFamily="18" charset="0"/>
              </a:rPr>
              <a:t>найчастіше</a:t>
            </a:r>
            <a:r>
              <a:rPr lang="ru-RU" sz="1800" b="0" i="0" u="none" strike="noStrike" baseline="0" dirty="0">
                <a:latin typeface="Times New Roman" panose="02020603050405020304" pitchFamily="18" charset="0"/>
              </a:rPr>
              <a:t> за круглим столом. </a:t>
            </a:r>
            <a:endParaRPr lang="ru-RU" sz="1800" b="0" i="0" u="none" strike="noStrike" baseline="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484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C751481-61F9-DF16-6E44-4B31ACF7E0B5}"/>
              </a:ext>
            </a:extLst>
          </p:cNvPr>
          <p:cNvSpPr txBox="1"/>
          <p:nvPr/>
        </p:nvSpPr>
        <p:spPr>
          <a:xfrm>
            <a:off x="1043608" y="1"/>
            <a:ext cx="8100392" cy="6463308"/>
          </a:xfrm>
          <a:prstGeom prst="rect">
            <a:avLst/>
          </a:prstGeom>
          <a:noFill/>
        </p:spPr>
        <p:txBody>
          <a:bodyPr wrap="square">
            <a:spAutoFit/>
          </a:bodyPr>
          <a:lstStyle/>
          <a:p>
            <a:pPr algn="just"/>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ході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проведення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дискусії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узгоджуються</a:t>
            </a:r>
            <a:r>
              <a:rPr lang="ru-RU" sz="1800" b="0" i="0" u="none" strike="noStrike" baseline="0" dirty="0">
                <a:solidFill>
                  <a:srgbClr val="000000"/>
                </a:solidFill>
                <a:latin typeface="Times New Roman" panose="02020603050405020304" pitchFamily="18" charset="0"/>
              </a:rPr>
              <a:t> думки </a:t>
            </a:r>
            <a:r>
              <a:rPr lang="ru-RU" sz="1800" b="0" i="0" u="none" strike="noStrike" baseline="0" dirty="0" err="1">
                <a:solidFill>
                  <a:srgbClr val="000000"/>
                </a:solidFill>
                <a:latin typeface="Times New Roman" panose="02020603050405020304" pitchFamily="18" charset="0"/>
              </a:rPr>
              <a:t>всіх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розробляється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загальний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експертний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висновок</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основі</a:t>
            </a:r>
            <a:r>
              <a:rPr lang="ru-RU" sz="1800" b="0" i="0" u="none" strike="noStrike" baseline="0" dirty="0">
                <a:solidFill>
                  <a:srgbClr val="000000"/>
                </a:solidFill>
                <a:latin typeface="Times New Roman" panose="02020603050405020304" pitchFamily="18" charset="0"/>
              </a:rPr>
              <a:t> консенсусу.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Колективна</a:t>
            </a:r>
            <a:r>
              <a:rPr lang="ru-RU" sz="1800" b="0" i="0" u="none" strike="noStrike" baseline="0" dirty="0">
                <a:solidFill>
                  <a:srgbClr val="000000"/>
                </a:solidFill>
                <a:latin typeface="Times New Roman" panose="02020603050405020304" pitchFamily="18" charset="0"/>
              </a:rPr>
              <a:t> думка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результаті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дискусії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визначається</a:t>
            </a:r>
            <a:r>
              <a:rPr lang="ru-RU" sz="1800" b="0" i="0" u="none" strike="noStrike" baseline="0" dirty="0">
                <a:solidFill>
                  <a:srgbClr val="000000"/>
                </a:solidFill>
                <a:latin typeface="Times New Roman" panose="02020603050405020304" pitchFamily="18" charset="0"/>
              </a:rPr>
              <a:t> шляхом </a:t>
            </a:r>
            <a:r>
              <a:rPr lang="ru-RU" sz="1800" b="0" i="0" u="none" strike="noStrike" baseline="0" dirty="0" err="1">
                <a:solidFill>
                  <a:srgbClr val="000000"/>
                </a:solidFill>
                <a:latin typeface="Times New Roman" panose="02020603050405020304" pitchFamily="18" charset="0"/>
              </a:rPr>
              <a:t>відкритого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або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таємного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голосування</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деяких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випадках</a:t>
            </a:r>
            <a:r>
              <a:rPr lang="ru-RU" sz="1800" b="0" i="0" u="none" strike="noStrike" baseline="0" dirty="0">
                <a:solidFill>
                  <a:srgbClr val="000000"/>
                </a:solidFill>
                <a:latin typeface="Times New Roman" panose="02020603050405020304" pitchFamily="18" charset="0"/>
              </a:rPr>
              <a:t> до </a:t>
            </a:r>
            <a:r>
              <a:rPr lang="ru-RU" sz="1800" b="0" i="0" u="none" strike="noStrike" baseline="0" dirty="0" err="1">
                <a:solidFill>
                  <a:srgbClr val="000000"/>
                </a:solidFill>
                <a:latin typeface="Times New Roman" panose="02020603050405020304" pitchFamily="18" charset="0"/>
              </a:rPr>
              <a:t>голосування</a:t>
            </a:r>
            <a:r>
              <a:rPr lang="ru-RU" sz="1800" b="0" i="0" u="none" strike="noStrike" baseline="0" dirty="0">
                <a:solidFill>
                  <a:srgbClr val="000000"/>
                </a:solidFill>
                <a:latin typeface="Times New Roman" panose="02020603050405020304" pitchFamily="18" charset="0"/>
              </a:rPr>
              <a:t> не </a:t>
            </a:r>
            <a:r>
              <a:rPr lang="ru-RU" sz="1800" b="0" i="0" u="none" strike="noStrike" baseline="0" dirty="0" err="1">
                <a:solidFill>
                  <a:srgbClr val="000000"/>
                </a:solidFill>
                <a:latin typeface="Times New Roman" panose="02020603050405020304" pitchFamily="18" charset="0"/>
              </a:rPr>
              <a:t>удаються</a:t>
            </a:r>
            <a:r>
              <a:rPr lang="ru-RU" sz="1800" b="0" i="0" u="none" strike="noStrike" baseline="0" dirty="0">
                <a:solidFill>
                  <a:srgbClr val="000000"/>
                </a:solidFill>
                <a:latin typeface="Times New Roman" panose="02020603050405020304" pitchFamily="18" charset="0"/>
              </a:rPr>
              <a:t>, коли </a:t>
            </a:r>
            <a:r>
              <a:rPr lang="ru-RU" sz="1800" b="0" i="0" u="none" strike="noStrike" baseline="0" dirty="0" err="1">
                <a:solidFill>
                  <a:srgbClr val="000000"/>
                </a:solidFill>
                <a:latin typeface="Times New Roman" panose="02020603050405020304" pitchFamily="18" charset="0"/>
              </a:rPr>
              <a:t>загальна</a:t>
            </a:r>
            <a:r>
              <a:rPr lang="ru-RU" sz="1800" b="0" i="0" u="none" strike="noStrike" baseline="0" dirty="0">
                <a:solidFill>
                  <a:srgbClr val="000000"/>
                </a:solidFill>
                <a:latin typeface="Times New Roman" panose="02020603050405020304" pitchFamily="18" charset="0"/>
              </a:rPr>
              <a:t> думка </a:t>
            </a:r>
            <a:r>
              <a:rPr lang="ru-RU" sz="1800" b="0" i="0" u="none" strike="noStrike" baseline="0" dirty="0" err="1">
                <a:solidFill>
                  <a:srgbClr val="000000"/>
                </a:solidFill>
                <a:latin typeface="Times New Roman" panose="02020603050405020304" pitchFamily="18" charset="0"/>
              </a:rPr>
              <a:t>виявляється</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процесі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дискусії</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Метод </a:t>
            </a:r>
            <a:r>
              <a:rPr lang="ru-RU" sz="1800" b="1" i="0" u="none" strike="noStrike" baseline="0" dirty="0" err="1">
                <a:solidFill>
                  <a:srgbClr val="000000"/>
                </a:solidFill>
                <a:latin typeface="Times New Roman" panose="02020603050405020304" pitchFamily="18" charset="0"/>
              </a:rPr>
              <a:t>комісії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має</a:t>
            </a:r>
            <a:r>
              <a:rPr lang="ru-RU" sz="1800" b="0" i="0" u="none" strike="noStrike" baseline="0" dirty="0">
                <a:solidFill>
                  <a:srgbClr val="000000"/>
                </a:solidFill>
                <a:latin typeface="Times New Roman" panose="02020603050405020304" pitchFamily="18" charset="0"/>
              </a:rPr>
              <a:t> як </a:t>
            </a:r>
            <a:r>
              <a:rPr lang="ru-RU" sz="1800" b="0" i="0" u="none" strike="noStrike" baseline="0" dirty="0" err="1">
                <a:solidFill>
                  <a:srgbClr val="000000"/>
                </a:solidFill>
                <a:latin typeface="Times New Roman" panose="02020603050405020304" pitchFamily="18" charset="0"/>
              </a:rPr>
              <a:t>свої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переваги</a:t>
            </a:r>
            <a:r>
              <a:rPr lang="ru-RU" sz="1800" b="0" i="0" u="none" strike="noStrike" baseline="0" dirty="0">
                <a:solidFill>
                  <a:srgbClr val="000000"/>
                </a:solidFill>
                <a:latin typeface="Times New Roman" panose="02020603050405020304" pitchFamily="18" charset="0"/>
              </a:rPr>
              <a:t>, так і </a:t>
            </a:r>
            <a:r>
              <a:rPr lang="ru-RU" sz="1800" b="0" i="0" u="none" strike="noStrike" baseline="0" dirty="0" err="1">
                <a:solidFill>
                  <a:srgbClr val="000000"/>
                </a:solidFill>
                <a:latin typeface="Times New Roman" panose="02020603050405020304" pitchFamily="18" charset="0"/>
              </a:rPr>
              <a:t>недоліки</a:t>
            </a:r>
            <a:r>
              <a:rPr lang="ru-RU" sz="1800" b="0" i="0" u="none" strike="noStrike" baseline="0" dirty="0">
                <a:solidFill>
                  <a:srgbClr val="000000"/>
                </a:solidFill>
                <a:latin typeface="Times New Roman" panose="02020603050405020304" pitchFamily="18" charset="0"/>
              </a:rPr>
              <a:t>. До </a:t>
            </a:r>
            <a:r>
              <a:rPr lang="ru-RU" sz="1800" b="0" i="0" u="none" strike="noStrike" baseline="0" dirty="0" err="1">
                <a:solidFill>
                  <a:srgbClr val="000000"/>
                </a:solidFill>
                <a:latin typeface="Times New Roman" panose="02020603050405020304" pitchFamily="18" charset="0"/>
              </a:rPr>
              <a:t>переваг</a:t>
            </a:r>
            <a:r>
              <a:rPr lang="ru-RU" sz="1800" b="0" i="0" u="none" strike="noStrike" baseline="0" dirty="0">
                <a:solidFill>
                  <a:srgbClr val="000000"/>
                </a:solidFill>
                <a:latin typeface="Times New Roman" panose="02020603050405020304" pitchFamily="18" charset="0"/>
              </a:rPr>
              <a:t> методу </a:t>
            </a:r>
            <a:r>
              <a:rPr lang="ru-RU" sz="1800" b="1" i="0" u="none" strike="noStrike" baseline="0" dirty="0" err="1">
                <a:solidFill>
                  <a:srgbClr val="000000"/>
                </a:solidFill>
                <a:latin typeface="Times New Roman" panose="02020603050405020304" pitchFamily="18" charset="0"/>
              </a:rPr>
              <a:t>комісії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можна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віднести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наступне</a:t>
            </a:r>
            <a:r>
              <a:rPr lang="ru-RU" sz="1800" b="0" i="0" u="none" strike="noStrike" baseline="0" dirty="0">
                <a:solidFill>
                  <a:srgbClr val="000000"/>
                </a:solidFill>
                <a:latin typeface="Times New Roman" panose="02020603050405020304" pitchFamily="18" charset="0"/>
              </a:rPr>
              <a:t>. </a:t>
            </a:r>
          </a:p>
          <a:p>
            <a:pPr algn="just"/>
            <a:r>
              <a:rPr lang="uk-UA" sz="1800" b="0" i="1" u="none" strike="noStrike" baseline="0" dirty="0">
                <a:solidFill>
                  <a:srgbClr val="000000"/>
                </a:solidFill>
                <a:latin typeface="Times New Roman" panose="02020603050405020304" pitchFamily="18" charset="0"/>
              </a:rPr>
              <a:t>     По-перше</a:t>
            </a:r>
            <a:r>
              <a:rPr lang="uk-UA" sz="1800" b="0" i="0" u="none" strike="noStrike" baseline="0" dirty="0">
                <a:solidFill>
                  <a:srgbClr val="000000"/>
                </a:solidFill>
                <a:latin typeface="Times New Roman" panose="02020603050405020304" pitchFamily="18" charset="0"/>
              </a:rPr>
              <a:t>, досвідом доведено, що сукупність інформації, якою володіють всі члени групи принаймні не менша обсягу інформації, якою володіє найбільш досвідчений експерт. </a:t>
            </a:r>
          </a:p>
          <a:p>
            <a:pPr algn="just"/>
            <a:r>
              <a:rPr lang="uk-UA" sz="1800" b="0" i="0" u="none" strike="noStrike" baseline="0" dirty="0">
                <a:solidFill>
                  <a:srgbClr val="000000"/>
                </a:solidFill>
                <a:latin typeface="Times New Roman" panose="02020603050405020304" pitchFamily="18" charset="0"/>
              </a:rPr>
              <a:t>     І якщо навіть і є спеціаліст, який в більшій мірі знайомий з об’єктом дослідження ніж решта частина групи, то все ж останні здатні зробити корисний внесок у прогнозну оцінку досліджуваної проблеми. </a:t>
            </a:r>
          </a:p>
          <a:p>
            <a:pPr algn="just"/>
            <a:r>
              <a:rPr lang="uk-UA" sz="1800" b="0" i="0" u="none" strike="noStrike" baseline="0" dirty="0">
                <a:solidFill>
                  <a:srgbClr val="000000"/>
                </a:solidFill>
                <a:latin typeface="Times New Roman" panose="02020603050405020304" pitchFamily="18" charset="0"/>
              </a:rPr>
              <a:t>     Як правило, до складу групи входять спеціалісти, які добре обізнані на певній проблематиці, тому їх сукупний обсяг знань перевищує кількість інформації, якою володіє будь-який із спеціалістів групи, інакше кажучи, група спеціалістів виробляє більше «розумової» енергії ніж один спеціаліст. </a:t>
            </a:r>
          </a:p>
          <a:p>
            <a:pPr algn="just"/>
            <a:r>
              <a:rPr lang="ru-RU" sz="1800" b="0" i="0" u="none" strike="noStrike" baseline="0" dirty="0">
                <a:solidFill>
                  <a:srgbClr val="000000"/>
                </a:solidFill>
                <a:latin typeface="Times New Roman" panose="02020603050405020304" pitchFamily="18" charset="0"/>
              </a:rPr>
              <a:t>     До того ж, в </a:t>
            </a:r>
            <a:r>
              <a:rPr lang="ru-RU" sz="1800" b="0" i="0" u="none" strike="noStrike" baseline="0" dirty="0" err="1">
                <a:solidFill>
                  <a:srgbClr val="000000"/>
                </a:solidFill>
                <a:latin typeface="Times New Roman" panose="02020603050405020304" pitchFamily="18" charset="0"/>
              </a:rPr>
              <a:t>процесі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дискусії</a:t>
            </a:r>
            <a:r>
              <a:rPr lang="ru-RU" sz="1800" b="0" i="0" u="none" strike="noStrike" baseline="0" dirty="0">
                <a:solidFill>
                  <a:srgbClr val="000000"/>
                </a:solidFill>
                <a:latin typeface="Times New Roman" panose="02020603050405020304" pitchFamily="18" charset="0"/>
              </a:rPr>
              <a:t>, коли </a:t>
            </a:r>
            <a:r>
              <a:rPr lang="ru-RU" sz="1800" b="0" i="0" u="none" strike="noStrike" baseline="0" dirty="0" err="1">
                <a:solidFill>
                  <a:srgbClr val="000000"/>
                </a:solidFill>
                <a:latin typeface="Times New Roman" panose="02020603050405020304" pitchFamily="18" charset="0"/>
              </a:rPr>
              <a:t>експерти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обговорюють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проблеми</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аргументують</a:t>
            </a:r>
            <a:r>
              <a:rPr lang="ru-RU" sz="1800" b="0" i="0" u="none" strike="noStrike" baseline="0" dirty="0">
                <a:solidFill>
                  <a:srgbClr val="000000"/>
                </a:solidFill>
                <a:latin typeface="Times New Roman" panose="02020603050405020304" pitchFamily="18" charset="0"/>
              </a:rPr>
              <a:t> свою точку </a:t>
            </a:r>
            <a:r>
              <a:rPr lang="ru-RU" sz="1800" b="0" i="0" u="none" strike="noStrike" baseline="0" dirty="0" err="1">
                <a:solidFill>
                  <a:srgbClr val="000000"/>
                </a:solidFill>
                <a:latin typeface="Times New Roman" panose="02020603050405020304" pitchFamily="18" charset="0"/>
              </a:rPr>
              <a:t>зору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зазвичай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можливе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зростання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інформованості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спеціалістів</a:t>
            </a:r>
            <a:r>
              <a:rPr lang="ru-RU" sz="1800" b="0" i="0" u="none" strike="noStrike" baseline="0" dirty="0">
                <a:solidFill>
                  <a:srgbClr val="000000"/>
                </a:solidFill>
                <a:latin typeface="Times New Roman" panose="02020603050405020304" pitchFamily="18" charset="0"/>
              </a:rPr>
              <a:t> по </a:t>
            </a:r>
            <a:r>
              <a:rPr lang="ru-RU" sz="1800" b="0" i="0" u="none" strike="noStrike" baseline="0" dirty="0" err="1">
                <a:solidFill>
                  <a:srgbClr val="000000"/>
                </a:solidFill>
                <a:latin typeface="Times New Roman" panose="02020603050405020304" pitchFamily="18" charset="0"/>
              </a:rPr>
              <a:t>досліджуваній</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проблематиці</a:t>
            </a:r>
            <a:r>
              <a:rPr lang="ru-RU" sz="1800" b="0" i="0" u="none" strike="noStrike" baseline="0" dirty="0">
                <a:solidFill>
                  <a:srgbClr val="000000"/>
                </a:solidFill>
                <a:latin typeface="Times New Roman" panose="02020603050405020304" pitchFamily="18" charset="0"/>
              </a:rPr>
              <a:t>. </a:t>
            </a:r>
          </a:p>
          <a:p>
            <a:pPr algn="just"/>
            <a:r>
              <a:rPr lang="uk-UA" sz="1800" b="0" i="1" u="none" strike="noStrike" baseline="0" dirty="0">
                <a:solidFill>
                  <a:srgbClr val="000000"/>
                </a:solidFill>
                <a:latin typeface="Times New Roman" panose="02020603050405020304" pitchFamily="18" charset="0"/>
              </a:rPr>
              <a:t>     По-друге</a:t>
            </a:r>
            <a:r>
              <a:rPr lang="uk-UA" sz="1800" b="0" i="0" u="none" strike="noStrike" baseline="0" dirty="0">
                <a:solidFill>
                  <a:srgbClr val="000000"/>
                </a:solidFill>
                <a:latin typeface="Times New Roman" panose="02020603050405020304" pitchFamily="18" charset="0"/>
              </a:rPr>
              <a:t>, загальновідомо, що кількість факторів (напрямків), що визначає розвиток об’єкта (процесу, явища), і які розглядаються всіма членами групи, по меншій мірі не менше тієї, яку може визначити будь-який член групи. </a:t>
            </a:r>
            <a:endParaRPr lang="uk-UA"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9472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74EB82-735C-E759-DC04-0E0A592C7F9B}"/>
              </a:ext>
            </a:extLst>
          </p:cNvPr>
          <p:cNvSpPr txBox="1"/>
          <p:nvPr/>
        </p:nvSpPr>
        <p:spPr>
          <a:xfrm>
            <a:off x="1043608" y="0"/>
            <a:ext cx="7992888" cy="5909310"/>
          </a:xfrm>
          <a:prstGeom prst="rect">
            <a:avLst/>
          </a:prstGeom>
          <a:noFill/>
        </p:spPr>
        <p:txBody>
          <a:bodyPr wrap="square">
            <a:spAutoFit/>
          </a:bodyPr>
          <a:lstStyle/>
          <a:p>
            <a:pPr algn="just"/>
            <a:r>
              <a:rPr lang="uk-UA" sz="1800" b="0" i="1" u="none" strike="noStrike" baseline="0" dirty="0">
                <a:solidFill>
                  <a:srgbClr val="000000"/>
                </a:solidFill>
                <a:latin typeface="Times New Roman" panose="02020603050405020304" pitchFamily="18" charset="0"/>
              </a:rPr>
              <a:t>     І нарешті по-третє</a:t>
            </a:r>
            <a:r>
              <a:rPr lang="uk-UA" sz="1800" b="0" i="0" u="none" strike="noStrike" baseline="0" dirty="0">
                <a:solidFill>
                  <a:srgbClr val="000000"/>
                </a:solidFill>
                <a:latin typeface="Times New Roman" panose="02020603050405020304" pitchFamily="18" charset="0"/>
              </a:rPr>
              <a:t>, група експертів, принаймні, з більшою готовністю бере на себе відповідальність за прийняття важливих, ризикованих рішень, ніж окремий спеціаліст.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Незважаючи</a:t>
            </a:r>
            <a:r>
              <a:rPr lang="ru-RU" sz="1800" b="0" i="0" u="none" strike="noStrike" baseline="0" dirty="0">
                <a:solidFill>
                  <a:srgbClr val="000000"/>
                </a:solidFill>
                <a:latin typeface="Times New Roman" panose="02020603050405020304" pitchFamily="18" charset="0"/>
              </a:rPr>
              <a:t> на простоту </a:t>
            </a:r>
            <a:r>
              <a:rPr lang="ru-RU" sz="1800" b="0" i="0" u="none" strike="noStrike" baseline="0" dirty="0" err="1">
                <a:solidFill>
                  <a:srgbClr val="000000"/>
                </a:solidFill>
                <a:latin typeface="Times New Roman" panose="02020603050405020304" pitchFamily="18" charset="0"/>
              </a:rPr>
              <a:t>процедури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опитування</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широке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розповсюдження</a:t>
            </a:r>
            <a:r>
              <a:rPr lang="ru-RU" sz="1800" b="0" i="0" u="none" strike="noStrike" baseline="0" dirty="0">
                <a:solidFill>
                  <a:srgbClr val="000000"/>
                </a:solidFill>
                <a:latin typeface="Times New Roman" panose="02020603050405020304" pitchFamily="18" charset="0"/>
              </a:rPr>
              <a:t>, метод </a:t>
            </a:r>
            <a:r>
              <a:rPr lang="ru-RU" sz="1800" b="1" i="0" u="none" strike="noStrike" baseline="0" dirty="0" err="1">
                <a:solidFill>
                  <a:srgbClr val="000000"/>
                </a:solidFill>
                <a:latin typeface="Times New Roman" panose="02020603050405020304" pitchFamily="18" charset="0"/>
              </a:rPr>
              <a:t>комісії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має</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принципові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недоліки</a:t>
            </a:r>
            <a:r>
              <a:rPr lang="ru-RU" sz="1800" b="0" i="0" u="none" strike="noStrike" baseline="0" dirty="0">
                <a:solidFill>
                  <a:srgbClr val="000000"/>
                </a:solidFill>
                <a:latin typeface="Times New Roman" panose="02020603050405020304" pitchFamily="18" charset="0"/>
              </a:rPr>
              <a:t>. </a:t>
            </a:r>
          </a:p>
          <a:p>
            <a:pPr algn="just"/>
            <a:r>
              <a:rPr lang="uk-UA" sz="1800" b="0" i="0" u="none" strike="noStrike" baseline="0" dirty="0">
                <a:solidFill>
                  <a:srgbClr val="000000"/>
                </a:solidFill>
                <a:latin typeface="Times New Roman" panose="02020603050405020304" pitchFamily="18" charset="0"/>
              </a:rPr>
              <a:t>     По-перше, частина групи може мати певний вплив на решту членів групи. Нерідко «криклива меншість», керуючись власними інтересами, може подавити більшість, і ті вимушені будуть погодитись під тиском наполегливості меншості, розуміючи при цьому, що аргументи останніх помилкові. </a:t>
            </a:r>
          </a:p>
          <a:p>
            <a:pPr algn="just"/>
            <a:r>
              <a:rPr lang="uk-UA" sz="1800" b="0" i="0" u="none" strike="noStrike" baseline="0" dirty="0">
                <a:solidFill>
                  <a:srgbClr val="000000"/>
                </a:solidFill>
                <a:latin typeface="Times New Roman" panose="02020603050405020304" pitchFamily="18" charset="0"/>
              </a:rPr>
              <a:t>     По-друге, суттєвим фактором, який впливає на узагальнюючі висновки, стає різна активність експертів групи. Дискусія в групі зводиться, зазвичай, до полеміки найбільш авторитетних експертів (знані спеціалісти, вчені-корифеї, крупні керівники). І якщо названі експерти мають талант переконання, то вони в змозі рішуче впроваджувати свої ідеї шляхом наполегливої постійної аргументації, навіть при наявності у інших членів групи своїх протилежних переконань.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Крім</a:t>
            </a:r>
            <a:r>
              <a:rPr lang="ru-RU" sz="1800" b="0" i="0" u="none" strike="noStrike" baseline="0" dirty="0">
                <a:solidFill>
                  <a:srgbClr val="000000"/>
                </a:solidFill>
                <a:latin typeface="Times New Roman" panose="02020603050405020304" pitchFamily="18" charset="0"/>
              </a:rPr>
              <a:t> того, </a:t>
            </a:r>
            <a:r>
              <a:rPr lang="ru-RU" sz="1800" b="0" i="0" u="none" strike="noStrike" baseline="0" dirty="0" err="1">
                <a:solidFill>
                  <a:srgbClr val="000000"/>
                </a:solidFill>
                <a:latin typeface="Times New Roman" panose="02020603050405020304" pitchFamily="18" charset="0"/>
              </a:rPr>
              <a:t>публічність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висловлювання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може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призвести</a:t>
            </a:r>
            <a:r>
              <a:rPr lang="ru-RU" sz="1800" b="0" i="0" u="none" strike="noStrike" baseline="0" dirty="0">
                <a:solidFill>
                  <a:srgbClr val="000000"/>
                </a:solidFill>
                <a:latin typeface="Times New Roman" panose="02020603050405020304" pitchFamily="18" charset="0"/>
              </a:rPr>
              <a:t> до </a:t>
            </a:r>
            <a:r>
              <a:rPr lang="ru-RU" sz="1800" b="0" i="0" u="none" strike="noStrike" baseline="0" dirty="0" err="1">
                <a:solidFill>
                  <a:srgbClr val="000000"/>
                </a:solidFill>
                <a:latin typeface="Times New Roman" panose="02020603050405020304" pitchFamily="18" charset="0"/>
              </a:rPr>
              <a:t>небажання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окремих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відмовитися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від</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раніше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висловлених</a:t>
            </a:r>
            <a:r>
              <a:rPr lang="ru-RU" sz="1800" b="0" i="0" u="none" strike="noStrike" baseline="0" dirty="0">
                <a:solidFill>
                  <a:srgbClr val="000000"/>
                </a:solidFill>
                <a:latin typeface="Times New Roman" panose="02020603050405020304" pitchFamily="18" charset="0"/>
              </a:rPr>
              <a:t> думок, </a:t>
            </a:r>
            <a:r>
              <a:rPr lang="ru-RU" sz="1800" b="0" i="0" u="none" strike="noStrike" baseline="0" dirty="0" err="1">
                <a:solidFill>
                  <a:srgbClr val="000000"/>
                </a:solidFill>
                <a:latin typeface="Times New Roman" panose="02020603050405020304" pitchFamily="18" charset="0"/>
              </a:rPr>
              <a:t>навіть</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умовах</a:t>
            </a:r>
            <a:r>
              <a:rPr lang="ru-RU" sz="1800" b="0" i="0" u="none" strike="noStrike" baseline="0" dirty="0">
                <a:solidFill>
                  <a:srgbClr val="000000"/>
                </a:solidFill>
                <a:latin typeface="Times New Roman" panose="02020603050405020304" pitchFamily="18" charset="0"/>
              </a:rPr>
              <a:t>, коли вони </a:t>
            </a:r>
            <a:r>
              <a:rPr lang="ru-RU" sz="1800" b="0" i="0" u="none" strike="noStrike" baseline="0" dirty="0" err="1">
                <a:solidFill>
                  <a:srgbClr val="000000"/>
                </a:solidFill>
                <a:latin typeface="Times New Roman" panose="02020603050405020304" pitchFamily="18" charset="0"/>
              </a:rPr>
              <a:t>зазнали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змін</a:t>
            </a:r>
            <a:r>
              <a:rPr lang="ru-RU" sz="1800" b="0" i="0" u="none" strike="noStrike" baseline="0" dirty="0">
                <a:solidFill>
                  <a:srgbClr val="000000"/>
                </a:solidFill>
                <a:latin typeface="Times New Roman" panose="02020603050405020304" pitchFamily="18" charset="0"/>
              </a:rPr>
              <a:t> в </a:t>
            </a:r>
            <a:r>
              <a:rPr lang="ru-RU" sz="1800" b="0" i="0" u="none" strike="noStrike" baseline="0" dirty="0" err="1">
                <a:solidFill>
                  <a:srgbClr val="000000"/>
                </a:solidFill>
                <a:latin typeface="Times New Roman" panose="02020603050405020304" pitchFamily="18" charset="0"/>
              </a:rPr>
              <a:t>процесі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дискусії</a:t>
            </a:r>
            <a:r>
              <a:rPr lang="ru-RU" sz="1800" b="0" i="0" u="none" strike="noStrike" baseline="0" dirty="0">
                <a:solidFill>
                  <a:srgbClr val="000000"/>
                </a:solidFill>
                <a:latin typeface="Times New Roman" panose="02020603050405020304" pitchFamily="18" charset="0"/>
              </a:rPr>
              <a:t>.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По-третє</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група</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експертів</a:t>
            </a:r>
            <a:r>
              <a:rPr lang="ru-RU" sz="1800" b="0" i="0" u="none" strike="noStrike" baseline="0" dirty="0">
                <a:solidFill>
                  <a:srgbClr val="000000"/>
                </a:solidFill>
                <a:latin typeface="Times New Roman" panose="02020603050405020304" pitchFamily="18" charset="0"/>
              </a:rPr>
              <a:t>, як і будь-яка </a:t>
            </a:r>
            <a:r>
              <a:rPr lang="ru-RU" sz="1800" b="0" i="0" u="none" strike="noStrike" baseline="0" dirty="0" err="1">
                <a:solidFill>
                  <a:srgbClr val="000000"/>
                </a:solidFill>
                <a:latin typeface="Times New Roman" panose="02020603050405020304" pitchFamily="18" charset="0"/>
              </a:rPr>
              <a:t>група</a:t>
            </a:r>
            <a:r>
              <a:rPr lang="ru-RU" sz="1800" b="0" i="0" u="none" strike="noStrike" baseline="0" dirty="0">
                <a:solidFill>
                  <a:srgbClr val="000000"/>
                </a:solidFill>
                <a:latin typeface="Times New Roman" panose="02020603050405020304" pitchFamily="18" charset="0"/>
              </a:rPr>
              <a:t>, є </a:t>
            </a:r>
            <a:r>
              <a:rPr lang="ru-RU" sz="1800" b="0" i="0" u="none" strike="noStrike" baseline="0" dirty="0" err="1">
                <a:solidFill>
                  <a:srgbClr val="000000"/>
                </a:solidFill>
                <a:latin typeface="Times New Roman" panose="02020603050405020304" pitchFamily="18" charset="0"/>
              </a:rPr>
              <a:t>самостійним</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організмом</a:t>
            </a:r>
            <a:r>
              <a:rPr lang="ru-RU" sz="1800" b="0" i="0" u="none" strike="noStrike" baseline="0" dirty="0">
                <a:solidFill>
                  <a:srgbClr val="000000"/>
                </a:solidFill>
                <a:latin typeface="Times New Roman" panose="02020603050405020304" pitchFamily="18" charset="0"/>
              </a:rPr>
              <a:t> і </a:t>
            </a:r>
            <a:r>
              <a:rPr lang="ru-RU" sz="1800" b="0" i="0" u="none" strike="noStrike" baseline="0" dirty="0" err="1">
                <a:solidFill>
                  <a:srgbClr val="000000"/>
                </a:solidFill>
                <a:latin typeface="Times New Roman" panose="02020603050405020304" pitchFamily="18" charset="0"/>
              </a:rPr>
              <a:t>функціонує</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завдяки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цьому</a:t>
            </a:r>
            <a:r>
              <a:rPr lang="ru-RU" sz="1800" b="0" i="0" u="none" strike="noStrike" baseline="0" dirty="0">
                <a:solidFill>
                  <a:srgbClr val="000000"/>
                </a:solidFill>
                <a:latin typeface="Times New Roman" panose="02020603050405020304" pitchFamily="18" charset="0"/>
              </a:rPr>
              <a:t> за </a:t>
            </a:r>
            <a:r>
              <a:rPr lang="ru-RU" sz="1800" b="0" i="0" u="none" strike="noStrike" baseline="0" dirty="0" err="1">
                <a:solidFill>
                  <a:srgbClr val="000000"/>
                </a:solidFill>
                <a:latin typeface="Times New Roman" panose="02020603050405020304" pitchFamily="18" charset="0"/>
              </a:rPr>
              <a:t>певними</a:t>
            </a:r>
            <a:r>
              <a:rPr lang="ru-RU" sz="1800" b="0" i="0" u="none" strike="noStrike" baseline="0" dirty="0">
                <a:solidFill>
                  <a:srgbClr val="000000"/>
                </a:solidFill>
                <a:latin typeface="Times New Roman" panose="02020603050405020304" pitchFamily="18" charset="0"/>
              </a:rPr>
              <a:t> законами. </a:t>
            </a:r>
            <a:endParaRPr lang="uk-UA" dirty="0"/>
          </a:p>
        </p:txBody>
      </p:sp>
    </p:spTree>
    <p:extLst>
      <p:ext uri="{BB962C8B-B14F-4D97-AF65-F5344CB8AC3E}">
        <p14:creationId xmlns:p14="http://schemas.microsoft.com/office/powerpoint/2010/main" val="2602331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A597182-A8A0-562B-BC3C-9F4AAC6C8D5C}"/>
              </a:ext>
            </a:extLst>
          </p:cNvPr>
          <p:cNvSpPr txBox="1"/>
          <p:nvPr/>
        </p:nvSpPr>
        <p:spPr>
          <a:xfrm>
            <a:off x="971600" y="0"/>
            <a:ext cx="8172400" cy="5632311"/>
          </a:xfrm>
          <a:prstGeom prst="rect">
            <a:avLst/>
          </a:prstGeom>
          <a:noFill/>
        </p:spPr>
        <p:txBody>
          <a:bodyPr wrap="square">
            <a:spAutoFit/>
          </a:bodyPr>
          <a:lstStyle/>
          <a:p>
            <a:pPr algn="just"/>
            <a:r>
              <a:rPr lang="uk-UA" sz="1800" b="0" i="0" u="none" strike="noStrike" baseline="0" dirty="0">
                <a:solidFill>
                  <a:srgbClr val="000000"/>
                </a:solidFill>
                <a:latin typeface="Times New Roman" panose="02020603050405020304" pitchFamily="18" charset="0"/>
              </a:rPr>
              <a:t>В групах існує думка, що досягти згоди більш важливо, а ніж розробка </a:t>
            </a:r>
            <a:r>
              <a:rPr lang="uk-UA" sz="1800" b="0" i="0" u="none" strike="noStrike" baseline="0" dirty="0" err="1">
                <a:solidFill>
                  <a:srgbClr val="000000"/>
                </a:solidFill>
                <a:latin typeface="Times New Roman" panose="02020603050405020304" pitchFamily="18" charset="0"/>
              </a:rPr>
              <a:t>найобґрунтованішого</a:t>
            </a:r>
            <a:r>
              <a:rPr lang="uk-UA" sz="1800" b="0" i="0" u="none" strike="noStrike" baseline="0" dirty="0">
                <a:solidFill>
                  <a:srgbClr val="000000"/>
                </a:solidFill>
                <a:latin typeface="Times New Roman" panose="02020603050405020304" pitchFamily="18" charset="0"/>
              </a:rPr>
              <a:t> і практично корисного прогнозу, або іншими словами, група у своїх судженнях керується в основному логікою компромісу, а не однією лише внутрішньою логікою досліджуваної проблеми. Все це пояснюється психологією групи експертів, а саме: схильністю окремих експертів періодично міняти свою точку зору; небажанням відкрито дебатувати; схильністю окремих експертів відстоювати один раз висловленим судженням, якщо вони навіть виявились помилковими, що стало очевидним самому експерту і т.д. При цьому не фіксуються думки і аргументи тих експертів, які не співпадають з думками більшості. </a:t>
            </a:r>
          </a:p>
          <a:p>
            <a:pPr algn="just"/>
            <a:r>
              <a:rPr lang="uk-UA" sz="1800" b="0" i="0" u="none" strike="noStrike" baseline="0" dirty="0">
                <a:solidFill>
                  <a:srgbClr val="000000"/>
                </a:solidFill>
                <a:latin typeface="Times New Roman" panose="02020603050405020304" pitchFamily="18" charset="0"/>
              </a:rPr>
              <a:t>     Метод </a:t>
            </a:r>
            <a:r>
              <a:rPr lang="uk-UA" sz="1800" b="1" i="0" u="none" strike="noStrike" baseline="0" dirty="0">
                <a:solidFill>
                  <a:srgbClr val="000000"/>
                </a:solidFill>
                <a:latin typeface="Times New Roman" panose="02020603050405020304" pitchFamily="18" charset="0"/>
              </a:rPr>
              <a:t>комісії</a:t>
            </a:r>
            <a:r>
              <a:rPr lang="uk-UA" sz="1800" b="0" i="0" u="none" strike="noStrike" baseline="0" dirty="0">
                <a:solidFill>
                  <a:srgbClr val="000000"/>
                </a:solidFill>
                <a:latin typeface="Times New Roman" panose="02020603050405020304" pitchFamily="18" charset="0"/>
              </a:rPr>
              <a:t> можливо поліпшити, якщо забезпечити безперешкодний обмін інформацією усередині групи і створити умови для вільного, незалежного висловлення суджень кожним експертом. </a:t>
            </a:r>
          </a:p>
          <a:p>
            <a:pPr algn="just"/>
            <a:r>
              <a:rPr lang="ru-RU" sz="1800" b="0" i="0" u="none" strike="noStrike" baseline="0" dirty="0">
                <a:solidFill>
                  <a:srgbClr val="000000"/>
                </a:solidFill>
                <a:latin typeface="Times New Roman" panose="02020603050405020304" pitchFamily="18" charset="0"/>
              </a:rPr>
              <a:t>     В-</a:t>
            </a:r>
            <a:r>
              <a:rPr lang="ru-RU" sz="1800" b="0" i="0" u="none" strike="noStrike" baseline="0" dirty="0" err="1">
                <a:solidFill>
                  <a:srgbClr val="000000"/>
                </a:solidFill>
                <a:latin typeface="Times New Roman" panose="02020603050405020304" pitchFamily="18" charset="0"/>
              </a:rPr>
              <a:t>четверте</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інерційність</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мислення</a:t>
            </a:r>
            <a:r>
              <a:rPr lang="ru-RU" sz="1800" b="0" i="0" u="none" strike="noStrike" baseline="0" dirty="0">
                <a:solidFill>
                  <a:srgbClr val="000000"/>
                </a:solidFill>
                <a:latin typeface="Times New Roman" panose="02020603050405020304" pitchFamily="18" charset="0"/>
              </a:rPr>
              <a:t>, «честь мундира» </a:t>
            </a:r>
            <a:r>
              <a:rPr lang="ru-RU" sz="1800" b="0" i="0" u="none" strike="noStrike" baseline="0" dirty="0" err="1">
                <a:solidFill>
                  <a:srgbClr val="000000"/>
                </a:solidFill>
                <a:latin typeface="Times New Roman" panose="02020603050405020304" pitchFamily="18" charset="0"/>
              </a:rPr>
              <a:t>переконує</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певну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частину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групи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схиляти</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решту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членів</a:t>
            </a:r>
            <a:r>
              <a:rPr lang="ru-RU" sz="1800" b="0" i="0" u="none" strike="noStrike" baseline="0" dirty="0">
                <a:solidFill>
                  <a:srgbClr val="000000"/>
                </a:solidFill>
                <a:latin typeface="Times New Roman" panose="02020603050405020304" pitchFamily="18" charset="0"/>
              </a:rPr>
              <a:t> до </a:t>
            </a:r>
            <a:r>
              <a:rPr lang="ru-RU" sz="1800" b="0" i="0" u="none" strike="noStrike" baseline="0" dirty="0" err="1">
                <a:solidFill>
                  <a:srgbClr val="000000"/>
                </a:solidFill>
                <a:latin typeface="Times New Roman" panose="02020603050405020304" pitchFamily="18" charset="0"/>
              </a:rPr>
              <a:t>прийняття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рішень</a:t>
            </a:r>
            <a:r>
              <a:rPr lang="ru-RU" sz="1800" b="0" i="0" u="none" strike="noStrike" baseline="0" dirty="0">
                <a:solidFill>
                  <a:srgbClr val="000000"/>
                </a:solidFill>
                <a:latin typeface="Times New Roman" panose="02020603050405020304" pitchFamily="18" charset="0"/>
              </a:rPr>
              <a:t>, особливо </a:t>
            </a:r>
            <a:r>
              <a:rPr lang="ru-RU" sz="1800" b="0" i="0" u="none" strike="noStrike" baseline="0" dirty="0" err="1">
                <a:solidFill>
                  <a:srgbClr val="000000"/>
                </a:solidFill>
                <a:latin typeface="Times New Roman" panose="02020603050405020304" pitchFamily="18" charset="0"/>
              </a:rPr>
              <a:t>якщо</a:t>
            </a:r>
            <a:r>
              <a:rPr lang="ru-RU" sz="1800" b="0" i="0" u="none" strike="noStrike" baseline="0" dirty="0">
                <a:solidFill>
                  <a:srgbClr val="000000"/>
                </a:solidFill>
                <a:latin typeface="Times New Roman" panose="02020603050405020304" pitchFamily="18" charset="0"/>
              </a:rPr>
              <a:t> вони були </a:t>
            </a:r>
            <a:r>
              <a:rPr lang="ru-RU" sz="1800" b="0" i="0" u="none" strike="noStrike" baseline="0" dirty="0" err="1">
                <a:solidFill>
                  <a:srgbClr val="000000"/>
                </a:solidFill>
                <a:latin typeface="Times New Roman" panose="02020603050405020304" pitchFamily="18" charset="0"/>
              </a:rPr>
              <a:t>орієнтовані</a:t>
            </a:r>
            <a:r>
              <a:rPr lang="ru-RU" sz="1800" b="0" i="0" u="none" strike="noStrike" baseline="0" dirty="0">
                <a:solidFill>
                  <a:srgbClr val="000000"/>
                </a:solidFill>
                <a:latin typeface="Times New Roman" panose="02020603050405020304" pitchFamily="18" charset="0"/>
              </a:rPr>
              <a:t> на </a:t>
            </a:r>
            <a:r>
              <a:rPr lang="ru-RU" sz="1800" b="0" i="0" u="none" strike="noStrike" baseline="0" dirty="0" err="1">
                <a:solidFill>
                  <a:srgbClr val="000000"/>
                </a:solidFill>
                <a:latin typeface="Times New Roman" panose="02020603050405020304" pitchFamily="18" charset="0"/>
              </a:rPr>
              <a:t>ці</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рішення</a:t>
            </a:r>
            <a:r>
              <a:rPr lang="ru-RU" sz="1800" b="0" i="0" u="none" strike="noStrike" baseline="0" dirty="0">
                <a:solidFill>
                  <a:srgbClr val="000000"/>
                </a:solidFill>
                <a:latin typeface="Times New Roman" panose="02020603050405020304" pitchFamily="18" charset="0"/>
              </a:rPr>
              <a:t> з самого початку. </a:t>
            </a:r>
          </a:p>
          <a:p>
            <a:pPr algn="just"/>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Прискорення</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науково-технічного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прогресу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характерне</a:t>
            </a:r>
            <a:r>
              <a:rPr lang="ru-RU" sz="1800" b="0" i="0" u="none" strike="noStrike" baseline="0" dirty="0">
                <a:solidFill>
                  <a:srgbClr val="000000"/>
                </a:solidFill>
                <a:latin typeface="Times New Roman" panose="02020603050405020304" pitchFamily="18" charset="0"/>
              </a:rPr>
              <a:t> для </a:t>
            </a:r>
            <a:r>
              <a:rPr lang="ru-RU" sz="1800" b="0" i="0" u="none" strike="noStrike" baseline="0" dirty="0" err="1">
                <a:solidFill>
                  <a:srgbClr val="000000"/>
                </a:solidFill>
                <a:latin typeface="Times New Roman" panose="02020603050405020304" pitchFamily="18" charset="0"/>
              </a:rPr>
              <a:t>повоєнного</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періоду</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обумовило</a:t>
            </a:r>
            <a:r>
              <a:rPr lang="ru-RU" sz="1800" b="0" i="0" u="none" strike="noStrike" baseline="0" dirty="0">
                <a:solidFill>
                  <a:srgbClr val="000000"/>
                </a:solidFill>
                <a:latin typeface="Times New Roman" panose="02020603050405020304" pitchFamily="18" charset="0"/>
              </a:rPr>
              <a:t> потребу в </a:t>
            </a:r>
            <a:r>
              <a:rPr lang="ru-RU" sz="1800" b="0" i="0" u="none" strike="noStrike" baseline="0" dirty="0" err="1">
                <a:solidFill>
                  <a:srgbClr val="000000"/>
                </a:solidFill>
                <a:latin typeface="Times New Roman" panose="02020603050405020304" pitchFamily="18" charset="0"/>
              </a:rPr>
              <a:t>нових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більш</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досконалих</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експертних</a:t>
            </a:r>
            <a:r>
              <a:rPr lang="ru-RU" sz="1800" b="0" i="0" u="none" strike="noStrike" baseline="0" dirty="0">
                <a:solidFill>
                  <a:srgbClr val="000000"/>
                </a:solidFill>
                <a:latin typeface="Times New Roman" panose="02020603050405020304" pitchFamily="18" charset="0"/>
              </a:rPr>
              <a:t> методах </a:t>
            </a:r>
            <a:r>
              <a:rPr lang="ru-RU" sz="1800" b="0" i="0" u="none" strike="noStrike" baseline="0" dirty="0" err="1">
                <a:solidFill>
                  <a:srgbClr val="000000"/>
                </a:solidFill>
                <a:latin typeface="Times New Roman" panose="02020603050405020304" pitchFamily="18" charset="0"/>
              </a:rPr>
              <a:t>прогнозування</a:t>
            </a:r>
            <a:r>
              <a:rPr lang="ru-RU" sz="1800" b="0" i="0" u="none" strike="noStrike" baseline="0" dirty="0">
                <a:solidFill>
                  <a:srgbClr val="000000"/>
                </a:solidFill>
                <a:latin typeface="Times New Roman" panose="02020603050405020304" pitchFamily="18" charset="0"/>
              </a:rPr>
              <a:t> без </a:t>
            </a:r>
            <a:r>
              <a:rPr lang="ru-RU" sz="1800" b="0" i="0" u="none" strike="noStrike" baseline="0" dirty="0" err="1">
                <a:solidFill>
                  <a:srgbClr val="000000"/>
                </a:solidFill>
                <a:latin typeface="Times New Roman" panose="02020603050405020304" pitchFamily="18" charset="0"/>
              </a:rPr>
              <a:t>притаманних</a:t>
            </a:r>
            <a:r>
              <a:rPr lang="ru-RU" sz="1800" b="0" i="0" u="none" strike="noStrike" baseline="0" dirty="0">
                <a:solidFill>
                  <a:srgbClr val="000000"/>
                </a:solidFill>
                <a:latin typeface="Times New Roman" panose="02020603050405020304" pitchFamily="18" charset="0"/>
              </a:rPr>
              <a:t> методу </a:t>
            </a:r>
            <a:r>
              <a:rPr lang="ru-RU" sz="1800" b="1" i="0" u="none" strike="noStrike" baseline="0" dirty="0" err="1">
                <a:solidFill>
                  <a:srgbClr val="000000"/>
                </a:solidFill>
                <a:latin typeface="Times New Roman" panose="02020603050405020304" pitchFamily="18" charset="0"/>
              </a:rPr>
              <a:t>комісії</a:t>
            </a:r>
            <a:r>
              <a:rPr lang="ru-RU" sz="1800" b="0" i="0" u="none" strike="noStrike" baseline="0" dirty="0">
                <a:solidFill>
                  <a:srgbClr val="000000"/>
                </a:solidFill>
                <a:latin typeface="Times New Roman" panose="02020603050405020304" pitchFamily="18" charset="0"/>
              </a:rPr>
              <a:t> </a:t>
            </a:r>
            <a:r>
              <a:rPr lang="ru-RU" sz="1800" b="0" i="0" u="none" strike="noStrike" baseline="0" dirty="0" err="1">
                <a:solidFill>
                  <a:srgbClr val="000000"/>
                </a:solidFill>
                <a:latin typeface="Times New Roman" panose="02020603050405020304" pitchFamily="18" charset="0"/>
              </a:rPr>
              <a:t>недоліків</a:t>
            </a:r>
            <a:r>
              <a:rPr lang="ru-RU" sz="1800" b="0" i="0" u="none" strike="noStrike" baseline="0" dirty="0">
                <a:solidFill>
                  <a:srgbClr val="000000"/>
                </a:solidFill>
                <a:latin typeface="Times New Roman" panose="02020603050405020304" pitchFamily="18" charset="0"/>
              </a:rPr>
              <a:t>. </a:t>
            </a:r>
            <a:endParaRPr lang="uk-UA" sz="1800" b="0" i="0" u="none" strike="noStrike" baseline="0" dirty="0">
              <a:solidFill>
                <a:srgbClr val="000000"/>
              </a:solidFill>
              <a:latin typeface="Times New Roman" panose="02020603050405020304" pitchFamily="18" charset="0"/>
            </a:endParaRPr>
          </a:p>
          <a:p>
            <a:endParaRPr lang="uk-UA" dirty="0"/>
          </a:p>
        </p:txBody>
      </p:sp>
    </p:spTree>
    <p:extLst>
      <p:ext uri="{BB962C8B-B14F-4D97-AF65-F5344CB8AC3E}">
        <p14:creationId xmlns:p14="http://schemas.microsoft.com/office/powerpoint/2010/main" val="30451465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1030</TotalTime>
  <Words>4006</Words>
  <Application>Microsoft Office PowerPoint</Application>
  <PresentationFormat>Екран (4:3)</PresentationFormat>
  <Paragraphs>99</Paragraphs>
  <Slides>19</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19</vt:i4>
      </vt:variant>
    </vt:vector>
  </HeadingPairs>
  <TitlesOfParts>
    <vt:vector size="26" baseType="lpstr">
      <vt:lpstr>Calibri</vt:lpstr>
      <vt:lpstr>Corbel</vt:lpstr>
      <vt:lpstr>Gill Sans MT</vt:lpstr>
      <vt:lpstr>Times New Roman</vt:lpstr>
      <vt:lpstr>Verdana</vt:lpstr>
      <vt:lpstr>Wingdings 2</vt:lpstr>
      <vt:lpstr>Солнцестояние</vt:lpstr>
      <vt:lpstr>Лекція 4.  Класифікація видів експертних оцінок та їх коротка характеристика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5.   Дерева.  Основні операції з деревами.</dc:title>
  <dc:creator>Admin</dc:creator>
  <cp:lastModifiedBy>o.serpinska@gmail.com</cp:lastModifiedBy>
  <cp:revision>63</cp:revision>
  <dcterms:created xsi:type="dcterms:W3CDTF">2017-10-06T05:13:18Z</dcterms:created>
  <dcterms:modified xsi:type="dcterms:W3CDTF">2024-12-04T16:47:38Z</dcterms:modified>
</cp:coreProperties>
</file>