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uk-U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uk-UA"/>
          </a:p>
        </p:txBody>
      </p:sp>
      <p:sp>
        <p:nvSpPr>
          <p:cNvPr id="4" name="Date Placeholder 3"/>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1124816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187823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uk-U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717515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230589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uk-U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2382188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Date Placeholder 4"/>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4271802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uk-U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7" name="Date Placeholder 6"/>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410849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Date Placeholder 2"/>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403865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981750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1539417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1A72E7-6625-44C8-8351-BE7F19BFF4DC}" type="datetimeFigureOut">
              <a:rPr lang="uk-UA" smtClean="0"/>
              <a:pPr/>
              <a:t>06.07.2022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1686612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uk-U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A72E7-6625-44C8-8351-BE7F19BFF4DC}" type="datetimeFigureOut">
              <a:rPr lang="uk-UA" smtClean="0"/>
              <a:pPr/>
              <a:t>06.07.2022</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8AF8F3-6F70-4CE5-8713-96F6D787428C}" type="slidenum">
              <a:rPr lang="uk-UA" smtClean="0"/>
              <a:pPr/>
              <a:t>‹#›</a:t>
            </a:fld>
            <a:endParaRPr lang="uk-UA"/>
          </a:p>
        </p:txBody>
      </p:sp>
    </p:spTree>
    <p:extLst>
      <p:ext uri="{BB962C8B-B14F-4D97-AF65-F5344CB8AC3E}">
        <p14:creationId xmlns:p14="http://schemas.microsoft.com/office/powerpoint/2010/main" xmlns="" val="2044038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3" y="5714477"/>
            <a:ext cx="7585165" cy="980757"/>
          </a:xfrm>
        </p:spPr>
        <p:txBody>
          <a:bodyPr>
            <a:normAutofit fontScale="90000"/>
          </a:bodyPr>
          <a:lstStyle/>
          <a:p>
            <a:r>
              <a:rPr lang="uk-UA" b="1" dirty="0" smtClean="0">
                <a:solidFill>
                  <a:schemeClr val="accent5">
                    <a:lumMod val="75000"/>
                  </a:schemeClr>
                </a:solidFill>
              </a:rPr>
              <a:t>ТЕМА </a:t>
            </a:r>
            <a:r>
              <a:rPr lang="en-US" b="1" dirty="0" smtClean="0">
                <a:solidFill>
                  <a:schemeClr val="accent5">
                    <a:lumMod val="75000"/>
                  </a:schemeClr>
                </a:solidFill>
              </a:rPr>
              <a:t>3</a:t>
            </a:r>
            <a:r>
              <a:rPr lang="uk-UA" b="1" dirty="0" smtClean="0">
                <a:solidFill>
                  <a:schemeClr val="accent5">
                    <a:lumMod val="75000"/>
                  </a:schemeClr>
                </a:solidFill>
              </a:rPr>
              <a:t>.</a:t>
            </a:r>
            <a:br>
              <a:rPr lang="uk-UA" b="1" dirty="0" smtClean="0">
                <a:solidFill>
                  <a:schemeClr val="accent5">
                    <a:lumMod val="75000"/>
                  </a:schemeClr>
                </a:solidFill>
              </a:rPr>
            </a:br>
            <a:r>
              <a:rPr lang="uk-UA" b="1" dirty="0"/>
              <a:t>Найпростіша </a:t>
            </a:r>
            <a:r>
              <a:rPr lang="uk-UA" b="1" dirty="0" smtClean="0"/>
              <a:t/>
            </a:r>
            <a:br>
              <a:rPr lang="uk-UA" b="1" dirty="0" smtClean="0"/>
            </a:br>
            <a:r>
              <a:rPr lang="uk-UA" b="1" dirty="0" smtClean="0"/>
              <a:t>модель </a:t>
            </a:r>
            <a:br>
              <a:rPr lang="uk-UA" b="1" dirty="0" smtClean="0"/>
            </a:br>
            <a:r>
              <a:rPr lang="uk-UA" b="1" dirty="0" smtClean="0"/>
              <a:t>обчислювання</a:t>
            </a:r>
            <a:r>
              <a:rPr lang="uk-UA" b="1" dirty="0"/>
              <a:t>. </a:t>
            </a:r>
            <a:r>
              <a:rPr lang="uk-UA" b="1" dirty="0" smtClean="0"/>
              <a:t/>
            </a:r>
            <a:br>
              <a:rPr lang="uk-UA" b="1" dirty="0" smtClean="0"/>
            </a:br>
            <a:r>
              <a:rPr lang="uk-UA" b="1" dirty="0" smtClean="0"/>
              <a:t>Машина </a:t>
            </a:r>
            <a:r>
              <a:rPr lang="uk-UA" b="1" dirty="0" err="1" smtClean="0"/>
              <a:t>Тьюринга</a:t>
            </a:r>
            <a:r>
              <a:rPr lang="uk-UA" b="1" dirty="0" smtClean="0"/>
              <a:t>.</a:t>
            </a:r>
            <a:br>
              <a:rPr lang="uk-UA" b="1" dirty="0" smtClean="0"/>
            </a:br>
            <a:r>
              <a:rPr lang="uk-UA" b="1" dirty="0" smtClean="0"/>
              <a:t>Автомат Маркова.</a:t>
            </a:r>
            <a:br>
              <a:rPr lang="uk-UA" b="1" dirty="0" smtClean="0"/>
            </a:br>
            <a:r>
              <a:rPr lang="uk-UA" b="1" dirty="0" smtClean="0"/>
              <a:t>Схема Поста</a:t>
            </a:r>
            <a:r>
              <a:rPr lang="uk-UA" dirty="0"/>
              <a:t/>
            </a:r>
            <a:br>
              <a:rPr lang="uk-UA" dirty="0"/>
            </a:br>
            <a:endParaRPr lang="uk-UA" dirty="0"/>
          </a:p>
        </p:txBody>
      </p:sp>
      <p:pic>
        <p:nvPicPr>
          <p:cNvPr id="5" name="Picture 4"/>
          <p:cNvPicPr>
            <a:picLocks noChangeAspect="1"/>
          </p:cNvPicPr>
          <p:nvPr/>
        </p:nvPicPr>
        <p:blipFill>
          <a:blip r:embed="rId2"/>
          <a:stretch>
            <a:fillRect/>
          </a:stretch>
        </p:blipFill>
        <p:spPr>
          <a:xfrm>
            <a:off x="6196149" y="1541417"/>
            <a:ext cx="5638456" cy="4480559"/>
          </a:xfrm>
          <a:prstGeom prst="rect">
            <a:avLst/>
          </a:prstGeom>
        </p:spPr>
      </p:pic>
    </p:spTree>
    <p:extLst>
      <p:ext uri="{BB962C8B-B14F-4D97-AF65-F5344CB8AC3E}">
        <p14:creationId xmlns:p14="http://schemas.microsoft.com/office/powerpoint/2010/main" xmlns="" val="2408660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948046" y="3332388"/>
            <a:ext cx="4396189" cy="2324100"/>
          </a:xfrm>
          <a:prstGeom prst="rect">
            <a:avLst/>
          </a:prstGeom>
        </p:spPr>
      </p:pic>
      <p:pic>
        <p:nvPicPr>
          <p:cNvPr id="5" name="Picture 4"/>
          <p:cNvPicPr>
            <a:picLocks noChangeAspect="1"/>
          </p:cNvPicPr>
          <p:nvPr/>
        </p:nvPicPr>
        <p:blipFill>
          <a:blip r:embed="rId3"/>
          <a:stretch>
            <a:fillRect/>
          </a:stretch>
        </p:blipFill>
        <p:spPr>
          <a:xfrm>
            <a:off x="8593318" y="3169647"/>
            <a:ext cx="3241630" cy="2865468"/>
          </a:xfrm>
          <a:prstGeom prst="rect">
            <a:avLst/>
          </a:prstGeom>
        </p:spPr>
      </p:pic>
      <p:sp>
        <p:nvSpPr>
          <p:cNvPr id="6" name="Rectangle 5"/>
          <p:cNvSpPr/>
          <p:nvPr/>
        </p:nvSpPr>
        <p:spPr>
          <a:xfrm>
            <a:off x="630666" y="96186"/>
            <a:ext cx="9245031" cy="523220"/>
          </a:xfrm>
          <a:prstGeom prst="rect">
            <a:avLst/>
          </a:prstGeom>
        </p:spPr>
        <p:txBody>
          <a:bodyPr wrap="none">
            <a:spAutoFit/>
          </a:bodyPr>
          <a:lstStyle/>
          <a:p>
            <a:r>
              <a:rPr lang="ru-RU" sz="2800" b="1" dirty="0" smtClean="0">
                <a:latin typeface="Times New Roman" panose="02020603050405020304" pitchFamily="18" charset="0"/>
                <a:cs typeface="Times New Roman" panose="02020603050405020304" pitchFamily="18" charset="0"/>
              </a:rPr>
              <a:t>Приклад 2. </a:t>
            </a:r>
            <a:r>
              <a:rPr lang="ru-RU" sz="2800" dirty="0" err="1" smtClean="0">
                <a:latin typeface="Times New Roman" panose="02020603050405020304" pitchFamily="18" charset="0"/>
                <a:cs typeface="Times New Roman" panose="02020603050405020304" pitchFamily="18" charset="0"/>
              </a:rPr>
              <a:t>Обчислити</a:t>
            </a:r>
            <a:r>
              <a:rPr lang="ru-RU" sz="2800" dirty="0" smtClean="0">
                <a:latin typeface="Times New Roman" panose="02020603050405020304" pitchFamily="18" charset="0"/>
                <a:cs typeface="Times New Roman" panose="02020603050405020304" pitchFamily="18" charset="0"/>
              </a:rPr>
              <a:t>  </a:t>
            </a:r>
            <a:r>
              <a:rPr lang="ru-RU" sz="2800" i="1" dirty="0" smtClean="0">
                <a:latin typeface="Times New Roman" panose="02020603050405020304" pitchFamily="18" charset="0"/>
                <a:cs typeface="Times New Roman" panose="02020603050405020304" pitchFamily="18" charset="0"/>
              </a:rPr>
              <a:t>х</a:t>
            </a:r>
            <a:r>
              <a:rPr lang="ru-RU" sz="2800" dirty="0" smtClean="0">
                <a:latin typeface="Times New Roman" panose="02020603050405020304" pitchFamily="18" charset="0"/>
                <a:cs typeface="Times New Roman" panose="02020603050405020304" pitchFamily="18" charset="0"/>
              </a:rPr>
              <a:t>+1 у </a:t>
            </a:r>
            <a:r>
              <a:rPr lang="ru-RU" sz="2800" dirty="0" err="1" smtClean="0">
                <a:latin typeface="Times New Roman" panose="02020603050405020304" pitchFamily="18" charset="0"/>
                <a:cs typeface="Times New Roman" panose="02020603050405020304" pitchFamily="18" charset="0"/>
              </a:rPr>
              <a:t>двійковій</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системі</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числення</a:t>
            </a:r>
            <a:r>
              <a:rPr lang="ru-RU" sz="2800" dirty="0" smtClean="0">
                <a:latin typeface="Times New Roman" panose="02020603050405020304" pitchFamily="18" charset="0"/>
                <a:cs typeface="Times New Roman" panose="02020603050405020304" pitchFamily="18" charset="0"/>
              </a:rPr>
              <a:t>. </a:t>
            </a:r>
            <a:endParaRPr lang="uk-UA" sz="2800" dirty="0">
              <a:latin typeface="Times New Roman" panose="02020603050405020304" pitchFamily="18" charset="0"/>
              <a:cs typeface="Times New Roman" panose="02020603050405020304" pitchFamily="18" charset="0"/>
            </a:endParaRPr>
          </a:p>
        </p:txBody>
      </p:sp>
      <p:sp>
        <p:nvSpPr>
          <p:cNvPr id="7" name="Rectangle 6"/>
          <p:cNvSpPr/>
          <p:nvPr/>
        </p:nvSpPr>
        <p:spPr>
          <a:xfrm>
            <a:off x="396239" y="619406"/>
            <a:ext cx="11438709" cy="2375330"/>
          </a:xfrm>
          <a:prstGeom prst="rect">
            <a:avLst/>
          </a:prstGeom>
        </p:spPr>
        <p:txBody>
          <a:bodyPr wrap="square">
            <a:spAutoFit/>
          </a:bodyPr>
          <a:lstStyle/>
          <a:p>
            <a:pPr algn="just">
              <a:lnSpc>
                <a:spcPct val="107000"/>
              </a:lnSpc>
              <a:spcAft>
                <a:spcPts val="80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	У </a:t>
            </a:r>
            <a:r>
              <a:rPr lang="uk-UA" sz="2000" dirty="0">
                <a:latin typeface="Times New Roman" panose="02020603050405020304" pitchFamily="18" charset="0"/>
                <a:ea typeface="Calibri" panose="020F0502020204030204" pitchFamily="34" charset="0"/>
                <a:cs typeface="Times New Roman" panose="02020603050405020304" pitchFamily="18" charset="0"/>
              </a:rPr>
              <a:t>стані</a:t>
            </a:r>
            <a:r>
              <a:rPr lang="uk-UA"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0</a:t>
            </a:r>
            <a:r>
              <a:rPr lang="uk-UA" sz="2000" dirty="0">
                <a:latin typeface="Times New Roman" panose="02020603050405020304" pitchFamily="18" charset="0"/>
                <a:ea typeface="Calibri" panose="020F0502020204030204" pitchFamily="34" charset="0"/>
                <a:cs typeface="Times New Roman" panose="02020603050405020304" pitchFamily="18" charset="0"/>
              </a:rPr>
              <a:t> ми проходимо число до кінця, переходимо в стан </a:t>
            </a:r>
            <a:r>
              <a:rPr lang="en-US"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uk-UA" sz="2000" dirty="0">
                <a:latin typeface="Times New Roman" panose="02020603050405020304" pitchFamily="18" charset="0"/>
                <a:ea typeface="Calibri" panose="020F0502020204030204" pitchFamily="34" charset="0"/>
                <a:cs typeface="Times New Roman" panose="02020603050405020304" pitchFamily="18" charset="0"/>
              </a:rPr>
              <a:t> і стаємо на останню цифру. Якщо ця цифра – «1», то замість неї пишемо «0» і стан не змінюємо, бо з усіма наступними одиницями виконуємо цю саму дію. Але якщо зустрічаємо «0», то замість нього пишемо «1» і змінюємо стан на </a:t>
            </a:r>
            <a:r>
              <a:rPr lang="en-US"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uk-UA" sz="2000" dirty="0">
                <a:latin typeface="Times New Roman" panose="02020603050405020304" pitchFamily="18" charset="0"/>
                <a:ea typeface="Calibri" panose="020F0502020204030204" pitchFamily="34" charset="0"/>
                <a:cs typeface="Times New Roman" panose="02020603050405020304" pitchFamily="18" charset="0"/>
              </a:rPr>
              <a:t>.У стані </a:t>
            </a:r>
            <a:r>
              <a:rPr lang="en-US"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uk-UA" sz="2000" dirty="0">
                <a:latin typeface="Times New Roman" panose="02020603050405020304" pitchFamily="18" charset="0"/>
                <a:ea typeface="Calibri" panose="020F0502020204030204" pitchFamily="34" charset="0"/>
                <a:cs typeface="Times New Roman" panose="02020603050405020304" pitchFamily="18" charset="0"/>
              </a:rPr>
              <a:t> ми проходимо число справа наліво і зупиняємося на першій цифрі отриманого числа. Окремий випадок, коли ми зустрінемо Λ у стані </a:t>
            </a:r>
            <a:r>
              <a:rPr lang="en-US"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uk-UA" sz="2000" i="1" spc="-1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uk-UA" sz="20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dirty="0">
                <a:latin typeface="Times New Roman" panose="02020603050405020304" pitchFamily="18" charset="0"/>
                <a:ea typeface="Calibri" panose="020F0502020204030204" pitchFamily="34" charset="0"/>
                <a:cs typeface="Times New Roman" panose="02020603050405020304" pitchFamily="18" charset="0"/>
              </a:rPr>
              <a:t>Цей випадок означає, що ми маємо справу з числом вигляду 11 … 1. Тут всі «1» замінилися на «0», і тоді залишається замість Λ поставити «1» і перейти в заключний стан.</a:t>
            </a:r>
            <a:endParaRPr lang="uk-UA"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7"/>
          <p:cNvPicPr>
            <a:picLocks noChangeAspect="1"/>
          </p:cNvPicPr>
          <p:nvPr/>
        </p:nvPicPr>
        <p:blipFill>
          <a:blip r:embed="rId4"/>
          <a:stretch>
            <a:fillRect/>
          </a:stretch>
        </p:blipFill>
        <p:spPr>
          <a:xfrm>
            <a:off x="2257695" y="3332388"/>
            <a:ext cx="1676400" cy="3067050"/>
          </a:xfrm>
          <a:prstGeom prst="rect">
            <a:avLst/>
          </a:prstGeom>
        </p:spPr>
      </p:pic>
      <p:pic>
        <p:nvPicPr>
          <p:cNvPr id="9" name="Picture 8"/>
          <p:cNvPicPr>
            <a:picLocks noChangeAspect="1"/>
          </p:cNvPicPr>
          <p:nvPr/>
        </p:nvPicPr>
        <p:blipFill>
          <a:blip r:embed="rId5"/>
          <a:stretch>
            <a:fillRect/>
          </a:stretch>
        </p:blipFill>
        <p:spPr>
          <a:xfrm>
            <a:off x="334940" y="3169647"/>
            <a:ext cx="1928879" cy="3335655"/>
          </a:xfrm>
          <a:prstGeom prst="rect">
            <a:avLst/>
          </a:prstGeom>
        </p:spPr>
      </p:pic>
    </p:spTree>
    <p:extLst>
      <p:ext uri="{BB962C8B-B14F-4D97-AF65-F5344CB8AC3E}">
        <p14:creationId xmlns:p14="http://schemas.microsoft.com/office/powerpoint/2010/main" xmlns="" val="817748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04557" y="0"/>
            <a:ext cx="8679370" cy="1077218"/>
          </a:xfrm>
          <a:prstGeom prst="rect">
            <a:avLst/>
          </a:prstGeom>
        </p:spPr>
        <p:txBody>
          <a:bodyPr wrap="square">
            <a:spAutoFit/>
          </a:bodyPr>
          <a:lstStyle/>
          <a:p>
            <a:pPr algn="ctr"/>
            <a:r>
              <a:rPr lang="uk-UA"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§5. </a:t>
            </a:r>
            <a:r>
              <a:rPr lang="ru-RU" sz="3200" dirty="0" err="1">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Нормальні</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ru-RU" sz="3200" dirty="0" err="1">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алгоритми</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Маркова.</a:t>
            </a:r>
          </a:p>
          <a:p>
            <a:pPr algn="ctr"/>
            <a:r>
              <a:rPr lang="ru-RU" sz="3200" dirty="0" err="1">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Опис</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нормального алгоритму Маркова</a:t>
            </a:r>
            <a:endParaRPr lang="uk-UA"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1086393" y="1058430"/>
            <a:ext cx="9115697" cy="5799570"/>
          </a:xfrm>
          <a:prstGeom prst="rect">
            <a:avLst/>
          </a:prstGeom>
        </p:spPr>
      </p:pic>
    </p:spTree>
    <p:extLst>
      <p:ext uri="{BB962C8B-B14F-4D97-AF65-F5344CB8AC3E}">
        <p14:creationId xmlns:p14="http://schemas.microsoft.com/office/powerpoint/2010/main" xmlns="" val="3361536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212260" y="485094"/>
            <a:ext cx="9159649" cy="1421578"/>
          </a:xfrm>
          <a:prstGeom prst="rect">
            <a:avLst/>
          </a:prstGeom>
        </p:spPr>
      </p:pic>
      <p:pic>
        <p:nvPicPr>
          <p:cNvPr id="5" name="Picture 4"/>
          <p:cNvPicPr>
            <a:picLocks noChangeAspect="1"/>
          </p:cNvPicPr>
          <p:nvPr/>
        </p:nvPicPr>
        <p:blipFill>
          <a:blip r:embed="rId3"/>
          <a:stretch>
            <a:fillRect/>
          </a:stretch>
        </p:blipFill>
        <p:spPr>
          <a:xfrm>
            <a:off x="1326423" y="1906672"/>
            <a:ext cx="8905339" cy="771214"/>
          </a:xfrm>
          <a:prstGeom prst="rect">
            <a:avLst/>
          </a:prstGeom>
        </p:spPr>
      </p:pic>
      <p:pic>
        <p:nvPicPr>
          <p:cNvPr id="6" name="Picture 5"/>
          <p:cNvPicPr>
            <a:picLocks noChangeAspect="1"/>
          </p:cNvPicPr>
          <p:nvPr/>
        </p:nvPicPr>
        <p:blipFill>
          <a:blip r:embed="rId4"/>
          <a:stretch>
            <a:fillRect/>
          </a:stretch>
        </p:blipFill>
        <p:spPr>
          <a:xfrm>
            <a:off x="1212260" y="2792057"/>
            <a:ext cx="9251089" cy="3638069"/>
          </a:xfrm>
          <a:prstGeom prst="rect">
            <a:avLst/>
          </a:prstGeom>
        </p:spPr>
      </p:pic>
    </p:spTree>
    <p:extLst>
      <p:ext uri="{BB962C8B-B14F-4D97-AF65-F5344CB8AC3E}">
        <p14:creationId xmlns:p14="http://schemas.microsoft.com/office/powerpoint/2010/main" xmlns="" val="2496939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052" y="155287"/>
            <a:ext cx="11647714" cy="1815882"/>
          </a:xfrm>
          <a:prstGeom prst="rect">
            <a:avLst/>
          </a:prstGeom>
        </p:spPr>
        <p:txBody>
          <a:bodyPr wrap="square">
            <a:spAutoFit/>
          </a:bodyPr>
          <a:lstStyle/>
          <a:p>
            <a:pPr algn="just"/>
            <a:r>
              <a:rPr lang="uk-UA" sz="2800" b="1" dirty="0">
                <a:latin typeface="Times New Roman" panose="02020603050405020304" pitchFamily="18" charset="0"/>
                <a:ea typeface="Calibri" panose="020F0502020204030204" pitchFamily="34" charset="0"/>
                <a:cs typeface="Times New Roman" panose="02020603050405020304" pitchFamily="18" charset="0"/>
              </a:rPr>
              <a:t>Приклад 3</a:t>
            </a:r>
            <a:r>
              <a:rPr lang="uk-UA" sz="2800" dirty="0">
                <a:latin typeface="Times New Roman" panose="02020603050405020304" pitchFamily="18" charset="0"/>
                <a:ea typeface="Calibri" panose="020F0502020204030204" pitchFamily="34" charset="0"/>
                <a:cs typeface="Times New Roman" panose="02020603050405020304" pitchFamily="18" charset="0"/>
              </a:rPr>
              <a:t>. Анулювати слово в алфавіті {</a:t>
            </a:r>
            <a:r>
              <a:rPr lang="en-US" sz="2800" i="1" dirty="0">
                <a:latin typeface="Times New Roman" panose="02020603050405020304" pitchFamily="18" charset="0"/>
                <a:ea typeface="Calibri" panose="020F0502020204030204" pitchFamily="34" charset="0"/>
                <a:cs typeface="Times New Roman" panose="02020603050405020304" pitchFamily="18" charset="0"/>
              </a:rPr>
              <a:t>a</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en-US" sz="2800" i="1" dirty="0">
                <a:latin typeface="Times New Roman" panose="02020603050405020304" pitchFamily="18" charset="0"/>
                <a:ea typeface="Calibri" panose="020F0502020204030204" pitchFamily="34" charset="0"/>
                <a:cs typeface="Times New Roman" panose="02020603050405020304" pitchFamily="18" charset="0"/>
              </a:rPr>
              <a:t>b</a:t>
            </a:r>
            <a:r>
              <a:rPr lang="uk-UA" sz="2800" dirty="0">
                <a:latin typeface="Times New Roman" panose="02020603050405020304" pitchFamily="18" charset="0"/>
                <a:ea typeface="Calibri" panose="020F0502020204030204" pitchFamily="34" charset="0"/>
                <a:cs typeface="Times New Roman" panose="02020603050405020304" pitchFamily="18" charset="0"/>
              </a:rPr>
              <a:t>}. </a:t>
            </a:r>
            <a:endParaRPr lang="uk-UA"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800" dirty="0" smtClean="0">
                <a:latin typeface="Times New Roman" panose="02020603050405020304" pitchFamily="18" charset="0"/>
                <a:ea typeface="Calibri" panose="020F0502020204030204" pitchFamily="34" charset="0"/>
                <a:cs typeface="Times New Roman" panose="02020603050405020304" pitchFamily="18" charset="0"/>
              </a:rPr>
              <a:t>Спочатку </a:t>
            </a:r>
            <a:r>
              <a:rPr lang="uk-UA" sz="2800" dirty="0">
                <a:latin typeface="Times New Roman" panose="02020603050405020304" pitchFamily="18" charset="0"/>
                <a:ea typeface="Calibri" panose="020F0502020204030204" pitchFamily="34" charset="0"/>
                <a:cs typeface="Times New Roman" panose="02020603050405020304" pitchFamily="18" charset="0"/>
              </a:rPr>
              <a:t>застосовується підстановка 1). Видаляються всі літери </a:t>
            </a:r>
            <a:r>
              <a:rPr lang="uk-UA" sz="2800" i="1" dirty="0">
                <a:latin typeface="Times New Roman" panose="02020603050405020304" pitchFamily="18" charset="0"/>
                <a:ea typeface="Calibri" panose="020F0502020204030204" pitchFamily="34" charset="0"/>
                <a:cs typeface="Times New Roman" panose="02020603050405020304" pitchFamily="18" charset="0"/>
              </a:rPr>
              <a:t>a</a:t>
            </a:r>
            <a:r>
              <a:rPr lang="uk-UA" sz="2800" dirty="0">
                <a:latin typeface="Times New Roman" panose="02020603050405020304" pitchFamily="18" charset="0"/>
                <a:ea typeface="Calibri" panose="020F0502020204030204" pitchFamily="34" charset="0"/>
                <a:cs typeface="Times New Roman" panose="02020603050405020304" pitchFamily="18" charset="0"/>
              </a:rPr>
              <a:t>. Потім підстановка 2). Видаляються всі літери </a:t>
            </a:r>
            <a:r>
              <a:rPr lang="uk-UA" sz="2800" i="1" dirty="0">
                <a:latin typeface="Times New Roman" panose="02020603050405020304" pitchFamily="18" charset="0"/>
                <a:ea typeface="Calibri" panose="020F0502020204030204" pitchFamily="34" charset="0"/>
                <a:cs typeface="Times New Roman" panose="02020603050405020304" pitchFamily="18" charset="0"/>
              </a:rPr>
              <a:t>b</a:t>
            </a:r>
            <a:r>
              <a:rPr lang="uk-UA" sz="2800" dirty="0">
                <a:latin typeface="Times New Roman" panose="02020603050405020304" pitchFamily="18" charset="0"/>
                <a:ea typeface="Calibri" panose="020F0502020204030204" pitchFamily="34" charset="0"/>
                <a:cs typeface="Times New Roman" panose="02020603050405020304" pitchFamily="18" charset="0"/>
              </a:rPr>
              <a:t>. І після цього підстановка 3) (заключна). </a:t>
            </a:r>
            <a:endParaRPr lang="uk-UA" sz="28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3892051" y="1672726"/>
            <a:ext cx="1398406" cy="1430553"/>
          </a:xfrm>
          <a:prstGeom prst="rect">
            <a:avLst/>
          </a:prstGeom>
        </p:spPr>
      </p:pic>
      <p:sp>
        <p:nvSpPr>
          <p:cNvPr id="6" name="Rectangle 5"/>
          <p:cNvSpPr/>
          <p:nvPr/>
        </p:nvSpPr>
        <p:spPr>
          <a:xfrm>
            <a:off x="357052" y="3872618"/>
            <a:ext cx="5530040" cy="954107"/>
          </a:xfrm>
          <a:prstGeom prst="rect">
            <a:avLst/>
          </a:prstGeom>
        </p:spPr>
        <p:txBody>
          <a:bodyPr wrap="none">
            <a:spAutoFit/>
          </a:bodyPr>
          <a:lstStyle/>
          <a:p>
            <a:r>
              <a:rPr lang="ru-RU" sz="2800" dirty="0" err="1" smtClean="0">
                <a:latin typeface="Times New Roman" panose="02020603050405020304" pitchFamily="18" charset="0"/>
                <a:cs typeface="Times New Roman" panose="02020603050405020304" pitchFamily="18" charset="0"/>
              </a:rPr>
              <a:t>Розберемо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цей</a:t>
            </a:r>
            <a:r>
              <a:rPr lang="ru-RU" sz="2800" dirty="0" smtClean="0">
                <a:latin typeface="Times New Roman" panose="02020603050405020304" pitchFamily="18" charset="0"/>
                <a:cs typeface="Times New Roman" panose="02020603050405020304" pitchFamily="18" charset="0"/>
              </a:rPr>
              <a:t> приклад </a:t>
            </a:r>
            <a:r>
              <a:rPr lang="ru-RU" sz="2800" dirty="0" err="1" smtClean="0">
                <a:latin typeface="Times New Roman" panose="02020603050405020304" pitchFamily="18" charset="0"/>
                <a:cs typeface="Times New Roman" panose="02020603050405020304" pitchFamily="18" charset="0"/>
              </a:rPr>
              <a:t>покроково</a:t>
            </a:r>
            <a:r>
              <a:rPr lang="ru-RU" sz="2800" dirty="0" smtClean="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для слова </a:t>
            </a:r>
            <a:r>
              <a:rPr lang="en-US" sz="2800" i="1" dirty="0" err="1" smtClean="0">
                <a:latin typeface="Times New Roman" panose="02020603050405020304" pitchFamily="18" charset="0"/>
                <a:cs typeface="Times New Roman" panose="02020603050405020304" pitchFamily="18" charset="0"/>
              </a:rPr>
              <a:t>aaba</a:t>
            </a:r>
            <a:r>
              <a:rPr lang="en-US" sz="2800" dirty="0">
                <a:latin typeface="Times New Roman" panose="02020603050405020304" pitchFamily="18" charset="0"/>
                <a:cs typeface="Times New Roman" panose="02020603050405020304" pitchFamily="18" charset="0"/>
              </a:rPr>
              <a:t>.</a:t>
            </a:r>
            <a:endParaRPr lang="uk-UA" sz="2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stretch>
            <a:fillRect/>
          </a:stretch>
        </p:blipFill>
        <p:spPr>
          <a:xfrm>
            <a:off x="5887092" y="2893026"/>
            <a:ext cx="5242462" cy="3770366"/>
          </a:xfrm>
          <a:prstGeom prst="rect">
            <a:avLst/>
          </a:prstGeom>
        </p:spPr>
      </p:pic>
    </p:spTree>
    <p:extLst>
      <p:ext uri="{BB962C8B-B14F-4D97-AF65-F5344CB8AC3E}">
        <p14:creationId xmlns:p14="http://schemas.microsoft.com/office/powerpoint/2010/main" xmlns="" val="2565453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045" y="0"/>
            <a:ext cx="11882845" cy="1014380"/>
          </a:xfrm>
          <a:prstGeom prst="rect">
            <a:avLst/>
          </a:prstGeom>
        </p:spPr>
        <p:txBody>
          <a:bodyPr wrap="square">
            <a:spAutoFit/>
          </a:bodyPr>
          <a:lstStyle/>
          <a:p>
            <a:pPr>
              <a:lnSpc>
                <a:spcPct val="107000"/>
              </a:lnSpc>
              <a:spcAft>
                <a:spcPts val="800"/>
              </a:spcAft>
            </a:pPr>
            <a:r>
              <a:rPr lang="uk-UA" sz="2800" b="1" dirty="0">
                <a:latin typeface="Times New Roman" panose="02020603050405020304" pitchFamily="18" charset="0"/>
                <a:ea typeface="Calibri" panose="020F0502020204030204" pitchFamily="34" charset="0"/>
                <a:cs typeface="Times New Roman" panose="02020603050405020304" pitchFamily="18" charset="0"/>
              </a:rPr>
              <a:t>Приклад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4</a:t>
            </a: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Інвертувати </a:t>
            </a:r>
            <a:r>
              <a:rPr lang="uk-UA" sz="2800" dirty="0">
                <a:latin typeface="Times New Roman" panose="02020603050405020304" pitchFamily="18" charset="0"/>
                <a:ea typeface="Calibri" panose="020F0502020204030204" pitchFamily="34" charset="0"/>
                <a:cs typeface="Times New Roman" panose="02020603050405020304" pitchFamily="18" charset="0"/>
              </a:rPr>
              <a:t>слово в алфавіті {</a:t>
            </a:r>
            <a:r>
              <a:rPr lang="uk-UA" sz="2800" i="1" dirty="0">
                <a:latin typeface="Times New Roman" panose="02020603050405020304" pitchFamily="18" charset="0"/>
                <a:ea typeface="Calibri" panose="020F0502020204030204" pitchFamily="34" charset="0"/>
                <a:cs typeface="Times New Roman" panose="02020603050405020304" pitchFamily="18" charset="0"/>
              </a:rPr>
              <a:t>a</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en-US" sz="2800" i="1" dirty="0">
                <a:latin typeface="Times New Roman" panose="02020603050405020304" pitchFamily="18" charset="0"/>
                <a:ea typeface="Calibri" panose="020F0502020204030204" pitchFamily="34" charset="0"/>
                <a:cs typeface="Times New Roman" panose="02020603050405020304" pitchFamily="18" charset="0"/>
              </a:rPr>
              <a:t>b</a:t>
            </a:r>
            <a:r>
              <a:rPr lang="uk-UA" sz="2800" dirty="0">
                <a:latin typeface="Times New Roman" panose="02020603050405020304" pitchFamily="18" charset="0"/>
                <a:ea typeface="Calibri" panose="020F0502020204030204" pitchFamily="34" charset="0"/>
                <a:cs typeface="Times New Roman" panose="02020603050405020304" pitchFamily="18" charset="0"/>
              </a:rPr>
              <a:t>}. Замість </a:t>
            </a:r>
            <a:r>
              <a:rPr lang="uk-UA" sz="2800" i="1" dirty="0">
                <a:latin typeface="Times New Roman" panose="02020603050405020304" pitchFamily="18" charset="0"/>
                <a:ea typeface="Calibri" panose="020F0502020204030204" pitchFamily="34" charset="0"/>
                <a:cs typeface="Times New Roman" panose="02020603050405020304" pitchFamily="18" charset="0"/>
              </a:rPr>
              <a:t>a</a:t>
            </a:r>
            <a:r>
              <a:rPr lang="uk-UA" sz="2800" dirty="0">
                <a:latin typeface="Times New Roman" panose="02020603050405020304" pitchFamily="18" charset="0"/>
                <a:ea typeface="Calibri" panose="020F0502020204030204" pitchFamily="34" charset="0"/>
                <a:cs typeface="Times New Roman" panose="02020603050405020304" pitchFamily="18" charset="0"/>
              </a:rPr>
              <a:t> пишеться </a:t>
            </a:r>
            <a:r>
              <a:rPr lang="uk-UA" sz="2800" i="1" dirty="0">
                <a:latin typeface="Times New Roman" panose="02020603050405020304" pitchFamily="18" charset="0"/>
                <a:ea typeface="Calibri" panose="020F0502020204030204" pitchFamily="34" charset="0"/>
                <a:cs typeface="Times New Roman" panose="02020603050405020304" pitchFamily="18" charset="0"/>
              </a:rPr>
              <a:t>b</a:t>
            </a:r>
            <a:r>
              <a:rPr lang="uk-UA" sz="2800" dirty="0">
                <a:latin typeface="Times New Roman" panose="02020603050405020304" pitchFamily="18" charset="0"/>
                <a:ea typeface="Calibri" panose="020F0502020204030204" pitchFamily="34" charset="0"/>
                <a:cs typeface="Times New Roman" panose="02020603050405020304" pitchFamily="18" charset="0"/>
              </a:rPr>
              <a:t>, а замість </a:t>
            </a:r>
            <a:r>
              <a:rPr lang="uk-UA" sz="2800" i="1" dirty="0">
                <a:latin typeface="Times New Roman" panose="02020603050405020304" pitchFamily="18" charset="0"/>
                <a:ea typeface="Calibri" panose="020F0502020204030204" pitchFamily="34" charset="0"/>
                <a:cs typeface="Times New Roman" panose="02020603050405020304" pitchFamily="18" charset="0"/>
              </a:rPr>
              <a:t>b</a:t>
            </a:r>
            <a:r>
              <a:rPr lang="uk-UA" sz="2800" dirty="0">
                <a:latin typeface="Times New Roman" panose="02020603050405020304" pitchFamily="18" charset="0"/>
                <a:ea typeface="Calibri" panose="020F0502020204030204" pitchFamily="34" charset="0"/>
                <a:cs typeface="Times New Roman" panose="02020603050405020304" pitchFamily="18" charset="0"/>
              </a:rPr>
              <a:t> пишеться </a:t>
            </a:r>
            <a:r>
              <a:rPr lang="uk-UA" sz="2800" i="1" dirty="0">
                <a:latin typeface="Times New Roman" panose="02020603050405020304" pitchFamily="18" charset="0"/>
                <a:ea typeface="Calibri" panose="020F0502020204030204" pitchFamily="34" charset="0"/>
                <a:cs typeface="Times New Roman" panose="02020603050405020304" pitchFamily="18" charset="0"/>
              </a:rPr>
              <a:t>a</a:t>
            </a:r>
            <a:r>
              <a:rPr lang="uk-UA" sz="2800" dirty="0">
                <a:latin typeface="Times New Roman" panose="02020603050405020304" pitchFamily="18" charset="0"/>
                <a:ea typeface="Calibri" panose="020F0502020204030204" pitchFamily="34" charset="0"/>
                <a:cs typeface="Times New Roman" panose="02020603050405020304" pitchFamily="18" charset="0"/>
              </a:rPr>
              <a:t>.</a:t>
            </a:r>
            <a:endParaRPr lang="uk-UA"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48045" y="1014380"/>
            <a:ext cx="11752218" cy="2246769"/>
          </a:xfrm>
          <a:prstGeom prst="rect">
            <a:avLst/>
          </a:prstGeom>
        </p:spPr>
        <p:txBody>
          <a:bodyPr wrap="square">
            <a:spAutoFit/>
          </a:bodyPr>
          <a:lstStyle/>
          <a:p>
            <a:pPr algn="just"/>
            <a:r>
              <a:rPr lang="en-US" sz="2800" dirty="0" smtClean="0">
                <a:latin typeface="Times New Roman" panose="02020603050405020304" pitchFamily="18" charset="0"/>
                <a:ea typeface="Calibri" panose="020F0502020204030204" pitchFamily="34" charset="0"/>
              </a:rPr>
              <a:t>	</a:t>
            </a:r>
            <a:r>
              <a:rPr lang="uk-UA" sz="2800" dirty="0" smtClean="0">
                <a:latin typeface="Times New Roman" panose="02020603050405020304" pitchFamily="18" charset="0"/>
                <a:ea typeface="Calibri" panose="020F0502020204030204" pitchFamily="34" charset="0"/>
              </a:rPr>
              <a:t>У </a:t>
            </a:r>
            <a:r>
              <a:rPr lang="uk-UA" sz="2800" dirty="0">
                <a:latin typeface="Times New Roman" panose="02020603050405020304" pitchFamily="18" charset="0"/>
                <a:ea typeface="Calibri" panose="020F0502020204030204" pitchFamily="34" charset="0"/>
              </a:rPr>
              <a:t>вхідному слові зірочки немає, тому використовується підстановка 4). Ставимо зірочку на початку слова. Потім, використовуючи підстановки 1) та 2), рухаємо зірочку вправо і замінюємо по дорозі кожну літеру </a:t>
            </a:r>
            <a:r>
              <a:rPr lang="uk-UA" sz="2800" i="1" dirty="0">
                <a:latin typeface="Times New Roman" panose="02020603050405020304" pitchFamily="18" charset="0"/>
                <a:ea typeface="Calibri" panose="020F0502020204030204" pitchFamily="34" charset="0"/>
              </a:rPr>
              <a:t>a</a:t>
            </a:r>
            <a:r>
              <a:rPr lang="uk-UA" sz="2800" dirty="0">
                <a:latin typeface="Times New Roman" panose="02020603050405020304" pitchFamily="18" charset="0"/>
                <a:ea typeface="Calibri" panose="020F0502020204030204" pitchFamily="34" charset="0"/>
              </a:rPr>
              <a:t> на </a:t>
            </a:r>
            <a:r>
              <a:rPr lang="uk-UA" sz="2800" i="1" dirty="0">
                <a:latin typeface="Times New Roman" panose="02020603050405020304" pitchFamily="18" charset="0"/>
                <a:ea typeface="Calibri" panose="020F0502020204030204" pitchFamily="34" charset="0"/>
              </a:rPr>
              <a:t>b</a:t>
            </a:r>
            <a:r>
              <a:rPr lang="uk-UA" sz="2800" dirty="0">
                <a:latin typeface="Times New Roman" panose="02020603050405020304" pitchFamily="18" charset="0"/>
                <a:ea typeface="Calibri" panose="020F0502020204030204" pitchFamily="34" charset="0"/>
              </a:rPr>
              <a:t> і літеру </a:t>
            </a:r>
            <a:r>
              <a:rPr lang="uk-UA" sz="2800" i="1" dirty="0">
                <a:latin typeface="Times New Roman" panose="02020603050405020304" pitchFamily="18" charset="0"/>
                <a:ea typeface="Calibri" panose="020F0502020204030204" pitchFamily="34" charset="0"/>
              </a:rPr>
              <a:t>b</a:t>
            </a:r>
            <a:r>
              <a:rPr lang="uk-UA" sz="2800" dirty="0">
                <a:latin typeface="Times New Roman" panose="02020603050405020304" pitchFamily="18" charset="0"/>
                <a:ea typeface="Calibri" panose="020F0502020204030204" pitchFamily="34" charset="0"/>
              </a:rPr>
              <a:t> на </a:t>
            </a:r>
            <a:r>
              <a:rPr lang="uk-UA" sz="2800" i="1" dirty="0">
                <a:latin typeface="Times New Roman" panose="02020603050405020304" pitchFamily="18" charset="0"/>
                <a:ea typeface="Calibri" panose="020F0502020204030204" pitchFamily="34" charset="0"/>
              </a:rPr>
              <a:t>a</a:t>
            </a:r>
            <a:r>
              <a:rPr lang="uk-UA" sz="2800" dirty="0">
                <a:latin typeface="Times New Roman" panose="02020603050405020304" pitchFamily="18" charset="0"/>
                <a:ea typeface="Calibri" panose="020F0502020204030204" pitchFamily="34" charset="0"/>
              </a:rPr>
              <a:t>. Якщо після зірочки немає жодної літери, застосовуємо 3). Це заключна підстановка, тому закінчуємо роботу алгоритму.</a:t>
            </a:r>
            <a:endParaRPr lang="uk-UA" sz="2800" dirty="0"/>
          </a:p>
        </p:txBody>
      </p:sp>
      <p:pic>
        <p:nvPicPr>
          <p:cNvPr id="6" name="Picture 5"/>
          <p:cNvPicPr>
            <a:picLocks noChangeAspect="1"/>
          </p:cNvPicPr>
          <p:nvPr/>
        </p:nvPicPr>
        <p:blipFill>
          <a:blip r:embed="rId2"/>
          <a:stretch>
            <a:fillRect/>
          </a:stretch>
        </p:blipFill>
        <p:spPr>
          <a:xfrm>
            <a:off x="974154" y="3488838"/>
            <a:ext cx="2213183" cy="2344473"/>
          </a:xfrm>
          <a:prstGeom prst="rect">
            <a:avLst/>
          </a:prstGeom>
        </p:spPr>
      </p:pic>
      <p:sp>
        <p:nvSpPr>
          <p:cNvPr id="7" name="Rectangle 6"/>
          <p:cNvSpPr/>
          <p:nvPr/>
        </p:nvSpPr>
        <p:spPr>
          <a:xfrm>
            <a:off x="4607943" y="3619115"/>
            <a:ext cx="2422051" cy="1815882"/>
          </a:xfrm>
          <a:prstGeom prst="rect">
            <a:avLst/>
          </a:prstGeom>
        </p:spPr>
        <p:txBody>
          <a:bodyPr wrap="square">
            <a:spAutoFit/>
          </a:bodyPr>
          <a:lstStyle/>
          <a:p>
            <a:r>
              <a:rPr lang="ru-RU" sz="2800" dirty="0" err="1" smtClean="0">
                <a:latin typeface="Times New Roman" panose="02020603050405020304" pitchFamily="18" charset="0"/>
                <a:cs typeface="Times New Roman" panose="02020603050405020304" pitchFamily="18" charset="0"/>
              </a:rPr>
              <a:t>Розберемо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цей</a:t>
            </a:r>
            <a:r>
              <a:rPr lang="ru-RU" sz="2800" dirty="0" smtClean="0">
                <a:latin typeface="Times New Roman" panose="02020603050405020304" pitchFamily="18" charset="0"/>
                <a:cs typeface="Times New Roman" panose="02020603050405020304" pitchFamily="18" charset="0"/>
              </a:rPr>
              <a:t> приклад </a:t>
            </a:r>
            <a:r>
              <a:rPr lang="ru-RU" sz="2800" dirty="0" err="1" smtClean="0">
                <a:latin typeface="Times New Roman" panose="02020603050405020304" pitchFamily="18" charset="0"/>
                <a:cs typeface="Times New Roman" panose="02020603050405020304" pitchFamily="18" charset="0"/>
              </a:rPr>
              <a:t>покроково</a:t>
            </a:r>
            <a:r>
              <a:rPr lang="ru-RU" sz="2800" dirty="0" smtClean="0">
                <a:latin typeface="Times New Roman" panose="02020603050405020304" pitchFamily="18" charset="0"/>
                <a:cs typeface="Times New Roman" panose="02020603050405020304" pitchFamily="18" charset="0"/>
              </a:rPr>
              <a:t> для слова </a:t>
            </a:r>
            <a:r>
              <a:rPr lang="en-US" sz="2800" i="1" dirty="0" err="1" smtClean="0">
                <a:latin typeface="Times New Roman" panose="02020603050405020304" pitchFamily="18" charset="0"/>
                <a:cs typeface="Times New Roman" panose="02020603050405020304" pitchFamily="18" charset="0"/>
              </a:rPr>
              <a:t>abaa</a:t>
            </a:r>
            <a:endParaRPr lang="uk-UA" sz="2800" i="1"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a:stretch>
            <a:fillRect/>
          </a:stretch>
        </p:blipFill>
        <p:spPr>
          <a:xfrm>
            <a:off x="7527879" y="3261149"/>
            <a:ext cx="4215630" cy="3442563"/>
          </a:xfrm>
          <a:prstGeom prst="rect">
            <a:avLst/>
          </a:prstGeom>
        </p:spPr>
      </p:pic>
    </p:spTree>
    <p:extLst>
      <p:ext uri="{BB962C8B-B14F-4D97-AF65-F5344CB8AC3E}">
        <p14:creationId xmlns:p14="http://schemas.microsoft.com/office/powerpoint/2010/main" xmlns="" val="2896368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04557" y="0"/>
            <a:ext cx="9811934" cy="584775"/>
          </a:xfrm>
          <a:prstGeom prst="rect">
            <a:avLst/>
          </a:prstGeom>
        </p:spPr>
        <p:txBody>
          <a:bodyPr wrap="square">
            <a:spAutoFit/>
          </a:bodyPr>
          <a:lstStyle/>
          <a:p>
            <a:r>
              <a:rPr lang="uk-UA"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6</a:t>
            </a:r>
            <a:r>
              <a:rPr lang="uk-UA"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Блок-схема </a:t>
            </a:r>
            <a:r>
              <a:rPr lang="ru-RU"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Поста</a:t>
            </a:r>
            <a:r>
              <a:rPr lang="en-US"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ru-RU" sz="3200" dirty="0" err="1"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Опис</a:t>
            </a:r>
            <a:r>
              <a:rPr lang="ru-RU" sz="32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блок-</a:t>
            </a:r>
            <a:r>
              <a:rPr lang="ru-RU" sz="3200" dirty="0" err="1">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схеми</a:t>
            </a:r>
            <a:r>
              <a:rPr lang="ru-RU"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Поста </a:t>
            </a:r>
            <a:endParaRPr lang="uk-UA" sz="32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1101906" y="584775"/>
            <a:ext cx="9432553" cy="1984194"/>
          </a:xfrm>
          <a:prstGeom prst="rect">
            <a:avLst/>
          </a:prstGeom>
        </p:spPr>
      </p:pic>
      <p:pic>
        <p:nvPicPr>
          <p:cNvPr id="7" name="Picture 6"/>
          <p:cNvPicPr>
            <a:picLocks noChangeAspect="1"/>
          </p:cNvPicPr>
          <p:nvPr/>
        </p:nvPicPr>
        <p:blipFill>
          <a:blip r:embed="rId3"/>
          <a:stretch>
            <a:fillRect/>
          </a:stretch>
        </p:blipFill>
        <p:spPr>
          <a:xfrm>
            <a:off x="1205048" y="2568969"/>
            <a:ext cx="9127672" cy="3408434"/>
          </a:xfrm>
          <a:prstGeom prst="rect">
            <a:avLst/>
          </a:prstGeom>
        </p:spPr>
      </p:pic>
    </p:spTree>
    <p:extLst>
      <p:ext uri="{BB962C8B-B14F-4D97-AF65-F5344CB8AC3E}">
        <p14:creationId xmlns:p14="http://schemas.microsoft.com/office/powerpoint/2010/main" xmlns="" val="670041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90192" y="246289"/>
            <a:ext cx="7879488" cy="2546651"/>
          </a:xfrm>
          <a:prstGeom prst="rect">
            <a:avLst/>
          </a:prstGeom>
        </p:spPr>
      </p:pic>
      <p:pic>
        <p:nvPicPr>
          <p:cNvPr id="6" name="Picture 5"/>
          <p:cNvPicPr>
            <a:picLocks noChangeAspect="1"/>
          </p:cNvPicPr>
          <p:nvPr/>
        </p:nvPicPr>
        <p:blipFill>
          <a:blip r:embed="rId3"/>
          <a:stretch>
            <a:fillRect/>
          </a:stretch>
        </p:blipFill>
        <p:spPr>
          <a:xfrm>
            <a:off x="990192" y="3041332"/>
            <a:ext cx="7943017" cy="2967582"/>
          </a:xfrm>
          <a:prstGeom prst="rect">
            <a:avLst/>
          </a:prstGeom>
        </p:spPr>
      </p:pic>
    </p:spTree>
    <p:extLst>
      <p:ext uri="{BB962C8B-B14F-4D97-AF65-F5344CB8AC3E}">
        <p14:creationId xmlns:p14="http://schemas.microsoft.com/office/powerpoint/2010/main" xmlns="" val="3540811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078082" y="262617"/>
            <a:ext cx="7705998" cy="6072869"/>
            <a:chOff x="2078082" y="262617"/>
            <a:chExt cx="7065917" cy="5783251"/>
          </a:xfrm>
        </p:grpSpPr>
        <p:pic>
          <p:nvPicPr>
            <p:cNvPr id="4" name="Picture 3"/>
            <p:cNvPicPr>
              <a:picLocks noChangeAspect="1"/>
            </p:cNvPicPr>
            <p:nvPr/>
          </p:nvPicPr>
          <p:blipFill>
            <a:blip r:embed="rId2"/>
            <a:stretch>
              <a:fillRect/>
            </a:stretch>
          </p:blipFill>
          <p:spPr>
            <a:xfrm>
              <a:off x="2078082" y="262617"/>
              <a:ext cx="7065917" cy="5783251"/>
            </a:xfrm>
            <a:prstGeom prst="rect">
              <a:avLst/>
            </a:prstGeom>
          </p:spPr>
        </p:pic>
        <p:cxnSp>
          <p:nvCxnSpPr>
            <p:cNvPr id="6" name="Straight Connector 5"/>
            <p:cNvCxnSpPr/>
            <p:nvPr/>
          </p:nvCxnSpPr>
          <p:spPr>
            <a:xfrm>
              <a:off x="2078082" y="6045868"/>
              <a:ext cx="7065917" cy="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xmlns="" val="1329597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4" name="Rectangle 3"/>
              <p:cNvSpPr/>
              <p:nvPr/>
            </p:nvSpPr>
            <p:spPr>
              <a:xfrm>
                <a:off x="304800" y="733246"/>
                <a:ext cx="11647714" cy="2369880"/>
              </a:xfrm>
              <a:prstGeom prst="rect">
                <a:avLst/>
              </a:prstGeom>
            </p:spPr>
            <p:txBody>
              <a:bodyPr wrap="square">
                <a:spAutoFit/>
              </a:bodyPr>
              <a:lstStyle/>
              <a:p>
                <a:pPr algn="just"/>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На </a:t>
                </a:r>
                <a:r>
                  <a:rPr lang="uk-UA" sz="2400" dirty="0">
                    <a:latin typeface="Times New Roman" panose="02020603050405020304" pitchFamily="18" charset="0"/>
                    <a:ea typeface="Calibri" panose="020F0502020204030204" pitchFamily="34" charset="0"/>
                    <a:cs typeface="Times New Roman" panose="02020603050405020304" pitchFamily="18" charset="0"/>
                  </a:rPr>
                  <a:t>вхід задається вхідне слово скінченної довжини із заданого алфавіту </a:t>
                </a:r>
                <a14:m>
                  <m:oMath xmlns:m="http://schemas.openxmlformats.org/officeDocument/2006/math">
                    <m:r>
                      <a:rPr lang="uk-UA" sz="2400" i="1">
                        <a:latin typeface="Cambria Math" panose="02040503050406030204" pitchFamily="18" charset="0"/>
                        <a:ea typeface="Calibri" panose="020F0502020204030204" pitchFamily="34" charset="0"/>
                        <a:cs typeface="Times New Roman" panose="02020603050405020304" pitchFamily="18" charset="0"/>
                      </a:rPr>
                      <m:t>𝒜</m:t>
                    </m:r>
                  </m:oMath>
                </a14:m>
                <a:r>
                  <a:rPr lang="uk-UA" sz="24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r>
                <a:r>
                  <a:rPr lang="uk-UA" sz="2400" dirty="0" smtClean="0">
                    <a:latin typeface="Times New Roman" panose="02020603050405020304" pitchFamily="18" charset="0"/>
                    <a:ea typeface="Calibri" panose="020F0502020204030204" pitchFamily="34" charset="0"/>
                    <a:cs typeface="Times New Roman" panose="02020603050405020304" pitchFamily="18" charset="0"/>
                  </a:rPr>
                  <a:t>БСП </a:t>
                </a:r>
                <a:r>
                  <a:rPr lang="uk-UA" sz="2400" dirty="0">
                    <a:latin typeface="Times New Roman" panose="02020603050405020304" pitchFamily="18" charset="0"/>
                    <a:ea typeface="Calibri" panose="020F0502020204030204" pitchFamily="34" charset="0"/>
                    <a:cs typeface="Times New Roman" panose="02020603050405020304" pitchFamily="18" charset="0"/>
                  </a:rPr>
                  <a:t>працює </a:t>
                </a:r>
                <a:r>
                  <a:rPr lang="uk-UA" sz="2400" dirty="0" err="1">
                    <a:latin typeface="Times New Roman" panose="02020603050405020304" pitchFamily="18" charset="0"/>
                    <a:ea typeface="Calibri" panose="020F0502020204030204" pitchFamily="34" charset="0"/>
                    <a:cs typeface="Times New Roman" panose="02020603050405020304" pitchFamily="18" charset="0"/>
                  </a:rPr>
                  <a:t>покроково</a:t>
                </a:r>
                <a:r>
                  <a:rPr lang="uk-UA" sz="2400" dirty="0">
                    <a:latin typeface="Times New Roman" panose="02020603050405020304" pitchFamily="18" charset="0"/>
                    <a:ea typeface="Calibri" panose="020F0502020204030204" pitchFamily="34" charset="0"/>
                    <a:cs typeface="Times New Roman" panose="02020603050405020304" pitchFamily="18" charset="0"/>
                  </a:rPr>
                  <a:t>. На кожному кроці рівно одна вершина є поточною. В початковий момент часу поточною є стартова вершина. При переході до наступного кроку над словом проводиться деяка дія відповідно до поточної вершини. Далі керування передається наступній вершині (відповідно вихідного ребра), наявність петель допускається. Алгоритм закінчує роботу, коли поточною є одна з заключних вершин.</a:t>
                </a:r>
                <a:endParaRPr lang="uk-UA" sz="2400" dirty="0">
                  <a:latin typeface="Times New Roman" panose="02020603050405020304" pitchFamily="18" charset="0"/>
                  <a:cs typeface="Times New Roman" panose="02020603050405020304" pitchFamily="18" charset="0"/>
                </a:endParaRPr>
              </a:p>
            </p:txBody>
          </p:sp>
        </mc:Choice>
        <mc:Fallback>
          <p:sp>
            <p:nvSpPr>
              <p:cNvPr id="4" name="Rectangle 3"/>
              <p:cNvSpPr>
                <a:spLocks noRot="1" noChangeAspect="1" noMove="1" noResize="1" noEditPoints="1" noAdjustHandles="1" noChangeArrowheads="1" noChangeShapeType="1" noTextEdit="1"/>
              </p:cNvSpPr>
              <p:nvPr/>
            </p:nvSpPr>
            <p:spPr>
              <a:xfrm>
                <a:off x="304800" y="733246"/>
                <a:ext cx="11647714" cy="2369880"/>
              </a:xfrm>
              <a:prstGeom prst="rect">
                <a:avLst/>
              </a:prstGeom>
              <a:blipFill>
                <a:blip r:embed="rId2"/>
                <a:stretch>
                  <a:fillRect l="-785" r="-733" b="-4884"/>
                </a:stretch>
              </a:blipFill>
            </p:spPr>
            <p:txBody>
              <a:bodyPr/>
              <a:lstStyle/>
              <a:p>
                <a:r>
                  <a:rPr lang="uk-UA">
                    <a:noFill/>
                  </a:rPr>
                  <a:t> </a:t>
                </a:r>
              </a:p>
            </p:txBody>
          </p:sp>
        </mc:Fallback>
      </mc:AlternateContent>
      <p:sp>
        <p:nvSpPr>
          <p:cNvPr id="5" name="Rectangle 4"/>
          <p:cNvSpPr/>
          <p:nvPr/>
        </p:nvSpPr>
        <p:spPr>
          <a:xfrm>
            <a:off x="2646883" y="0"/>
            <a:ext cx="5877122" cy="646331"/>
          </a:xfrm>
          <a:prstGeom prst="rect">
            <a:avLst/>
          </a:prstGeom>
        </p:spPr>
        <p:txBody>
          <a:bodyPr wrap="none">
            <a:spAutoFit/>
          </a:bodyPr>
          <a:lstStyle/>
          <a:p>
            <a:r>
              <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6</a:t>
            </a:r>
            <a:r>
              <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Робота блок-схеми Поста</a:t>
            </a:r>
          </a:p>
        </p:txBody>
      </p:sp>
      <p:sp>
        <p:nvSpPr>
          <p:cNvPr id="6" name="Rectangle 5"/>
          <p:cNvSpPr/>
          <p:nvPr/>
        </p:nvSpPr>
        <p:spPr>
          <a:xfrm>
            <a:off x="304800" y="3190041"/>
            <a:ext cx="8239756" cy="523220"/>
          </a:xfrm>
          <a:prstGeom prst="rect">
            <a:avLst/>
          </a:prstGeom>
        </p:spPr>
        <p:txBody>
          <a:bodyPr wrap="none">
            <a:spAutoFit/>
          </a:bodyPr>
          <a:lstStyle/>
          <a:p>
            <a:r>
              <a:rPr lang="ru-RU" sz="2800" b="1" dirty="0" smtClean="0">
                <a:latin typeface="Times New Roman" panose="02020603050405020304" pitchFamily="18" charset="0"/>
                <a:cs typeface="Times New Roman" panose="02020603050405020304" pitchFamily="18" charset="0"/>
              </a:rPr>
              <a:t>Приклад </a:t>
            </a:r>
            <a:r>
              <a:rPr lang="en-US" sz="2800" b="1" dirty="0">
                <a:latin typeface="Times New Roman" panose="02020603050405020304" pitchFamily="18" charset="0"/>
                <a:cs typeface="Times New Roman" panose="02020603050405020304" pitchFamily="18" charset="0"/>
              </a:rPr>
              <a:t>5</a:t>
            </a:r>
            <a:r>
              <a:rPr lang="ru-RU" sz="2800" b="1"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Збільшити</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кількість</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паличок</a:t>
            </a:r>
            <a:r>
              <a:rPr lang="ru-RU" sz="2800" dirty="0" smtClean="0">
                <a:latin typeface="Times New Roman" panose="02020603050405020304" pitchFamily="18" charset="0"/>
                <a:cs typeface="Times New Roman" panose="02020603050405020304" pitchFamily="18" charset="0"/>
              </a:rPr>
              <a:t> у два рази</a:t>
            </a:r>
            <a:r>
              <a:rPr lang="en-US" sz="2800" dirty="0">
                <a:latin typeface="Times New Roman" panose="02020603050405020304" pitchFamily="18" charset="0"/>
                <a:cs typeface="Times New Roman" panose="02020603050405020304" pitchFamily="18" charset="0"/>
              </a:rPr>
              <a:t>.</a:t>
            </a:r>
            <a:endParaRPr lang="uk-UA" sz="2800" dirty="0">
              <a:latin typeface="Times New Roman" panose="02020603050405020304" pitchFamily="18" charset="0"/>
              <a:cs typeface="Times New Roman" panose="02020603050405020304" pitchFamily="18" charset="0"/>
            </a:endParaRPr>
          </a:p>
        </p:txBody>
      </p:sp>
      <p:sp>
        <p:nvSpPr>
          <p:cNvPr id="7" name="Rectangle 6"/>
          <p:cNvSpPr/>
          <p:nvPr/>
        </p:nvSpPr>
        <p:spPr>
          <a:xfrm>
            <a:off x="435429" y="3800176"/>
            <a:ext cx="6096000" cy="2677656"/>
          </a:xfrm>
          <a:prstGeom prst="rect">
            <a:avLst/>
          </a:prstGeom>
        </p:spPr>
        <p:txBody>
          <a:bodyPr>
            <a:spAutoFit/>
          </a:bodyPr>
          <a:lstStyle/>
          <a:p>
            <a:pPr algn="just"/>
            <a:r>
              <a:rPr lang="uk-UA" sz="2800" dirty="0" smtClean="0"/>
              <a:t>Ставимо у кінці слова зірочку. А далі видаляємо першу паличку у поточному слові і в кінець записуємо дві палички. Алгоритм закінчує роботу, коли при керуванні тестової вершини зустрінеться зірочка.</a:t>
            </a:r>
            <a:endParaRPr lang="uk-UA" sz="2800" dirty="0"/>
          </a:p>
        </p:txBody>
      </p:sp>
      <p:pic>
        <p:nvPicPr>
          <p:cNvPr id="8" name="Picture 7"/>
          <p:cNvPicPr>
            <a:picLocks noChangeAspect="1"/>
          </p:cNvPicPr>
          <p:nvPr/>
        </p:nvPicPr>
        <p:blipFill>
          <a:blip r:embed="rId3"/>
          <a:stretch>
            <a:fillRect/>
          </a:stretch>
        </p:blipFill>
        <p:spPr>
          <a:xfrm>
            <a:off x="7719142" y="3680240"/>
            <a:ext cx="3880675" cy="3177760"/>
          </a:xfrm>
          <a:prstGeom prst="rect">
            <a:avLst/>
          </a:prstGeom>
        </p:spPr>
      </p:pic>
    </p:spTree>
    <p:extLst>
      <p:ext uri="{BB962C8B-B14F-4D97-AF65-F5344CB8AC3E}">
        <p14:creationId xmlns:p14="http://schemas.microsoft.com/office/powerpoint/2010/main" xmlns="" val="2910291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7015" y="252939"/>
            <a:ext cx="9692641" cy="523220"/>
          </a:xfrm>
          <a:prstGeom prst="rect">
            <a:avLst/>
          </a:prstGeom>
        </p:spPr>
        <p:txBody>
          <a:bodyPr wrap="square">
            <a:spAutoFit/>
          </a:bodyPr>
          <a:lstStyle/>
          <a:p>
            <a:r>
              <a:rPr lang="ru-RU" sz="2800" dirty="0" err="1" smtClean="0">
                <a:latin typeface="Times New Roman" panose="02020603050405020304" pitchFamily="18" charset="0"/>
                <a:cs typeface="Times New Roman" panose="02020603050405020304" pitchFamily="18" charset="0"/>
              </a:rPr>
              <a:t>Розберемо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цей</a:t>
            </a:r>
            <a:r>
              <a:rPr lang="ru-RU" sz="2800" dirty="0" smtClean="0">
                <a:latin typeface="Times New Roman" panose="02020603050405020304" pitchFamily="18" charset="0"/>
                <a:cs typeface="Times New Roman" panose="02020603050405020304" pitchFamily="18" charset="0"/>
              </a:rPr>
              <a:t> приклад </a:t>
            </a:r>
            <a:r>
              <a:rPr lang="ru-RU" sz="2800" dirty="0" err="1" smtClean="0">
                <a:latin typeface="Times New Roman" panose="02020603050405020304" pitchFamily="18" charset="0"/>
                <a:cs typeface="Times New Roman" panose="02020603050405020304" pitchFamily="18" charset="0"/>
              </a:rPr>
              <a:t>покроково</a:t>
            </a:r>
            <a:r>
              <a:rPr lang="ru-RU" sz="2800" dirty="0" smtClean="0">
                <a:latin typeface="Times New Roman" panose="02020603050405020304" pitchFamily="18" charset="0"/>
                <a:cs typeface="Times New Roman" panose="02020603050405020304" pitchFamily="18" charset="0"/>
              </a:rPr>
              <a:t> для слова |||.</a:t>
            </a:r>
            <a:endParaRPr lang="uk-UA" sz="28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1029653" y="776159"/>
            <a:ext cx="4584974" cy="5611294"/>
          </a:xfrm>
          <a:prstGeom prst="rect">
            <a:avLst/>
          </a:prstGeom>
        </p:spPr>
      </p:pic>
      <p:pic>
        <p:nvPicPr>
          <p:cNvPr id="6" name="Picture 5"/>
          <p:cNvPicPr>
            <a:picLocks noChangeAspect="1"/>
          </p:cNvPicPr>
          <p:nvPr/>
        </p:nvPicPr>
        <p:blipFill>
          <a:blip r:embed="rId3"/>
          <a:stretch>
            <a:fillRect/>
          </a:stretch>
        </p:blipFill>
        <p:spPr>
          <a:xfrm>
            <a:off x="6922307" y="1720812"/>
            <a:ext cx="3880675" cy="3177760"/>
          </a:xfrm>
          <a:prstGeom prst="rect">
            <a:avLst/>
          </a:prstGeom>
        </p:spPr>
      </p:pic>
    </p:spTree>
    <p:extLst>
      <p:ext uri="{BB962C8B-B14F-4D97-AF65-F5344CB8AC3E}">
        <p14:creationId xmlns:p14="http://schemas.microsoft.com/office/powerpoint/2010/main" xmlns="" val="794488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8823" y="627018"/>
            <a:ext cx="11560629" cy="6093976"/>
          </a:xfrm>
          <a:prstGeom prst="rect">
            <a:avLst/>
          </a:prstGeom>
        </p:spPr>
        <p:txBody>
          <a:bodyPr wrap="square">
            <a:spAutoFit/>
          </a:bodyPr>
          <a:lstStyle/>
          <a:p>
            <a:pPr algn="just"/>
            <a:r>
              <a:rPr lang="uk-UA" sz="2600" dirty="0" smtClean="0">
                <a:latin typeface="Times New Roman" panose="02020603050405020304" pitchFamily="18" charset="0"/>
                <a:ea typeface="Times New Roman" panose="02020603050405020304" pitchFamily="18" charset="0"/>
                <a:cs typeface="Times New Roman" panose="02020603050405020304" pitchFamily="18" charset="0"/>
              </a:rPr>
              <a:t>	З </a:t>
            </a:r>
            <a:r>
              <a:rPr lang="uk-UA" sz="2600" dirty="0">
                <a:latin typeface="Times New Roman" panose="02020603050405020304" pitchFamily="18" charset="0"/>
                <a:ea typeface="Times New Roman" panose="02020603050405020304" pitchFamily="18" charset="0"/>
                <a:cs typeface="Times New Roman" panose="02020603050405020304" pitchFamily="18" charset="0"/>
              </a:rPr>
              <a:t>давніх часів у математиці склалося інтуїтивне уявлення про алгоритм як формальне розпорядження, що визначає сукупність операцій і порядок їх виконання для розв'язання задач деякого типу. </a:t>
            </a:r>
            <a:endParaRPr lang="uk-UA"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uk-UA" sz="2600" dirty="0" smtClean="0">
                <a:latin typeface="Times New Roman" panose="02020603050405020304" pitchFamily="18" charset="0"/>
                <a:cs typeface="Times New Roman" panose="02020603050405020304" pitchFamily="18" charset="0"/>
              </a:rPr>
              <a:t>	До </a:t>
            </a:r>
            <a:r>
              <a:rPr lang="uk-UA" sz="2600" dirty="0">
                <a:latin typeface="Times New Roman" panose="02020603050405020304" pitchFamily="18" charset="0"/>
                <a:cs typeface="Times New Roman" panose="02020603050405020304" pitchFamily="18" charset="0"/>
              </a:rPr>
              <a:t>уточнення поняття «алгоритм» у математиці були поширені дві точки зору:</a:t>
            </a:r>
          </a:p>
          <a:p>
            <a:pPr lvl="0" algn="just"/>
            <a:r>
              <a:rPr lang="uk-UA" sz="2600" dirty="0" smtClean="0">
                <a:latin typeface="Times New Roman" panose="02020603050405020304" pitchFamily="18" charset="0"/>
                <a:cs typeface="Times New Roman" panose="02020603050405020304" pitchFamily="18" charset="0"/>
              </a:rPr>
              <a:t>1. Усі </a:t>
            </a:r>
            <a:r>
              <a:rPr lang="uk-UA" sz="2600" dirty="0">
                <a:latin typeface="Times New Roman" panose="02020603050405020304" pitchFamily="18" charset="0"/>
                <a:cs typeface="Times New Roman" panose="02020603050405020304" pitchFamily="18" charset="0"/>
              </a:rPr>
              <a:t>проблеми є алгоритмічно розв’язними. Проте алгоритм для вирішення деяких з них не знайдено, тому що не вистачає засобів у сучасній математиці для його побудови. Прихильники цієї думки вважали, що для вирішення проблем, які називаються алгоритмічно нерозв'язними, просто не вистачає засобів сучасної математики, побудова шуканих алгоритмів — справа майбутнього.</a:t>
            </a:r>
          </a:p>
          <a:p>
            <a:pPr lvl="0" algn="just"/>
            <a:r>
              <a:rPr lang="uk-UA" sz="2600" dirty="0" smtClean="0">
                <a:latin typeface="Times New Roman" panose="02020603050405020304" pitchFamily="18" charset="0"/>
                <a:cs typeface="Times New Roman" panose="02020603050405020304" pitchFamily="18" charset="0"/>
              </a:rPr>
              <a:t>2. Існують </a:t>
            </a:r>
            <a:r>
              <a:rPr lang="uk-UA" sz="2600" dirty="0">
                <a:latin typeface="Times New Roman" panose="02020603050405020304" pitchFamily="18" charset="0"/>
                <a:cs typeface="Times New Roman" panose="02020603050405020304" pitchFamily="18" charset="0"/>
              </a:rPr>
              <a:t>класи задач, для розв’язку яких взагалі не існує алгоритму, тобто деякі проблеми не можна вирішувати механічно за допомогою формальних міркувань й обчислень. Ці проблеми потребують творчого мислення. Це дуже сильне твердження, адже воно поширюється на всі майбутні часи і засоби.</a:t>
            </a:r>
          </a:p>
        </p:txBody>
      </p:sp>
      <p:sp>
        <p:nvSpPr>
          <p:cNvPr id="6" name="Rectangle 5"/>
          <p:cNvSpPr/>
          <p:nvPr/>
        </p:nvSpPr>
        <p:spPr>
          <a:xfrm>
            <a:off x="378823" y="-19313"/>
            <a:ext cx="11463844" cy="646331"/>
          </a:xfrm>
          <a:prstGeom prst="rect">
            <a:avLst/>
          </a:prstGeom>
        </p:spPr>
        <p:txBody>
          <a:bodyPr wrap="none">
            <a:spAutoFit/>
          </a:bodyPr>
          <a:lstStyle/>
          <a:p>
            <a:r>
              <a:rPr lang="uk-UA"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§1. Проблема можливості розв'язання в теорії алгоритмів</a:t>
            </a:r>
            <a:endPar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4563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96028" y="248195"/>
            <a:ext cx="6386877" cy="584775"/>
          </a:xfrm>
          <a:prstGeom prst="rect">
            <a:avLst/>
          </a:prstGeom>
          <a:noFill/>
        </p:spPr>
        <p:txBody>
          <a:bodyPr wrap="none" rtlCol="0">
            <a:spAutoFit/>
          </a:bodyPr>
          <a:lstStyle/>
          <a:p>
            <a:r>
              <a:rPr lang="uk-UA" sz="3200" dirty="0" smtClean="0">
                <a:solidFill>
                  <a:srgbClr val="C00000"/>
                </a:solidFill>
                <a:latin typeface="Times New Roman" panose="02020603050405020304" pitchFamily="18" charset="0"/>
                <a:cs typeface="Times New Roman" panose="02020603050405020304" pitchFamily="18" charset="0"/>
              </a:rPr>
              <a:t>Проблема можливості розв'язання: </a:t>
            </a:r>
            <a:endParaRPr lang="uk-UA" sz="3200" dirty="0">
              <a:solidFill>
                <a:srgbClr val="C0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6239" y="937401"/>
            <a:ext cx="11386457" cy="1815882"/>
          </a:xfrm>
          <a:prstGeom prst="rect">
            <a:avLst/>
          </a:prstGeom>
        </p:spPr>
        <p:txBody>
          <a:bodyPr wrap="square">
            <a:spAutoFit/>
          </a:bodyPr>
          <a:lstStyle/>
          <a:p>
            <a:pPr marL="457200" indent="-457200" algn="just">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Якщо задача має рішення, то відомий хоча б один алгоритм її розв'язання.</a:t>
            </a:r>
          </a:p>
          <a:p>
            <a:pPr marL="457200" indent="-457200" algn="just">
              <a:buFont typeface="Arial" panose="020B0604020202020204" pitchFamily="34" charset="0"/>
              <a:buChar char="•"/>
            </a:pPr>
            <a:r>
              <a:rPr lang="ru-RU" sz="2800" dirty="0" err="1" smtClean="0">
                <a:latin typeface="Times New Roman" panose="02020603050405020304" pitchFamily="18" charset="0"/>
                <a:cs typeface="Times New Roman" panose="02020603050405020304" pitchFamily="18" charset="0"/>
              </a:rPr>
              <a:t>Якщо</a:t>
            </a:r>
            <a:r>
              <a:rPr lang="ru-RU" sz="2800" dirty="0" smtClean="0">
                <a:latin typeface="Times New Roman" panose="02020603050405020304" pitchFamily="18" charset="0"/>
                <a:cs typeface="Times New Roman" panose="02020603050405020304" pitchFamily="18" charset="0"/>
              </a:rPr>
              <a:t> задачу </a:t>
            </a:r>
            <a:r>
              <a:rPr lang="ru-RU" sz="2800" dirty="0" err="1" smtClean="0">
                <a:latin typeface="Times New Roman" panose="02020603050405020304" pitchFamily="18" charset="0"/>
                <a:cs typeface="Times New Roman" panose="02020603050405020304" pitchFamily="18" charset="0"/>
              </a:rPr>
              <a:t>вирішити</a:t>
            </a:r>
            <a:r>
              <a:rPr lang="ru-RU" sz="2800" dirty="0" smtClean="0">
                <a:latin typeface="Times New Roman" panose="02020603050405020304" pitchFamily="18" charset="0"/>
                <a:cs typeface="Times New Roman" panose="02020603050405020304" pitchFamily="18" charset="0"/>
              </a:rPr>
              <a:t> не </a:t>
            </a:r>
            <a:r>
              <a:rPr lang="ru-RU" sz="2800" dirty="0" err="1" smtClean="0">
                <a:latin typeface="Times New Roman" panose="02020603050405020304" pitchFamily="18" charset="0"/>
                <a:cs typeface="Times New Roman" panose="02020603050405020304" pitchFamily="18" charset="0"/>
              </a:rPr>
              <a:t>можна</a:t>
            </a:r>
            <a:r>
              <a:rPr lang="ru-RU" sz="2800" dirty="0" smtClean="0">
                <a:latin typeface="Times New Roman" panose="02020603050405020304" pitchFamily="18" charset="0"/>
                <a:cs typeface="Times New Roman" panose="02020603050405020304" pitchFamily="18" charset="0"/>
              </a:rPr>
              <a:t>, то </a:t>
            </a:r>
            <a:r>
              <a:rPr lang="ru-RU" sz="2800" dirty="0" err="1" smtClean="0">
                <a:latin typeface="Times New Roman" panose="02020603050405020304" pitchFamily="18" charset="0"/>
                <a:cs typeface="Times New Roman" panose="02020603050405020304" pitchFamily="18" charset="0"/>
              </a:rPr>
              <a:t>її</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слід</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віднести</a:t>
            </a:r>
            <a:r>
              <a:rPr lang="ru-RU" sz="2800" dirty="0" smtClean="0">
                <a:latin typeface="Times New Roman" panose="02020603050405020304" pitchFamily="18" charset="0"/>
                <a:cs typeface="Times New Roman" panose="02020603050405020304" pitchFamily="18" charset="0"/>
              </a:rPr>
              <a:t> до </a:t>
            </a:r>
            <a:r>
              <a:rPr lang="ru-RU" sz="2800" dirty="0" err="1" smtClean="0">
                <a:latin typeface="Times New Roman" panose="02020603050405020304" pitchFamily="18" charset="0"/>
                <a:cs typeface="Times New Roman" panose="02020603050405020304" pitchFamily="18" charset="0"/>
              </a:rPr>
              <a:t>розряду</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алгоритмічно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нерозв'язних</a:t>
            </a:r>
            <a:r>
              <a:rPr lang="ru-RU" sz="2800" dirty="0" smtClean="0">
                <a:latin typeface="Times New Roman" panose="02020603050405020304" pitchFamily="18" charset="0"/>
                <a:cs typeface="Times New Roman" panose="02020603050405020304" pitchFamily="18" charset="0"/>
              </a:rPr>
              <a:t>.</a:t>
            </a:r>
            <a:endParaRPr lang="uk-UA" sz="2800" dirty="0">
              <a:latin typeface="Times New Roman" panose="02020603050405020304" pitchFamily="18" charset="0"/>
              <a:cs typeface="Times New Roman" panose="02020603050405020304" pitchFamily="18" charset="0"/>
            </a:endParaRPr>
          </a:p>
        </p:txBody>
      </p:sp>
      <p:pic>
        <p:nvPicPr>
          <p:cNvPr id="1026" name="Picture 2" descr="ÐÐ°ÑÑÐ¸Ð½ÐºÐ¸ Ð¿Ð¾ Ð·Ð°Ð¿ÑÐ¾ÑÑ Ð°Ð»Ð°Ð½ ÑÑÑÑÐ¸Ð½Ð³"/>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6236" y="3095897"/>
            <a:ext cx="2402241" cy="2965267"/>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2896028" y="2753283"/>
            <a:ext cx="4889819" cy="3693319"/>
          </a:xfrm>
          <a:prstGeom prst="rect">
            <a:avLst/>
          </a:prstGeom>
          <a:noFill/>
        </p:spPr>
        <p:txBody>
          <a:bodyPr wrap="square" rtlCol="0">
            <a:spAutoFit/>
          </a:bodyPr>
          <a:lstStyle/>
          <a:p>
            <a:r>
              <a:rPr lang="uk-UA" sz="2600" b="1" dirty="0" smtClean="0">
                <a:latin typeface="Times New Roman" panose="02020603050405020304" pitchFamily="18" charset="0"/>
                <a:cs typeface="Times New Roman" panose="02020603050405020304" pitchFamily="18" charset="0"/>
              </a:rPr>
              <a:t>Алан </a:t>
            </a:r>
            <a:r>
              <a:rPr lang="uk-UA" sz="2600" b="1" dirty="0" err="1" smtClean="0">
                <a:latin typeface="Times New Roman" panose="02020603050405020304" pitchFamily="18" charset="0"/>
                <a:cs typeface="Times New Roman" panose="02020603050405020304" pitchFamily="18" charset="0"/>
              </a:rPr>
              <a:t>Тьюринг</a:t>
            </a:r>
            <a:r>
              <a:rPr lang="uk-UA" sz="2600" b="1" dirty="0" smtClean="0">
                <a:latin typeface="Times New Roman" panose="02020603050405020304" pitchFamily="18" charset="0"/>
                <a:cs typeface="Times New Roman" panose="02020603050405020304" pitchFamily="18" charset="0"/>
              </a:rPr>
              <a:t> (1912-1954)</a:t>
            </a:r>
          </a:p>
          <a:p>
            <a:pPr algn="just"/>
            <a:r>
              <a:rPr lang="uk-UA" sz="2600" dirty="0" smtClean="0">
                <a:latin typeface="Times New Roman" panose="02020603050405020304" pitchFamily="18" charset="0"/>
                <a:cs typeface="Times New Roman" panose="02020603050405020304" pitchFamily="18" charset="0"/>
              </a:rPr>
              <a:t>Шукав можливості доведення існування або </a:t>
            </a:r>
            <a:r>
              <a:rPr lang="uk-UA" sz="2600" dirty="0" err="1" smtClean="0">
                <a:latin typeface="Times New Roman" panose="02020603050405020304" pitchFamily="18" charset="0"/>
                <a:cs typeface="Times New Roman" panose="02020603050405020304" pitchFamily="18" charset="0"/>
              </a:rPr>
              <a:t>неіснування</a:t>
            </a:r>
            <a:r>
              <a:rPr lang="uk-UA" sz="2600" dirty="0" smtClean="0">
                <a:latin typeface="Times New Roman" panose="02020603050405020304" pitchFamily="18" charset="0"/>
                <a:cs typeface="Times New Roman" panose="02020603050405020304" pitchFamily="18" charset="0"/>
              </a:rPr>
              <a:t> алгоритмів вирішення різних задач.</a:t>
            </a:r>
          </a:p>
          <a:p>
            <a:pPr algn="just"/>
            <a:r>
              <a:rPr lang="ru-RU" sz="2600" dirty="0" err="1" smtClean="0">
                <a:latin typeface="Times New Roman" panose="02020603050405020304" pitchFamily="18" charset="0"/>
                <a:cs typeface="Times New Roman" panose="02020603050405020304" pitchFamily="18" charset="0"/>
              </a:rPr>
              <a:t>А.Тьюрингом</a:t>
            </a: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у 1936 р</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була</a:t>
            </a:r>
            <a:r>
              <a:rPr lang="ru-RU" sz="2600" dirty="0" smtClean="0">
                <a:latin typeface="Times New Roman" panose="02020603050405020304" pitchFamily="18" charset="0"/>
                <a:cs typeface="Times New Roman" panose="02020603050405020304" pitchFamily="18" charset="0"/>
              </a:rPr>
              <a:t> описана Машина Тьюринга, яка </a:t>
            </a:r>
            <a:r>
              <a:rPr lang="ru-RU" sz="2600" dirty="0" err="1" smtClean="0">
                <a:latin typeface="Times New Roman" panose="02020603050405020304" pitchFamily="18" charset="0"/>
                <a:cs typeface="Times New Roman" panose="02020603050405020304" pitchFamily="18" charset="0"/>
              </a:rPr>
              <a:t>явля</a:t>
            </a:r>
            <a:r>
              <a:rPr lang="uk-UA" sz="2600" dirty="0" smtClean="0">
                <a:latin typeface="Times New Roman" panose="02020603050405020304" pitchFamily="18" charset="0"/>
                <a:cs typeface="Times New Roman" panose="02020603050405020304" pitchFamily="18" charset="0"/>
              </a:rPr>
              <a:t>є</a:t>
            </a: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собою </a:t>
            </a:r>
            <a:r>
              <a:rPr lang="ru-RU" sz="2600" dirty="0" err="1">
                <a:latin typeface="Times New Roman" panose="02020603050405020304" pitchFamily="18" charset="0"/>
                <a:cs typeface="Times New Roman" panose="02020603050405020304" pitchFamily="18" charset="0"/>
              </a:rPr>
              <a:t>теоретичну</a:t>
            </a:r>
            <a:r>
              <a:rPr lang="ru-RU" sz="2600" dirty="0">
                <a:latin typeface="Times New Roman" panose="02020603050405020304" pitchFamily="18" charset="0"/>
                <a:cs typeface="Times New Roman" panose="02020603050405020304" pitchFamily="18" charset="0"/>
              </a:rPr>
              <a:t> модель </a:t>
            </a:r>
            <a:r>
              <a:rPr lang="ru-RU" sz="2600" dirty="0" err="1">
                <a:latin typeface="Times New Roman" panose="02020603050405020304" pitchFamily="18" charset="0"/>
                <a:cs typeface="Times New Roman" panose="02020603050405020304" pitchFamily="18" charset="0"/>
              </a:rPr>
              <a:t>обчислювальної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машини</a:t>
            </a:r>
            <a:r>
              <a:rPr lang="ru-RU" sz="2600" dirty="0">
                <a:latin typeface="Times New Roman" panose="02020603050405020304" pitchFamily="18" charset="0"/>
                <a:cs typeface="Times New Roman" panose="02020603050405020304" pitchFamily="18" charset="0"/>
              </a:rPr>
              <a:t>.</a:t>
            </a:r>
            <a:endParaRPr lang="uk-UA" sz="26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stretch>
            <a:fillRect/>
          </a:stretch>
        </p:blipFill>
        <p:spPr>
          <a:xfrm>
            <a:off x="7785847" y="2857714"/>
            <a:ext cx="4210050" cy="2714625"/>
          </a:xfrm>
          <a:prstGeom prst="rect">
            <a:avLst/>
          </a:prstGeom>
        </p:spPr>
      </p:pic>
    </p:spTree>
    <p:extLst>
      <p:ext uri="{BB962C8B-B14F-4D97-AF65-F5344CB8AC3E}">
        <p14:creationId xmlns:p14="http://schemas.microsoft.com/office/powerpoint/2010/main" xmlns="" val="3252538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65715" y="111315"/>
            <a:ext cx="4589462" cy="646331"/>
          </a:xfrm>
          <a:prstGeom prst="rect">
            <a:avLst/>
          </a:prstGeom>
        </p:spPr>
        <p:txBody>
          <a:bodyPr wrap="none">
            <a:spAutoFit/>
          </a:bodyPr>
          <a:lstStyle/>
          <a:p>
            <a:r>
              <a:rPr lang="uk-UA"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§2. Машина </a:t>
            </a:r>
            <a:r>
              <a:rPr lang="uk-UA" sz="3600" dirty="0" err="1"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Тьюринга</a:t>
            </a:r>
            <a:endPar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a:xfrm>
            <a:off x="560293" y="883041"/>
            <a:ext cx="11394141" cy="1384995"/>
          </a:xfrm>
          <a:prstGeom prst="rect">
            <a:avLst/>
          </a:prstGeom>
        </p:spPr>
        <p:txBody>
          <a:bodyPr wrap="square">
            <a:spAutoFit/>
          </a:bodyPr>
          <a:lstStyle/>
          <a:p>
            <a:pPr algn="just"/>
            <a:r>
              <a:rPr lang="ru-RU" sz="2800" dirty="0" smtClean="0">
                <a:latin typeface="Times New Roman" panose="02020603050405020304" pitchFamily="18" charset="0"/>
                <a:cs typeface="Times New Roman" panose="02020603050405020304" pitchFamily="18" charset="0"/>
              </a:rPr>
              <a:t>	Машина Тьюринга  - </a:t>
            </a:r>
            <a:r>
              <a:rPr lang="ru-RU" sz="2800" dirty="0" err="1" smtClean="0">
                <a:latin typeface="Times New Roman" panose="02020603050405020304" pitchFamily="18" charset="0"/>
                <a:cs typeface="Times New Roman" panose="02020603050405020304" pitchFamily="18" charset="0"/>
              </a:rPr>
              <a:t>це</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абстрактний</a:t>
            </a:r>
            <a:r>
              <a:rPr lang="ru-RU" sz="2800" dirty="0" smtClean="0">
                <a:latin typeface="Times New Roman" panose="02020603050405020304" pitchFamily="18" charset="0"/>
                <a:cs typeface="Times New Roman" panose="02020603050405020304" pitchFamily="18" charset="0"/>
              </a:rPr>
              <a:t> алгоритм, </a:t>
            </a:r>
            <a:r>
              <a:rPr lang="ru-RU" sz="2800" dirty="0" err="1" smtClean="0">
                <a:latin typeface="Times New Roman" panose="02020603050405020304" pitchFamily="18" charset="0"/>
                <a:cs typeface="Times New Roman" panose="02020603050405020304" pitchFamily="18" charset="0"/>
              </a:rPr>
              <a:t>який</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представляється</a:t>
            </a:r>
            <a:r>
              <a:rPr lang="ru-RU" sz="2800" dirty="0" smtClean="0">
                <a:latin typeface="Times New Roman" panose="02020603050405020304" pitchFamily="18" charset="0"/>
                <a:cs typeface="Times New Roman" panose="02020603050405020304" pitchFamily="18" charset="0"/>
              </a:rPr>
              <a:t> у </a:t>
            </a:r>
            <a:r>
              <a:rPr lang="ru-RU" sz="2800" dirty="0" err="1" smtClean="0">
                <a:latin typeface="Times New Roman" panose="02020603050405020304" pitchFamily="18" charset="0"/>
                <a:cs typeface="Times New Roman" panose="02020603050405020304" pitchFamily="18" charset="0"/>
              </a:rPr>
              <a:t>вигляді</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нескінченної</a:t>
            </a:r>
            <a:r>
              <a:rPr lang="ru-RU" sz="2800" dirty="0" smtClean="0">
                <a:latin typeface="Times New Roman" panose="02020603050405020304" pitchFamily="18" charset="0"/>
                <a:cs typeface="Times New Roman" panose="02020603050405020304" pitchFamily="18" charset="0"/>
              </a:rPr>
              <a:t> в </a:t>
            </a:r>
            <a:r>
              <a:rPr lang="ru-RU" sz="2800" dirty="0" err="1" smtClean="0">
                <a:latin typeface="Times New Roman" panose="02020603050405020304" pitchFamily="18" charset="0"/>
                <a:cs typeface="Times New Roman" panose="02020603050405020304" pitchFamily="18" charset="0"/>
              </a:rPr>
              <a:t>обидва</a:t>
            </a:r>
            <a:r>
              <a:rPr lang="ru-RU" sz="2800" dirty="0" smtClean="0">
                <a:latin typeface="Times New Roman" panose="02020603050405020304" pitchFamily="18" charset="0"/>
                <a:cs typeface="Times New Roman" panose="02020603050405020304" pitchFamily="18" charset="0"/>
              </a:rPr>
              <a:t> боки </a:t>
            </a:r>
            <a:r>
              <a:rPr lang="ru-RU" sz="2800" dirty="0" err="1" smtClean="0">
                <a:latin typeface="Times New Roman" panose="02020603050405020304" pitchFamily="18" charset="0"/>
                <a:cs typeface="Times New Roman" panose="02020603050405020304" pitchFamily="18" charset="0"/>
              </a:rPr>
              <a:t>стрічки</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розділеної</a:t>
            </a:r>
            <a:r>
              <a:rPr lang="ru-RU" sz="2800" dirty="0" smtClean="0">
                <a:latin typeface="Times New Roman" panose="02020603050405020304" pitchFamily="18" charset="0"/>
                <a:cs typeface="Times New Roman" panose="02020603050405020304" pitchFamily="18" charset="0"/>
              </a:rPr>
              <a:t> на </a:t>
            </a:r>
            <a:r>
              <a:rPr lang="ru-RU" sz="2800" dirty="0" err="1" smtClean="0">
                <a:latin typeface="Times New Roman" panose="02020603050405020304" pitchFamily="18" charset="0"/>
                <a:cs typeface="Times New Roman" panose="02020603050405020304" pitchFamily="18" charset="0"/>
              </a:rPr>
              <a:t>комірки</a:t>
            </a:r>
            <a:r>
              <a:rPr lang="ru-RU" sz="2800" dirty="0">
                <a:latin typeface="Times New Roman" panose="02020603050405020304" pitchFamily="18" charset="0"/>
                <a:cs typeface="Times New Roman" panose="02020603050405020304" pitchFamily="18" charset="0"/>
              </a:rPr>
              <a:t>.</a:t>
            </a:r>
            <a:endParaRPr lang="uk-UA" sz="2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3048000" y="1798969"/>
            <a:ext cx="7021326" cy="2336733"/>
          </a:xfrm>
          <a:prstGeom prst="rect">
            <a:avLst/>
          </a:prstGeom>
        </p:spPr>
      </p:pic>
      <p:sp>
        <p:nvSpPr>
          <p:cNvPr id="7" name="Rectangle 6"/>
          <p:cNvSpPr/>
          <p:nvPr/>
        </p:nvSpPr>
        <p:spPr>
          <a:xfrm>
            <a:off x="346677" y="4018135"/>
            <a:ext cx="11421036" cy="2862322"/>
          </a:xfrm>
          <a:prstGeom prst="rect">
            <a:avLst/>
          </a:prstGeom>
        </p:spPr>
        <p:txBody>
          <a:bodyPr wrap="square">
            <a:spAutoFit/>
          </a:bodyPr>
          <a:lstStyle/>
          <a:p>
            <a:pPr algn="just"/>
            <a:r>
              <a:rPr lang="uk-UA" sz="2000" dirty="0" smtClean="0">
                <a:latin typeface="Times New Roman" panose="02020603050405020304" pitchFamily="18" charset="0"/>
                <a:cs typeface="Times New Roman" panose="02020603050405020304" pitchFamily="18" charset="0"/>
              </a:rPr>
              <a:t>У кожній комірці може міститися не більше одного символу з деякої скінченної множини (зовнішній алфавіт). Якщо комірка порожня, то вважають, що там міститься порожній символ, який позначається </a:t>
            </a:r>
            <a:r>
              <a:rPr lang="el-GR" sz="2000" dirty="0" smtClean="0">
                <a:latin typeface="Times New Roman" panose="02020603050405020304" pitchFamily="18" charset="0"/>
                <a:cs typeface="Times New Roman" panose="02020603050405020304" pitchFamily="18" charset="0"/>
              </a:rPr>
              <a:t>Λ (</a:t>
            </a:r>
            <a:r>
              <a:rPr lang="uk-UA" sz="2000" dirty="0" smtClean="0">
                <a:latin typeface="Times New Roman" panose="02020603050405020304" pitchFamily="18" charset="0"/>
                <a:cs typeface="Times New Roman" panose="02020603050405020304" pitchFamily="18" charset="0"/>
              </a:rPr>
              <a:t>лямбда). Крім того, є курсор (вказівник, голівка, яка зчитує), який у кожний момент часу вказує на одну з комірок, яку будемо називати поточною. Машина в кожний момент часу зчитує вміст поточної комірки. Вміст решти комірок недоступний. Робота машини </a:t>
            </a:r>
            <a:r>
              <a:rPr lang="uk-UA" sz="2000" dirty="0" err="1" smtClean="0">
                <a:latin typeface="Times New Roman" panose="02020603050405020304" pitchFamily="18" charset="0"/>
                <a:cs typeface="Times New Roman" panose="02020603050405020304" pitchFamily="18" charset="0"/>
              </a:rPr>
              <a:t>Тьюринга</a:t>
            </a:r>
            <a:r>
              <a:rPr lang="uk-UA" sz="2000" dirty="0" smtClean="0">
                <a:latin typeface="Times New Roman" panose="02020603050405020304" pitchFamily="18" charset="0"/>
                <a:cs typeface="Times New Roman" panose="02020603050405020304" pitchFamily="18" charset="0"/>
              </a:rPr>
              <a:t> відбувається </a:t>
            </a:r>
            <a:r>
              <a:rPr lang="uk-UA" sz="2000" dirty="0" err="1" smtClean="0">
                <a:latin typeface="Times New Roman" panose="02020603050405020304" pitchFamily="18" charset="0"/>
                <a:cs typeface="Times New Roman" panose="02020603050405020304" pitchFamily="18" charset="0"/>
              </a:rPr>
              <a:t>покроково</a:t>
            </a:r>
            <a:r>
              <a:rPr lang="uk-UA" sz="2000" dirty="0" smtClean="0">
                <a:latin typeface="Times New Roman" panose="02020603050405020304" pitchFamily="18" charset="0"/>
                <a:cs typeface="Times New Roman" panose="02020603050405020304" pitchFamily="18" charset="0"/>
              </a:rPr>
              <a:t>. У кожен момент часу машина знаходиться в одному зі своїх (внутрішніх) станів, серед яких будемо виділяти початковий (частіше всього позначається через «</a:t>
            </a:r>
            <a:r>
              <a:rPr lang="en-US" i="1" dirty="0"/>
              <a:t>q</a:t>
            </a:r>
            <a:r>
              <a:rPr lang="ru-RU" i="1" baseline="-25000" dirty="0" smtClean="0"/>
              <a:t>0</a:t>
            </a:r>
            <a:r>
              <a:rPr lang="uk-UA" sz="2000" dirty="0" smtClean="0">
                <a:latin typeface="Times New Roman" panose="02020603050405020304" pitchFamily="18" charset="0"/>
              </a:rPr>
              <a:t>» т</a:t>
            </a:r>
            <a:r>
              <a:rPr lang="uk-UA" sz="2000" dirty="0" smtClean="0">
                <a:latin typeface="Times New Roman" panose="02020603050405020304" pitchFamily="18" charset="0"/>
                <a:cs typeface="Times New Roman" panose="02020603050405020304" pitchFamily="18" charset="0"/>
              </a:rPr>
              <a:t>а заключний (прийнято позначати через «!»).</a:t>
            </a:r>
            <a:endParaRPr lang="en-US" sz="2000" dirty="0" smtClean="0">
              <a:latin typeface="Times New Roman" panose="02020603050405020304" pitchFamily="18" charset="0"/>
              <a:cs typeface="Times New Roman" panose="02020603050405020304" pitchFamily="18" charset="0"/>
            </a:endParaRPr>
          </a:p>
          <a:p>
            <a:pPr algn="just"/>
            <a:r>
              <a:rPr lang="uk-UA" sz="2000" dirty="0">
                <a:latin typeface="Times New Roman" panose="02020603050405020304" pitchFamily="18" charset="0"/>
                <a:cs typeface="Times New Roman" panose="02020603050405020304" pitchFamily="18" charset="0"/>
              </a:rPr>
              <a:t>Тут </a:t>
            </a:r>
            <a:r>
              <a:rPr lang="uk-UA" sz="2000" i="1" dirty="0">
                <a:latin typeface="Times New Roman" panose="02020603050405020304" pitchFamily="18" charset="0"/>
                <a:cs typeface="Times New Roman" panose="02020603050405020304" pitchFamily="18" charset="0"/>
              </a:rPr>
              <a:t>а</a:t>
            </a:r>
            <a:r>
              <a:rPr lang="uk-UA" sz="2000" i="1" baseline="-25000" dirty="0">
                <a:latin typeface="Times New Roman" panose="02020603050405020304" pitchFamily="18" charset="0"/>
                <a:cs typeface="Times New Roman" panose="02020603050405020304" pitchFamily="18" charset="0"/>
              </a:rPr>
              <a:t>о</a:t>
            </a:r>
            <a:r>
              <a:rPr lang="uk-UA" sz="2000" i="1" dirty="0">
                <a:latin typeface="Times New Roman" panose="02020603050405020304" pitchFamily="18" charset="0"/>
                <a:cs typeface="Times New Roman" panose="02020603050405020304" pitchFamily="18" charset="0"/>
              </a:rPr>
              <a:t>,а</a:t>
            </a:r>
            <a:r>
              <a:rPr lang="uk-UA" sz="2000" i="1" baseline="-25000" dirty="0">
                <a:latin typeface="Times New Roman" panose="02020603050405020304" pitchFamily="18" charset="0"/>
                <a:cs typeface="Times New Roman" panose="02020603050405020304" pitchFamily="18" charset="0"/>
              </a:rPr>
              <a:t>1</a:t>
            </a:r>
            <a:r>
              <a:rPr lang="uk-UA" sz="2000" i="1" dirty="0">
                <a:latin typeface="Times New Roman" panose="02020603050405020304" pitchFamily="18" charset="0"/>
                <a:cs typeface="Times New Roman" panose="02020603050405020304" pitchFamily="18" charset="0"/>
              </a:rPr>
              <a:t>,...,а</a:t>
            </a:r>
            <a:r>
              <a:rPr lang="en-US" sz="2000" i="1" baseline="-25000" dirty="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символи зовнішнього алфавіту.</a:t>
            </a:r>
          </a:p>
        </p:txBody>
      </p:sp>
    </p:spTree>
    <p:extLst>
      <p:ext uri="{BB962C8B-B14F-4D97-AF65-F5344CB8AC3E}">
        <p14:creationId xmlns:p14="http://schemas.microsoft.com/office/powerpoint/2010/main" xmlns="" val="819226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4435" y="359633"/>
            <a:ext cx="11281954" cy="6836487"/>
          </a:xfrm>
          <a:prstGeom prst="rect">
            <a:avLst/>
          </a:prstGeom>
        </p:spPr>
        <p:txBody>
          <a:bodyPr wrap="square">
            <a:spAutoFit/>
          </a:bodyPr>
          <a:lstStyle/>
          <a:p>
            <a:pPr algn="ctr">
              <a:lnSpc>
                <a:spcPct val="107000"/>
              </a:lnSpc>
              <a:spcAft>
                <a:spcPts val="80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Машина </a:t>
            </a:r>
            <a:r>
              <a:rPr lang="uk-UA" sz="2800" dirty="0" err="1">
                <a:latin typeface="Times New Roman" panose="02020603050405020304" pitchFamily="18" charset="0"/>
                <a:ea typeface="Calibri" panose="020F0502020204030204" pitchFamily="34" charset="0"/>
                <a:cs typeface="Times New Roman" panose="02020603050405020304" pitchFamily="18" charset="0"/>
              </a:rPr>
              <a:t>Тьюринга</a:t>
            </a:r>
            <a:r>
              <a:rPr lang="uk-UA" sz="2800" dirty="0">
                <a:latin typeface="Times New Roman" panose="02020603050405020304" pitchFamily="18" charset="0"/>
                <a:ea typeface="Calibri" panose="020F0502020204030204" pitchFamily="34" charset="0"/>
                <a:cs typeface="Times New Roman" panose="02020603050405020304" pitchFamily="18" charset="0"/>
              </a:rPr>
              <a:t> задається: </a:t>
            </a:r>
            <a:endParaRPr lang="uk-UA"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1. </a:t>
            </a:r>
            <a:r>
              <a:rPr lang="uk-UA" sz="2800" b="1" dirty="0">
                <a:latin typeface="Times New Roman" panose="02020603050405020304" pitchFamily="18" charset="0"/>
                <a:ea typeface="Calibri" panose="020F0502020204030204" pitchFamily="34" charset="0"/>
                <a:cs typeface="Times New Roman" panose="02020603050405020304" pitchFamily="18" charset="0"/>
              </a:rPr>
              <a:t>Зовнішній алфавіт </a:t>
            </a:r>
            <a:r>
              <a:rPr lang="uk-UA" sz="2800" dirty="0">
                <a:latin typeface="Times New Roman" panose="02020603050405020304" pitchFamily="18" charset="0"/>
                <a:ea typeface="Calibri" panose="020F0502020204030204" pitchFamily="34" charset="0"/>
                <a:cs typeface="Times New Roman" panose="02020603050405020304" pitchFamily="18" charset="0"/>
              </a:rPr>
              <a:t>– непорожня скінченна множина символів, які можуть бути записані в комірки: </a:t>
            </a:r>
            <a:r>
              <a:rPr lang="uk-UA" sz="2800" i="1" spc="-30" dirty="0">
                <a:latin typeface="Times New Roman" panose="02020603050405020304" pitchFamily="18" charset="0"/>
                <a:ea typeface="Calibri" panose="020F0502020204030204" pitchFamily="34" charset="0"/>
                <a:cs typeface="Times New Roman" panose="02020603050405020304" pitchFamily="18" charset="0"/>
              </a:rPr>
              <a:t>А = </a:t>
            </a:r>
            <a:r>
              <a:rPr lang="uk-UA" sz="2800" spc="50" dirty="0">
                <a:latin typeface="Times New Roman" panose="02020603050405020304" pitchFamily="18" charset="0"/>
                <a:ea typeface="Calibri" panose="020F0502020204030204" pitchFamily="34" charset="0"/>
                <a:cs typeface="Times New Roman" panose="02020603050405020304" pitchFamily="18" charset="0"/>
              </a:rPr>
              <a:t>{</a:t>
            </a:r>
            <a:r>
              <a:rPr lang="uk-UA" sz="2800" i="1" spc="50" dirty="0">
                <a:latin typeface="Times New Roman" panose="02020603050405020304" pitchFamily="18" charset="0"/>
                <a:ea typeface="Calibri" panose="020F0502020204030204" pitchFamily="34" charset="0"/>
                <a:cs typeface="Times New Roman" panose="02020603050405020304" pitchFamily="18" charset="0"/>
              </a:rPr>
              <a:t>а</a:t>
            </a:r>
            <a:r>
              <a:rPr lang="uk-UA" sz="2800" i="1" spc="50" baseline="-25000" dirty="0">
                <a:latin typeface="Times New Roman" panose="02020603050405020304" pitchFamily="18" charset="0"/>
                <a:ea typeface="Calibri" panose="020F0502020204030204" pitchFamily="34" charset="0"/>
                <a:cs typeface="Times New Roman" panose="02020603050405020304" pitchFamily="18" charset="0"/>
              </a:rPr>
              <a:t>о</a:t>
            </a:r>
            <a:r>
              <a:rPr lang="uk-UA" sz="2800" i="1" spc="50" dirty="0">
                <a:latin typeface="Times New Roman" panose="02020603050405020304" pitchFamily="18" charset="0"/>
                <a:ea typeface="Calibri" panose="020F0502020204030204" pitchFamily="34" charset="0"/>
                <a:cs typeface="Times New Roman" panose="02020603050405020304" pitchFamily="18" charset="0"/>
              </a:rPr>
              <a:t>,а</a:t>
            </a:r>
            <a:r>
              <a:rPr lang="uk-UA" sz="2800" i="1" spc="50" baseline="-25000" dirty="0">
                <a:latin typeface="Times New Roman" panose="02020603050405020304" pitchFamily="18" charset="0"/>
                <a:ea typeface="Calibri" panose="020F0502020204030204" pitchFamily="34" charset="0"/>
                <a:cs typeface="Times New Roman" panose="02020603050405020304" pitchFamily="18" charset="0"/>
              </a:rPr>
              <a:t>1</a:t>
            </a:r>
            <a:r>
              <a:rPr lang="uk-UA" sz="2800" i="1" spc="50" dirty="0">
                <a:latin typeface="Times New Roman" panose="02020603050405020304" pitchFamily="18" charset="0"/>
                <a:ea typeface="Calibri" panose="020F0502020204030204" pitchFamily="34" charset="0"/>
                <a:cs typeface="Times New Roman" panose="02020603050405020304" pitchFamily="18" charset="0"/>
              </a:rPr>
              <a:t>,..., а</a:t>
            </a:r>
            <a:r>
              <a:rPr lang="en-US" sz="2800" i="1" spc="5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spc="50" dirty="0">
                <a:latin typeface="Times New Roman" panose="02020603050405020304" pitchFamily="18" charset="0"/>
                <a:ea typeface="Calibri" panose="020F0502020204030204" pitchFamily="34" charset="0"/>
                <a:cs typeface="Times New Roman" panose="02020603050405020304" pitchFamily="18" charset="0"/>
              </a:rPr>
              <a:t> </a:t>
            </a:r>
            <a:r>
              <a:rPr lang="uk-UA" sz="2800" spc="50" dirty="0">
                <a:latin typeface="Times New Roman" panose="02020603050405020304" pitchFamily="18" charset="0"/>
                <a:ea typeface="Calibri" panose="020F0502020204030204" pitchFamily="34" charset="0"/>
                <a:cs typeface="Times New Roman" panose="02020603050405020304" pitchFamily="18" charset="0"/>
              </a:rPr>
              <a:t>}</a:t>
            </a:r>
            <a:r>
              <a:rPr lang="uk-UA" sz="2800" i="1" spc="50" dirty="0">
                <a:latin typeface="Times New Roman" panose="02020603050405020304" pitchFamily="18" charset="0"/>
                <a:ea typeface="Calibri" panose="020F0502020204030204" pitchFamily="34" charset="0"/>
                <a:cs typeface="Times New Roman" panose="02020603050405020304" pitchFamily="18" charset="0"/>
              </a:rPr>
              <a:t>.</a:t>
            </a:r>
            <a:endParaRPr lang="uk-UA"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2. </a:t>
            </a:r>
            <a:r>
              <a:rPr lang="uk-UA" sz="2800" b="1" dirty="0">
                <a:latin typeface="Times New Roman" panose="02020603050405020304" pitchFamily="18" charset="0"/>
                <a:ea typeface="Calibri" panose="020F0502020204030204" pitchFamily="34" charset="0"/>
                <a:cs typeface="Times New Roman" panose="02020603050405020304" pitchFamily="18" charset="0"/>
              </a:rPr>
              <a:t>Внутрішній алфавіт </a:t>
            </a:r>
            <a:r>
              <a:rPr lang="uk-UA" sz="2800" dirty="0">
                <a:latin typeface="Times New Roman" panose="02020603050405020304" pitchFamily="18" charset="0"/>
                <a:ea typeface="Calibri" panose="020F0502020204030204" pitchFamily="34" charset="0"/>
                <a:cs typeface="Times New Roman" panose="02020603050405020304" pitchFamily="18" charset="0"/>
              </a:rPr>
              <a:t>– непорожня скінченна множина внутрішніх станів машини: </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i="1" spc="-10" dirty="0">
                <a:latin typeface="Times New Roman" panose="02020603050405020304" pitchFamily="18" charset="0"/>
                <a:ea typeface="Calibri" panose="020F0502020204030204" pitchFamily="34" charset="0"/>
                <a:cs typeface="Times New Roman" panose="02020603050405020304" pitchFamily="18" charset="0"/>
              </a:rPr>
              <a:t>  =  </a:t>
            </a:r>
            <a:r>
              <a:rPr lang="uk-UA" sz="2800" spc="-10" dirty="0">
                <a:latin typeface="Times New Roman" panose="02020603050405020304" pitchFamily="18" charset="0"/>
                <a:ea typeface="Calibri" panose="020F0502020204030204" pitchFamily="34" charset="0"/>
                <a:cs typeface="Times New Roman" panose="02020603050405020304" pitchFamily="18" charset="0"/>
              </a:rPr>
              <a:t>{</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a:latin typeface="Times New Roman" panose="02020603050405020304" pitchFamily="18" charset="0"/>
                <a:ea typeface="Calibri" panose="020F0502020204030204" pitchFamily="34" charset="0"/>
                <a:cs typeface="Times New Roman" panose="02020603050405020304" pitchFamily="18" charset="0"/>
              </a:rPr>
              <a:t>0</a:t>
            </a:r>
            <a:r>
              <a:rPr lang="uk-UA" sz="2800" i="1" spc="-10" dirty="0">
                <a:latin typeface="Times New Roman" panose="02020603050405020304" pitchFamily="18" charset="0"/>
                <a:ea typeface="Calibri" panose="020F0502020204030204" pitchFamily="34" charset="0"/>
                <a:cs typeface="Times New Roman" panose="02020603050405020304" pitchFamily="18" charset="0"/>
              </a:rPr>
              <a:t>,   </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a:latin typeface="Times New Roman" panose="02020603050405020304" pitchFamily="18" charset="0"/>
                <a:ea typeface="Calibri" panose="020F0502020204030204" pitchFamily="34" charset="0"/>
                <a:cs typeface="Times New Roman" panose="02020603050405020304" pitchFamily="18" charset="0"/>
              </a:rPr>
              <a:t>1</a:t>
            </a:r>
            <a:r>
              <a:rPr lang="uk-UA" sz="2800" i="1" spc="-10" dirty="0">
                <a:latin typeface="Times New Roman" panose="02020603050405020304" pitchFamily="18" charset="0"/>
                <a:ea typeface="Calibri" panose="020F0502020204030204" pitchFamily="34" charset="0"/>
                <a:cs typeface="Times New Roman" panose="02020603050405020304" pitchFamily="18" charset="0"/>
              </a:rPr>
              <a:t>,   ...,</a:t>
            </a:r>
            <a:r>
              <a:rPr lang="en-US" sz="2800" i="1" spc="-10" dirty="0" err="1">
                <a:latin typeface="Times New Roman" panose="02020603050405020304" pitchFamily="18" charset="0"/>
                <a:ea typeface="Calibri" panose="020F0502020204030204" pitchFamily="34" charset="0"/>
                <a:cs typeface="Times New Roman" panose="02020603050405020304" pitchFamily="18" charset="0"/>
              </a:rPr>
              <a:t>q</a:t>
            </a:r>
            <a:r>
              <a:rPr lang="en-US" sz="2800" i="1" spc="50" baseline="-25000" dirty="0" err="1">
                <a:latin typeface="Times New Roman" panose="02020603050405020304" pitchFamily="18" charset="0"/>
                <a:ea typeface="Calibri" panose="020F0502020204030204" pitchFamily="34" charset="0"/>
                <a:cs typeface="Times New Roman" panose="02020603050405020304" pitchFamily="18" charset="0"/>
              </a:rPr>
              <a:t>n</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 </a:t>
            </a:r>
            <a:r>
              <a:rPr lang="uk-UA" sz="2800" spc="-10" dirty="0">
                <a:latin typeface="Times New Roman" panose="02020603050405020304" pitchFamily="18" charset="0"/>
                <a:ea typeface="Calibri" panose="020F0502020204030204" pitchFamily="34" charset="0"/>
                <a:cs typeface="Times New Roman" panose="02020603050405020304" pitchFamily="18" charset="0"/>
              </a:rPr>
              <a:t>}</a:t>
            </a:r>
            <a:r>
              <a:rPr lang="uk-UA" sz="2800" dirty="0">
                <a:latin typeface="Times New Roman" panose="02020603050405020304" pitchFamily="18" charset="0"/>
                <a:ea typeface="Calibri" panose="020F0502020204030204" pitchFamily="34" charset="0"/>
                <a:cs typeface="Times New Roman" panose="02020603050405020304" pitchFamily="18" charset="0"/>
              </a:rPr>
              <a:t> В множині </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dirty="0">
                <a:latin typeface="Times New Roman" panose="02020603050405020304" pitchFamily="18" charset="0"/>
                <a:ea typeface="Calibri" panose="020F0502020204030204" pitchFamily="34" charset="0"/>
                <a:cs typeface="Times New Roman" panose="02020603050405020304" pitchFamily="18" charset="0"/>
              </a:rPr>
              <a:t> виокремлюється початковий стан (частіше за все позначається через </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a:latin typeface="Times New Roman" panose="02020603050405020304" pitchFamily="18" charset="0"/>
                <a:ea typeface="Calibri" panose="020F0502020204030204" pitchFamily="34" charset="0"/>
                <a:cs typeface="Times New Roman" panose="02020603050405020304" pitchFamily="18" charset="0"/>
              </a:rPr>
              <a:t>0</a:t>
            </a:r>
            <a:r>
              <a:rPr lang="uk-UA" sz="2800" dirty="0">
                <a:latin typeface="Times New Roman" panose="02020603050405020304" pitchFamily="18" charset="0"/>
                <a:ea typeface="Calibri" panose="020F0502020204030204" pitchFamily="34" charset="0"/>
                <a:cs typeface="Times New Roman" panose="02020603050405020304" pitchFamily="18" charset="0"/>
              </a:rPr>
              <a:t> (та заключний стан (частіше за все позначається через !). </a:t>
            </a:r>
            <a:endParaRPr lang="uk-UA"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3. </a:t>
            </a:r>
            <a:r>
              <a:rPr lang="uk-UA" sz="2800" b="1" dirty="0">
                <a:latin typeface="Times New Roman" panose="02020603050405020304" pitchFamily="18" charset="0"/>
                <a:ea typeface="Calibri" panose="020F0502020204030204" pitchFamily="34" charset="0"/>
                <a:cs typeface="Times New Roman" panose="02020603050405020304" pitchFamily="18" charset="0"/>
              </a:rPr>
              <a:t>Множина команд </a:t>
            </a:r>
            <a:r>
              <a:rPr lang="uk-UA" sz="2800" dirty="0">
                <a:latin typeface="Times New Roman" panose="02020603050405020304" pitchFamily="18" charset="0"/>
                <a:ea typeface="Calibri" panose="020F0502020204030204" pitchFamily="34" charset="0"/>
                <a:cs typeface="Times New Roman" panose="02020603050405020304" pitchFamily="18" charset="0"/>
              </a:rPr>
              <a:t>– непорожня скінченна множина </a:t>
            </a:r>
            <a:r>
              <a:rPr lang="en-US" sz="2800" dirty="0">
                <a:latin typeface="Times New Roman" panose="02020603050405020304" pitchFamily="18" charset="0"/>
                <a:ea typeface="Calibri" panose="020F0502020204030204" pitchFamily="34" charset="0"/>
                <a:cs typeface="Times New Roman" panose="02020603050405020304" pitchFamily="18" charset="0"/>
              </a:rPr>
              <a:t>P</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spc="20" dirty="0">
                <a:latin typeface="Times New Roman" panose="02020603050405020304" pitchFamily="18" charset="0"/>
                <a:ea typeface="Calibri" panose="020F0502020204030204" pitchFamily="34" charset="0"/>
                <a:cs typeface="Times New Roman" panose="02020603050405020304" pitchFamily="18" charset="0"/>
              </a:rPr>
              <a:t> </a:t>
            </a:r>
            <a:r>
              <a:rPr lang="en-US" sz="2800" spc="20" dirty="0">
                <a:latin typeface="Times New Roman" panose="02020603050405020304" pitchFamily="18" charset="0"/>
                <a:ea typeface="Calibri" panose="020F0502020204030204" pitchFamily="34" charset="0"/>
                <a:cs typeface="Times New Roman" panose="02020603050405020304" pitchFamily="18" charset="0"/>
              </a:rPr>
              <a:t>S</a:t>
            </a:r>
            <a:r>
              <a:rPr lang="uk-UA" sz="2800" spc="20" dirty="0">
                <a:latin typeface="Times New Roman" panose="02020603050405020304" pitchFamily="18" charset="0"/>
                <a:ea typeface="Calibri" panose="020F0502020204030204" pitchFamily="34" charset="0"/>
                <a:cs typeface="Times New Roman" panose="02020603050405020304" pitchFamily="18" charset="0"/>
              </a:rPr>
              <a:t>, </a:t>
            </a:r>
            <a:r>
              <a:rPr lang="en-US" sz="2800" spc="20" dirty="0">
                <a:latin typeface="Times New Roman" panose="02020603050405020304" pitchFamily="18" charset="0"/>
                <a:ea typeface="Calibri" panose="020F0502020204030204" pitchFamily="34" charset="0"/>
                <a:cs typeface="Times New Roman" panose="02020603050405020304" pitchFamily="18" charset="0"/>
              </a:rPr>
              <a:t>L </a:t>
            </a:r>
            <a:r>
              <a:rPr lang="ru-RU" sz="2800" spc="20" dirty="0">
                <a:latin typeface="Times New Roman" panose="02020603050405020304" pitchFamily="18" charset="0"/>
                <a:ea typeface="Calibri" panose="020F0502020204030204" pitchFamily="34" charset="0"/>
                <a:cs typeface="Times New Roman" panose="02020603050405020304" pitchFamily="18" charset="0"/>
              </a:rPr>
              <a:t>, </a:t>
            </a:r>
            <a:r>
              <a:rPr lang="en-US" sz="2800" spc="20" dirty="0">
                <a:latin typeface="Times New Roman" panose="02020603050405020304" pitchFamily="18" charset="0"/>
                <a:ea typeface="Calibri" panose="020F0502020204030204" pitchFamily="34" charset="0"/>
                <a:cs typeface="Times New Roman" panose="02020603050405020304" pitchFamily="18" charset="0"/>
              </a:rPr>
              <a:t>R </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uk-UA" sz="2800" dirty="0">
                <a:latin typeface="Times New Roman" panose="02020603050405020304" pitchFamily="18" charset="0"/>
                <a:ea typeface="Calibri" panose="020F0502020204030204" pitchFamily="34" charset="0"/>
                <a:cs typeface="Times New Roman" panose="02020603050405020304" pitchFamily="18" charset="0"/>
              </a:rPr>
              <a:t>. Кожна команда визначає дію машини при певному поточному стані та поточному символі.</a:t>
            </a:r>
            <a:endParaRPr lang="uk-UA"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r>
              <a:rPr lang="uk-UA" sz="2800" dirty="0" smtClean="0">
                <a:latin typeface="Times New Roman" panose="02020603050405020304" pitchFamily="18" charset="0"/>
                <a:ea typeface="Calibri" panose="020F0502020204030204" pitchFamily="34" charset="0"/>
                <a:cs typeface="Times New Roman" panose="02020603050405020304" pitchFamily="18" charset="0"/>
              </a:rPr>
              <a:t>Кожна </a:t>
            </a:r>
            <a:r>
              <a:rPr lang="uk-UA" sz="2800" dirty="0">
                <a:latin typeface="Times New Roman" panose="02020603050405020304" pitchFamily="18" charset="0"/>
                <a:ea typeface="Calibri" panose="020F0502020204030204" pitchFamily="34" charset="0"/>
                <a:cs typeface="Times New Roman" panose="02020603050405020304" pitchFamily="18" charset="0"/>
              </a:rPr>
              <a:t>команда має наступний </a:t>
            </a:r>
            <a:r>
              <a:rPr lang="uk-UA" sz="2800" dirty="0" smtClean="0">
                <a:latin typeface="Times New Roman" panose="02020603050405020304" pitchFamily="18" charset="0"/>
                <a:ea typeface="Calibri" panose="020F0502020204030204" pitchFamily="34" charset="0"/>
                <a:cs typeface="Times New Roman" panose="02020603050405020304" pitchFamily="18" charset="0"/>
              </a:rPr>
              <a:t>вигляд:</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r>
              <a:rPr lang="uk-UA" sz="2800" dirty="0" smtClean="0">
                <a:latin typeface="Times New Roman" panose="02020603050405020304" pitchFamily="18" charset="0"/>
                <a:cs typeface="Times New Roman" panose="02020603050405020304" pitchFamily="18" charset="0"/>
              </a:rPr>
              <a:t>де </a:t>
            </a:r>
            <a:r>
              <a:rPr lang="en-US" sz="2800" i="1" dirty="0" err="1">
                <a:latin typeface="Times New Roman" panose="02020603050405020304" pitchFamily="18" charset="0"/>
                <a:cs typeface="Times New Roman" panose="02020603050405020304" pitchFamily="18" charset="0"/>
              </a:rPr>
              <a:t>q</a:t>
            </a:r>
            <a:r>
              <a:rPr lang="en-US" sz="2800" i="1" baseline="-25000" dirty="0" err="1">
                <a:latin typeface="Times New Roman" panose="02020603050405020304" pitchFamily="18" charset="0"/>
                <a:cs typeface="Times New Roman" panose="02020603050405020304" pitchFamily="18" charset="0"/>
              </a:rPr>
              <a:t>m</a:t>
            </a:r>
            <a:r>
              <a:rPr lang="en-US" sz="2800" dirty="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поточний стан, </a:t>
            </a:r>
            <a:r>
              <a:rPr lang="uk-UA" sz="2800" i="1" dirty="0">
                <a:latin typeface="Times New Roman" panose="02020603050405020304" pitchFamily="18" charset="0"/>
                <a:cs typeface="Times New Roman" panose="02020603050405020304" pitchFamily="18" charset="0"/>
              </a:rPr>
              <a:t>а</a:t>
            </a:r>
            <a:r>
              <a:rPr lang="uk-UA" sz="2800" dirty="0">
                <a:latin typeface="Times New Roman" panose="02020603050405020304" pitchFamily="18" charset="0"/>
                <a:cs typeface="Times New Roman" panose="02020603050405020304" pitchFamily="18" charset="0"/>
              </a:rPr>
              <a:t> – поточний символ.</a:t>
            </a:r>
          </a:p>
          <a:p>
            <a:endParaRPr lang="uk-UA" sz="28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7795939" y="5439726"/>
            <a:ext cx="2382717" cy="1183142"/>
          </a:xfrm>
          <a:prstGeom prst="rect">
            <a:avLst/>
          </a:prstGeom>
        </p:spPr>
      </p:pic>
    </p:spTree>
    <p:extLst>
      <p:ext uri="{BB962C8B-B14F-4D97-AF65-F5344CB8AC3E}">
        <p14:creationId xmlns:p14="http://schemas.microsoft.com/office/powerpoint/2010/main" xmlns="" val="60067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65715" y="111315"/>
            <a:ext cx="5925020" cy="646331"/>
          </a:xfrm>
          <a:prstGeom prst="rect">
            <a:avLst/>
          </a:prstGeom>
        </p:spPr>
        <p:txBody>
          <a:bodyPr wrap="none">
            <a:spAutoFit/>
          </a:bodyPr>
          <a:lstStyle/>
          <a:p>
            <a:r>
              <a:rPr lang="uk-UA"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3</a:t>
            </a:r>
            <a:r>
              <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Робота машини </a:t>
            </a:r>
            <a:r>
              <a:rPr lang="uk-UA" sz="3600" dirty="0" err="1">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Тьюринга</a:t>
            </a:r>
            <a:endPar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Rectangle 5"/>
          <p:cNvSpPr/>
          <p:nvPr/>
        </p:nvSpPr>
        <p:spPr>
          <a:xfrm>
            <a:off x="500743" y="886198"/>
            <a:ext cx="11216640" cy="6003888"/>
          </a:xfrm>
          <a:prstGeom prst="rect">
            <a:avLst/>
          </a:prstGeom>
        </p:spPr>
        <p:txBody>
          <a:bodyPr wrap="square">
            <a:spAutoFit/>
          </a:bodyPr>
          <a:lstStyle/>
          <a:p>
            <a:pPr algn="just">
              <a:lnSpc>
                <a:spcPct val="107000"/>
              </a:lnSpc>
              <a:spcAft>
                <a:spcPts val="80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У </a:t>
            </a:r>
            <a:r>
              <a:rPr lang="uk-UA" sz="2800" dirty="0">
                <a:latin typeface="Times New Roman" panose="02020603050405020304" pitchFamily="18" charset="0"/>
                <a:ea typeface="Calibri" panose="020F0502020204030204" pitchFamily="34" charset="0"/>
                <a:cs typeface="Times New Roman" panose="02020603050405020304" pitchFamily="18" charset="0"/>
              </a:rPr>
              <a:t>початковий момент часу на стрічці записана скінченна послідовність символів (вхідне слово), машина знаходиться в початковому стані </a:t>
            </a:r>
            <a:r>
              <a:rPr lang="en-US" sz="2800" i="1" spc="-10" dirty="0">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a:latin typeface="Times New Roman" panose="02020603050405020304" pitchFamily="18" charset="0"/>
                <a:ea typeface="Calibri" panose="020F0502020204030204" pitchFamily="34" charset="0"/>
                <a:cs typeface="Times New Roman" panose="02020603050405020304" pitchFamily="18" charset="0"/>
              </a:rPr>
              <a:t>0</a:t>
            </a:r>
            <a:r>
              <a:rPr lang="uk-UA" sz="2800" dirty="0">
                <a:latin typeface="Times New Roman" panose="02020603050405020304" pitchFamily="18" charset="0"/>
                <a:ea typeface="Calibri" panose="020F0502020204030204" pitchFamily="34" charset="0"/>
                <a:cs typeface="Times New Roman" panose="02020603050405020304" pitchFamily="18" charset="0"/>
              </a:rPr>
              <a:t> та, якщо не визначено інше, курсор зчитує перший символ вхідного слова. </a:t>
            </a:r>
            <a:endParaRPr lang="uk-UA"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Далі</a:t>
            </a:r>
            <a:r>
              <a:rPr lang="uk-UA" sz="2800" dirty="0">
                <a:latin typeface="Times New Roman" panose="02020603050405020304" pitchFamily="18" charset="0"/>
                <a:ea typeface="Calibri" panose="020F0502020204030204" pitchFamily="34" charset="0"/>
                <a:cs typeface="Times New Roman" panose="02020603050405020304" pitchFamily="18" charset="0"/>
              </a:rPr>
              <a:t>, відповідно до списку команд, курсор рухається по стрічці і слово перетворюється. </a:t>
            </a:r>
            <a:endParaRPr lang="uk-UA"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	Машина </a:t>
            </a:r>
            <a:r>
              <a:rPr lang="uk-UA" sz="2800" dirty="0" err="1">
                <a:latin typeface="Times New Roman" panose="02020603050405020304" pitchFamily="18" charset="0"/>
                <a:ea typeface="Calibri" panose="020F0502020204030204" pitchFamily="34" charset="0"/>
                <a:cs typeface="Times New Roman" panose="02020603050405020304" pitchFamily="18" charset="0"/>
              </a:rPr>
              <a:t>Тьюринга</a:t>
            </a:r>
            <a:r>
              <a:rPr lang="uk-UA" sz="2800" dirty="0">
                <a:latin typeface="Times New Roman" panose="02020603050405020304" pitchFamily="18" charset="0"/>
                <a:ea typeface="Calibri" panose="020F0502020204030204" pitchFamily="34" charset="0"/>
                <a:cs typeface="Times New Roman" panose="02020603050405020304" pitchFamily="18" charset="0"/>
              </a:rPr>
              <a:t> закінчує роботу у двох випадках: </a:t>
            </a:r>
            <a:endParaRPr lang="uk-UA"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uk-UA" sz="2800" dirty="0" smtClean="0">
                <a:latin typeface="Times New Roman" panose="02020603050405020304" pitchFamily="18" charset="0"/>
                <a:ea typeface="Calibri" panose="020F0502020204030204" pitchFamily="34" charset="0"/>
                <a:cs typeface="Times New Roman" panose="02020603050405020304" pitchFamily="18" charset="0"/>
              </a:rPr>
              <a:t>а</a:t>
            </a:r>
            <a:r>
              <a:rPr lang="uk-UA" sz="2800" dirty="0">
                <a:latin typeface="Times New Roman" panose="02020603050405020304" pitchFamily="18" charset="0"/>
                <a:ea typeface="Calibri" panose="020F0502020204030204" pitchFamily="34" charset="0"/>
                <a:cs typeface="Times New Roman" panose="02020603050405020304" pitchFamily="18" charset="0"/>
              </a:rPr>
              <a:t>) здійснено перехід у заключний стан (нормальне завершення роботи); б) відсутня команда з відповідною лівою частиною (ненормальне або аварійне закінчення роботи). </a:t>
            </a:r>
            <a:endParaRPr lang="uk-UA"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uk-UA" sz="2800" i="1" dirty="0" smtClean="0">
                <a:latin typeface="Times New Roman" panose="02020603050405020304" pitchFamily="18" charset="0"/>
                <a:ea typeface="Calibri" panose="020F0502020204030204" pitchFamily="34" charset="0"/>
                <a:cs typeface="Times New Roman" panose="02020603050405020304" pitchFamily="18" charset="0"/>
              </a:rPr>
              <a:t>Зауваження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Наприкінці роботи машини правилом гарного тону вважається повернути курсор на початок слова.</a:t>
            </a:r>
            <a:endParaRPr lang="uk-UA"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4125242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9484" y="166692"/>
            <a:ext cx="11765281" cy="954107"/>
          </a:xfrm>
          <a:prstGeom prst="rect">
            <a:avLst/>
          </a:prstGeom>
        </p:spPr>
        <p:txBody>
          <a:bodyPr wrap="square">
            <a:spAutoFit/>
          </a:bodyPr>
          <a:lstStyle/>
          <a:p>
            <a:pPr algn="just"/>
            <a:r>
              <a:rPr lang="uk-UA" sz="2800" b="1" dirty="0">
                <a:latin typeface="Times New Roman" panose="02020603050405020304" pitchFamily="18" charset="0"/>
                <a:ea typeface="Calibri" panose="020F0502020204030204" pitchFamily="34" charset="0"/>
              </a:rPr>
              <a:t>Приклад 1.</a:t>
            </a:r>
            <a:r>
              <a:rPr lang="uk-UA" sz="2800" dirty="0">
                <a:latin typeface="Times New Roman" panose="02020603050405020304" pitchFamily="18" charset="0"/>
                <a:ea typeface="Calibri" panose="020F0502020204030204" pitchFamily="34" charset="0"/>
              </a:rPr>
              <a:t> До слова, яке складається із скінченної кількості паличок, дописати у кінці зірочку.</a:t>
            </a:r>
            <a:endParaRPr lang="uk-UA" sz="2800" dirty="0"/>
          </a:p>
        </p:txBody>
      </p:sp>
      <p:sp>
        <p:nvSpPr>
          <p:cNvPr id="5" name="Rectangle 4"/>
          <p:cNvSpPr/>
          <p:nvPr/>
        </p:nvSpPr>
        <p:spPr>
          <a:xfrm>
            <a:off x="422364" y="1461746"/>
            <a:ext cx="6984275" cy="3319498"/>
          </a:xfrm>
          <a:prstGeom prst="rect">
            <a:avLst/>
          </a:prstGeom>
        </p:spPr>
        <p:txBody>
          <a:bodyPr wrap="square">
            <a:spAutoFit/>
          </a:bodyPr>
          <a:lstStyle/>
          <a:p>
            <a:pPr algn="just">
              <a:lnSpc>
                <a:spcPct val="107000"/>
              </a:lnSpc>
              <a:spcAft>
                <a:spcPts val="80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У стані</a:t>
            </a:r>
            <a:r>
              <a:rPr lang="uk-UA" sz="2800" i="1" spc="-1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0</a:t>
            </a:r>
            <a:r>
              <a:rPr lang="uk-UA" sz="2800" dirty="0">
                <a:latin typeface="Times New Roman" panose="02020603050405020304" pitchFamily="18" charset="0"/>
                <a:ea typeface="Calibri" panose="020F0502020204030204" pitchFamily="34" charset="0"/>
                <a:cs typeface="Times New Roman" panose="02020603050405020304" pitchFamily="18" charset="0"/>
              </a:rPr>
              <a:t> ми проходимо все слово і в кінці (як тільки зустрінемо Λ) ставимо зірочку та переходимо в стан </a:t>
            </a:r>
            <a:r>
              <a:rPr lang="en-US" sz="28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uk-UA" sz="2800" dirty="0">
                <a:latin typeface="Times New Roman" panose="02020603050405020304" pitchFamily="18" charset="0"/>
                <a:ea typeface="Calibri" panose="020F0502020204030204" pitchFamily="34" charset="0"/>
                <a:cs typeface="Times New Roman" panose="02020603050405020304" pitchFamily="18" charset="0"/>
              </a:rPr>
              <a:t>. У стані </a:t>
            </a:r>
            <a:r>
              <a:rPr lang="en-US" sz="2800" i="1" spc="-10" dirty="0" smtClean="0">
                <a:effectLst/>
                <a:latin typeface="Times New Roman" panose="02020603050405020304" pitchFamily="18" charset="0"/>
                <a:ea typeface="Calibri" panose="020F0502020204030204" pitchFamily="34" charset="0"/>
                <a:cs typeface="Times New Roman" panose="02020603050405020304" pitchFamily="18" charset="0"/>
              </a:rPr>
              <a:t>q</a:t>
            </a:r>
            <a:r>
              <a:rPr lang="uk-UA" sz="2800" i="1" spc="-1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uk-UA" sz="2800" dirty="0">
                <a:latin typeface="Times New Roman" panose="02020603050405020304" pitchFamily="18" charset="0"/>
                <a:ea typeface="Calibri" panose="020F0502020204030204" pitchFamily="34" charset="0"/>
                <a:cs typeface="Times New Roman" panose="02020603050405020304" pitchFamily="18" charset="0"/>
              </a:rPr>
              <a:t> ми проходимо слово справа наліво і зупиняємося на першому символі (крайня ліва паличка) і переходимо в заключний стан !.</a:t>
            </a:r>
            <a:endParaRPr lang="uk-UA"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2775913" y="4337386"/>
            <a:ext cx="2318602" cy="2349724"/>
          </a:xfrm>
          <a:prstGeom prst="rect">
            <a:avLst/>
          </a:prstGeom>
        </p:spPr>
      </p:pic>
      <p:pic>
        <p:nvPicPr>
          <p:cNvPr id="7" name="Picture 6"/>
          <p:cNvPicPr>
            <a:picLocks noChangeAspect="1"/>
          </p:cNvPicPr>
          <p:nvPr/>
        </p:nvPicPr>
        <p:blipFill>
          <a:blip r:embed="rId3"/>
          <a:stretch>
            <a:fillRect/>
          </a:stretch>
        </p:blipFill>
        <p:spPr>
          <a:xfrm>
            <a:off x="7937917" y="1283169"/>
            <a:ext cx="3074071" cy="4944131"/>
          </a:xfrm>
          <a:prstGeom prst="rect">
            <a:avLst/>
          </a:prstGeom>
        </p:spPr>
      </p:pic>
    </p:spTree>
    <p:extLst>
      <p:ext uri="{BB962C8B-B14F-4D97-AF65-F5344CB8AC3E}">
        <p14:creationId xmlns:p14="http://schemas.microsoft.com/office/powerpoint/2010/main" xmlns="" val="4051018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99064" y="137440"/>
            <a:ext cx="7938776" cy="646331"/>
          </a:xfrm>
          <a:prstGeom prst="rect">
            <a:avLst/>
          </a:prstGeom>
        </p:spPr>
        <p:txBody>
          <a:bodyPr wrap="none">
            <a:spAutoFit/>
          </a:bodyPr>
          <a:lstStyle/>
          <a:p>
            <a:r>
              <a:rPr lang="uk-UA"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4</a:t>
            </a:r>
            <a:r>
              <a:rPr lang="uk-UA" sz="3600" dirty="0"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Способи задання машини </a:t>
            </a:r>
            <a:r>
              <a:rPr lang="uk-UA" sz="3600" dirty="0" err="1" smtClean="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Тьюринга</a:t>
            </a:r>
            <a:endParaRPr lang="uk-UA" sz="3600" dirty="0">
              <a:ln w="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a:xfrm>
            <a:off x="886556" y="783771"/>
            <a:ext cx="6113416" cy="1815882"/>
          </a:xfrm>
          <a:prstGeom prst="rect">
            <a:avLst/>
          </a:prstGeom>
        </p:spPr>
        <p:txBody>
          <a:bodyPr wrap="square">
            <a:spAutoFit/>
          </a:bodyPr>
          <a:lstStyle/>
          <a:p>
            <a:r>
              <a:rPr lang="ru-RU" sz="2800" dirty="0" smtClean="0">
                <a:latin typeface="Times New Roman" panose="02020603050405020304" pitchFamily="18" charset="0"/>
                <a:cs typeface="Times New Roman" panose="02020603050405020304" pitchFamily="18" charset="0"/>
              </a:rPr>
              <a:t>Машина Тьюринга </a:t>
            </a:r>
            <a:r>
              <a:rPr lang="ru-RU" sz="2800" dirty="0" err="1" smtClean="0">
                <a:latin typeface="Times New Roman" panose="02020603050405020304" pitchFamily="18" charset="0"/>
                <a:cs typeface="Times New Roman" panose="02020603050405020304" pitchFamily="18" charset="0"/>
              </a:rPr>
              <a:t>може</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задаватися</a:t>
            </a:r>
            <a:r>
              <a:rPr lang="ru-RU" sz="2800" dirty="0" smtClean="0">
                <a:latin typeface="Times New Roman" panose="02020603050405020304" pitchFamily="18" charset="0"/>
                <a:cs typeface="Times New Roman" panose="02020603050405020304" pitchFamily="18" charset="0"/>
              </a:rPr>
              <a:t>: </a:t>
            </a:r>
          </a:p>
          <a:p>
            <a:pPr marL="342900" indent="-342900">
              <a:buAutoNum type="arabicPeriod"/>
            </a:pPr>
            <a:r>
              <a:rPr lang="ru-RU" sz="2800" dirty="0" smtClean="0">
                <a:latin typeface="Times New Roman" panose="02020603050405020304" pitchFamily="18" charset="0"/>
                <a:cs typeface="Times New Roman" panose="02020603050405020304" pitchFamily="18" charset="0"/>
              </a:rPr>
              <a:t>списком команд (приклад 1); </a:t>
            </a:r>
          </a:p>
          <a:p>
            <a:pPr marL="342900" indent="-342900">
              <a:buAutoNum type="arabicPeriod"/>
            </a:pPr>
            <a:r>
              <a:rPr lang="ru-RU" sz="2800" dirty="0" err="1" smtClean="0">
                <a:latin typeface="Times New Roman" panose="02020603050405020304" pitchFamily="18" charset="0"/>
                <a:cs typeface="Times New Roman" panose="02020603050405020304" pitchFamily="18" charset="0"/>
              </a:rPr>
              <a:t>табличним</a:t>
            </a:r>
            <a:r>
              <a:rPr lang="ru-RU" sz="2800" dirty="0" smtClean="0">
                <a:latin typeface="Times New Roman" panose="02020603050405020304" pitchFamily="18" charset="0"/>
                <a:cs typeface="Times New Roman" panose="02020603050405020304" pitchFamily="18" charset="0"/>
              </a:rPr>
              <a:t> способом; </a:t>
            </a:r>
          </a:p>
          <a:p>
            <a:pPr marL="342900" indent="-342900">
              <a:buAutoNum type="arabicPeriod"/>
            </a:pPr>
            <a:r>
              <a:rPr lang="ru-RU" sz="2800" dirty="0" err="1" smtClean="0">
                <a:latin typeface="Times New Roman" panose="02020603050405020304" pitchFamily="18" charset="0"/>
                <a:cs typeface="Times New Roman" panose="02020603050405020304" pitchFamily="18" charset="0"/>
              </a:rPr>
              <a:t>графічним</a:t>
            </a:r>
            <a:r>
              <a:rPr lang="ru-RU" sz="2800" dirty="0" smtClean="0">
                <a:latin typeface="Times New Roman" panose="02020603050405020304" pitchFamily="18" charset="0"/>
                <a:cs typeface="Times New Roman" panose="02020603050405020304" pitchFamily="18" charset="0"/>
              </a:rPr>
              <a:t> способом.</a:t>
            </a:r>
            <a:endParaRPr lang="uk-UA" sz="2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1634860" y="2599653"/>
            <a:ext cx="8602980" cy="4075795"/>
          </a:xfrm>
          <a:prstGeom prst="rect">
            <a:avLst/>
          </a:prstGeom>
        </p:spPr>
      </p:pic>
    </p:spTree>
    <p:extLst>
      <p:ext uri="{BB962C8B-B14F-4D97-AF65-F5344CB8AC3E}">
        <p14:creationId xmlns:p14="http://schemas.microsoft.com/office/powerpoint/2010/main" xmlns="" val="1472379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49087" y="665229"/>
            <a:ext cx="9648794" cy="5082428"/>
          </a:xfrm>
          <a:prstGeom prst="rect">
            <a:avLst/>
          </a:prstGeom>
        </p:spPr>
      </p:pic>
    </p:spTree>
    <p:extLst>
      <p:ext uri="{BB962C8B-B14F-4D97-AF65-F5344CB8AC3E}">
        <p14:creationId xmlns:p14="http://schemas.microsoft.com/office/powerpoint/2010/main" xmlns="" val="1523920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575</Words>
  <Application>Microsoft Office PowerPoint</Application>
  <PresentationFormat>Произвольный</PresentationFormat>
  <Paragraphs>53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Office Theme</vt:lpstr>
      <vt:lpstr>ТЕМА 3. Найпростіша  модель  обчислювання.  Машина Тьюринга. Автомат Маркова. Схема Поста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Найпростіша модель обчислювання.  Машина Тьюринга. Автомат Маркова</dc:title>
  <dc:creator>Андрей</dc:creator>
  <cp:lastModifiedBy>НАТАША</cp:lastModifiedBy>
  <cp:revision>22</cp:revision>
  <dcterms:created xsi:type="dcterms:W3CDTF">2019-09-15T13:32:27Z</dcterms:created>
  <dcterms:modified xsi:type="dcterms:W3CDTF">2022-07-06T13:27:24Z</dcterms:modified>
</cp:coreProperties>
</file>