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vml" ContentType="application/vnd.openxmlformats-officedocument.vmlDrawing"/>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Default Extension="bin" ContentType="application/vnd.openxmlformats-officedocument.oleObject"/>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68" r:id="rId5"/>
    <p:sldId id="260" r:id="rId6"/>
    <p:sldId id="259" r:id="rId7"/>
    <p:sldId id="261" r:id="rId8"/>
    <p:sldId id="262" r:id="rId9"/>
    <p:sldId id="263" r:id="rId10"/>
    <p:sldId id="264" r:id="rId11"/>
    <p:sldId id="265" r:id="rId12"/>
    <p:sldId id="266" r:id="rId13"/>
    <p:sldId id="267" r:id="rId14"/>
    <p:sldId id="269" r:id="rId15"/>
    <p:sldId id="270" r:id="rId16"/>
    <p:sldId id="271" r:id="rId17"/>
    <p:sldId id="272" r:id="rId18"/>
    <p:sldId id="274" r:id="rId19"/>
    <p:sldId id="273" r:id="rId20"/>
    <p:sldId id="276" r:id="rId21"/>
    <p:sldId id="277" r:id="rId22"/>
    <p:sldId id="278" r:id="rId23"/>
    <p:sldId id="279" r:id="rId24"/>
  </p:sldIdLst>
  <p:sldSz cx="9144000" cy="6858000" type="screen4x3"/>
  <p:notesSz cx="6858000" cy="9144000"/>
  <p:defaultTextStyle>
    <a:defPPr>
      <a:defRPr lang="uk-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Нет стиля, нет сетки">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Нет стиля, сетка таблицы">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69" d="100"/>
          <a:sy n="69" d="100"/>
        </p:scale>
        <p:origin x="-1416" y="-108"/>
      </p:cViewPr>
      <p:guideLst>
        <p:guide orient="horz" pos="2160"/>
        <p:guide pos="288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drawings/_rels/vmlDrawing1.vml.rels><?xml version="1.0" encoding="UTF-8" standalone="yes"?>
<Relationships xmlns="http://schemas.openxmlformats.org/package/2006/relationships"><Relationship Id="rId3" Type="http://schemas.openxmlformats.org/officeDocument/2006/relationships/image" Target="../media/image11.wmf"/><Relationship Id="rId2" Type="http://schemas.openxmlformats.org/officeDocument/2006/relationships/image" Target="../media/image10.wmf"/><Relationship Id="rId1" Type="http://schemas.openxmlformats.org/officeDocument/2006/relationships/image" Target="../media/image9.wmf"/><Relationship Id="rId4" Type="http://schemas.openxmlformats.org/officeDocument/2006/relationships/image" Target="../media/image12.wmf"/></Relationships>
</file>

<file path=ppt/drawings/_rels/vmlDrawing2.vml.rels><?xml version="1.0" encoding="UTF-8" standalone="yes"?>
<Relationships xmlns="http://schemas.openxmlformats.org/package/2006/relationships"><Relationship Id="rId3" Type="http://schemas.openxmlformats.org/officeDocument/2006/relationships/image" Target="../media/image15.wmf"/><Relationship Id="rId2" Type="http://schemas.openxmlformats.org/officeDocument/2006/relationships/image" Target="../media/image14.wmf"/><Relationship Id="rId1" Type="http://schemas.openxmlformats.org/officeDocument/2006/relationships/image" Target="../media/image13.wmf"/></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uk-UA"/>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uk-UA"/>
          </a:p>
        </p:txBody>
      </p:sp>
      <p:sp>
        <p:nvSpPr>
          <p:cNvPr id="4" name="Дата 3"/>
          <p:cNvSpPr>
            <a:spLocks noGrp="1"/>
          </p:cNvSpPr>
          <p:nvPr>
            <p:ph type="dt" sz="half" idx="10"/>
          </p:nvPr>
        </p:nvSpPr>
        <p:spPr/>
        <p:txBody>
          <a:bodyPr/>
          <a:lstStyle/>
          <a:p>
            <a:fld id="{F7F38595-293B-40C7-A357-2A7AE8A6040B}" type="datetimeFigureOut">
              <a:rPr lang="uk-UA" smtClean="0"/>
              <a:pPr/>
              <a:t>02.09.2022</a:t>
            </a:fld>
            <a:endParaRPr lang="uk-UA"/>
          </a:p>
        </p:txBody>
      </p:sp>
      <p:sp>
        <p:nvSpPr>
          <p:cNvPr id="5" name="Нижний колонтитул 4"/>
          <p:cNvSpPr>
            <a:spLocks noGrp="1"/>
          </p:cNvSpPr>
          <p:nvPr>
            <p:ph type="ftr" sz="quarter" idx="11"/>
          </p:nvPr>
        </p:nvSpPr>
        <p:spPr/>
        <p:txBody>
          <a:bodyPr/>
          <a:lstStyle/>
          <a:p>
            <a:endParaRPr lang="uk-UA"/>
          </a:p>
        </p:txBody>
      </p:sp>
      <p:sp>
        <p:nvSpPr>
          <p:cNvPr id="6" name="Номер слайда 5"/>
          <p:cNvSpPr>
            <a:spLocks noGrp="1"/>
          </p:cNvSpPr>
          <p:nvPr>
            <p:ph type="sldNum" sz="quarter" idx="12"/>
          </p:nvPr>
        </p:nvSpPr>
        <p:spPr/>
        <p:txBody>
          <a:bodyPr/>
          <a:lstStyle/>
          <a:p>
            <a:fld id="{FBBEBC43-3A42-4B3F-87F2-E83719164E2E}" type="slidenum">
              <a:rPr lang="uk-UA" smtClean="0"/>
              <a:pPr/>
              <a:t>‹#›</a:t>
            </a:fld>
            <a:endParaRPr lang="uk-UA"/>
          </a:p>
        </p:txBody>
      </p:sp>
    </p:spTree>
    <p:extLst>
      <p:ext uri="{BB962C8B-B14F-4D97-AF65-F5344CB8AC3E}">
        <p14:creationId xmlns="" xmlns:p14="http://schemas.microsoft.com/office/powerpoint/2010/main" val="121758969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uk-UA"/>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4" name="Дата 3"/>
          <p:cNvSpPr>
            <a:spLocks noGrp="1"/>
          </p:cNvSpPr>
          <p:nvPr>
            <p:ph type="dt" sz="half" idx="10"/>
          </p:nvPr>
        </p:nvSpPr>
        <p:spPr/>
        <p:txBody>
          <a:bodyPr/>
          <a:lstStyle/>
          <a:p>
            <a:fld id="{F7F38595-293B-40C7-A357-2A7AE8A6040B}" type="datetimeFigureOut">
              <a:rPr lang="uk-UA" smtClean="0"/>
              <a:pPr/>
              <a:t>02.09.2022</a:t>
            </a:fld>
            <a:endParaRPr lang="uk-UA"/>
          </a:p>
        </p:txBody>
      </p:sp>
      <p:sp>
        <p:nvSpPr>
          <p:cNvPr id="5" name="Нижний колонтитул 4"/>
          <p:cNvSpPr>
            <a:spLocks noGrp="1"/>
          </p:cNvSpPr>
          <p:nvPr>
            <p:ph type="ftr" sz="quarter" idx="11"/>
          </p:nvPr>
        </p:nvSpPr>
        <p:spPr/>
        <p:txBody>
          <a:bodyPr/>
          <a:lstStyle/>
          <a:p>
            <a:endParaRPr lang="uk-UA"/>
          </a:p>
        </p:txBody>
      </p:sp>
      <p:sp>
        <p:nvSpPr>
          <p:cNvPr id="6" name="Номер слайда 5"/>
          <p:cNvSpPr>
            <a:spLocks noGrp="1"/>
          </p:cNvSpPr>
          <p:nvPr>
            <p:ph type="sldNum" sz="quarter" idx="12"/>
          </p:nvPr>
        </p:nvSpPr>
        <p:spPr/>
        <p:txBody>
          <a:bodyPr/>
          <a:lstStyle/>
          <a:p>
            <a:fld id="{FBBEBC43-3A42-4B3F-87F2-E83719164E2E}" type="slidenum">
              <a:rPr lang="uk-UA" smtClean="0"/>
              <a:pPr/>
              <a:t>‹#›</a:t>
            </a:fld>
            <a:endParaRPr lang="uk-UA"/>
          </a:p>
        </p:txBody>
      </p:sp>
    </p:spTree>
    <p:extLst>
      <p:ext uri="{BB962C8B-B14F-4D97-AF65-F5344CB8AC3E}">
        <p14:creationId xmlns="" xmlns:p14="http://schemas.microsoft.com/office/powerpoint/2010/main" val="292327932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uk-UA"/>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4" name="Дата 3"/>
          <p:cNvSpPr>
            <a:spLocks noGrp="1"/>
          </p:cNvSpPr>
          <p:nvPr>
            <p:ph type="dt" sz="half" idx="10"/>
          </p:nvPr>
        </p:nvSpPr>
        <p:spPr/>
        <p:txBody>
          <a:bodyPr/>
          <a:lstStyle/>
          <a:p>
            <a:fld id="{F7F38595-293B-40C7-A357-2A7AE8A6040B}" type="datetimeFigureOut">
              <a:rPr lang="uk-UA" smtClean="0"/>
              <a:pPr/>
              <a:t>02.09.2022</a:t>
            </a:fld>
            <a:endParaRPr lang="uk-UA"/>
          </a:p>
        </p:txBody>
      </p:sp>
      <p:sp>
        <p:nvSpPr>
          <p:cNvPr id="5" name="Нижний колонтитул 4"/>
          <p:cNvSpPr>
            <a:spLocks noGrp="1"/>
          </p:cNvSpPr>
          <p:nvPr>
            <p:ph type="ftr" sz="quarter" idx="11"/>
          </p:nvPr>
        </p:nvSpPr>
        <p:spPr/>
        <p:txBody>
          <a:bodyPr/>
          <a:lstStyle/>
          <a:p>
            <a:endParaRPr lang="uk-UA"/>
          </a:p>
        </p:txBody>
      </p:sp>
      <p:sp>
        <p:nvSpPr>
          <p:cNvPr id="6" name="Номер слайда 5"/>
          <p:cNvSpPr>
            <a:spLocks noGrp="1"/>
          </p:cNvSpPr>
          <p:nvPr>
            <p:ph type="sldNum" sz="quarter" idx="12"/>
          </p:nvPr>
        </p:nvSpPr>
        <p:spPr/>
        <p:txBody>
          <a:bodyPr/>
          <a:lstStyle/>
          <a:p>
            <a:fld id="{FBBEBC43-3A42-4B3F-87F2-E83719164E2E}" type="slidenum">
              <a:rPr lang="uk-UA" smtClean="0"/>
              <a:pPr/>
              <a:t>‹#›</a:t>
            </a:fld>
            <a:endParaRPr lang="uk-UA"/>
          </a:p>
        </p:txBody>
      </p:sp>
    </p:spTree>
    <p:extLst>
      <p:ext uri="{BB962C8B-B14F-4D97-AF65-F5344CB8AC3E}">
        <p14:creationId xmlns="" xmlns:p14="http://schemas.microsoft.com/office/powerpoint/2010/main" val="274125220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uk-UA"/>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4" name="Дата 3"/>
          <p:cNvSpPr>
            <a:spLocks noGrp="1"/>
          </p:cNvSpPr>
          <p:nvPr>
            <p:ph type="dt" sz="half" idx="10"/>
          </p:nvPr>
        </p:nvSpPr>
        <p:spPr/>
        <p:txBody>
          <a:bodyPr/>
          <a:lstStyle/>
          <a:p>
            <a:fld id="{F7F38595-293B-40C7-A357-2A7AE8A6040B}" type="datetimeFigureOut">
              <a:rPr lang="uk-UA" smtClean="0"/>
              <a:pPr/>
              <a:t>02.09.2022</a:t>
            </a:fld>
            <a:endParaRPr lang="uk-UA"/>
          </a:p>
        </p:txBody>
      </p:sp>
      <p:sp>
        <p:nvSpPr>
          <p:cNvPr id="5" name="Нижний колонтитул 4"/>
          <p:cNvSpPr>
            <a:spLocks noGrp="1"/>
          </p:cNvSpPr>
          <p:nvPr>
            <p:ph type="ftr" sz="quarter" idx="11"/>
          </p:nvPr>
        </p:nvSpPr>
        <p:spPr/>
        <p:txBody>
          <a:bodyPr/>
          <a:lstStyle/>
          <a:p>
            <a:endParaRPr lang="uk-UA"/>
          </a:p>
        </p:txBody>
      </p:sp>
      <p:sp>
        <p:nvSpPr>
          <p:cNvPr id="6" name="Номер слайда 5"/>
          <p:cNvSpPr>
            <a:spLocks noGrp="1"/>
          </p:cNvSpPr>
          <p:nvPr>
            <p:ph type="sldNum" sz="quarter" idx="12"/>
          </p:nvPr>
        </p:nvSpPr>
        <p:spPr/>
        <p:txBody>
          <a:bodyPr/>
          <a:lstStyle/>
          <a:p>
            <a:fld id="{FBBEBC43-3A42-4B3F-87F2-E83719164E2E}" type="slidenum">
              <a:rPr lang="uk-UA" smtClean="0"/>
              <a:pPr/>
              <a:t>‹#›</a:t>
            </a:fld>
            <a:endParaRPr lang="uk-UA"/>
          </a:p>
        </p:txBody>
      </p:sp>
    </p:spTree>
    <p:extLst>
      <p:ext uri="{BB962C8B-B14F-4D97-AF65-F5344CB8AC3E}">
        <p14:creationId xmlns="" xmlns:p14="http://schemas.microsoft.com/office/powerpoint/2010/main" val="399165873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uk-UA"/>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F7F38595-293B-40C7-A357-2A7AE8A6040B}" type="datetimeFigureOut">
              <a:rPr lang="uk-UA" smtClean="0"/>
              <a:pPr/>
              <a:t>02.09.2022</a:t>
            </a:fld>
            <a:endParaRPr lang="uk-UA"/>
          </a:p>
        </p:txBody>
      </p:sp>
      <p:sp>
        <p:nvSpPr>
          <p:cNvPr id="5" name="Нижний колонтитул 4"/>
          <p:cNvSpPr>
            <a:spLocks noGrp="1"/>
          </p:cNvSpPr>
          <p:nvPr>
            <p:ph type="ftr" sz="quarter" idx="11"/>
          </p:nvPr>
        </p:nvSpPr>
        <p:spPr/>
        <p:txBody>
          <a:bodyPr/>
          <a:lstStyle/>
          <a:p>
            <a:endParaRPr lang="uk-UA"/>
          </a:p>
        </p:txBody>
      </p:sp>
      <p:sp>
        <p:nvSpPr>
          <p:cNvPr id="6" name="Номер слайда 5"/>
          <p:cNvSpPr>
            <a:spLocks noGrp="1"/>
          </p:cNvSpPr>
          <p:nvPr>
            <p:ph type="sldNum" sz="quarter" idx="12"/>
          </p:nvPr>
        </p:nvSpPr>
        <p:spPr/>
        <p:txBody>
          <a:bodyPr/>
          <a:lstStyle/>
          <a:p>
            <a:fld id="{FBBEBC43-3A42-4B3F-87F2-E83719164E2E}" type="slidenum">
              <a:rPr lang="uk-UA" smtClean="0"/>
              <a:pPr/>
              <a:t>‹#›</a:t>
            </a:fld>
            <a:endParaRPr lang="uk-UA"/>
          </a:p>
        </p:txBody>
      </p:sp>
    </p:spTree>
    <p:extLst>
      <p:ext uri="{BB962C8B-B14F-4D97-AF65-F5344CB8AC3E}">
        <p14:creationId xmlns="" xmlns:p14="http://schemas.microsoft.com/office/powerpoint/2010/main" val="238998158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uk-UA"/>
          </a:p>
        </p:txBody>
      </p:sp>
      <p:sp>
        <p:nvSpPr>
          <p:cNvPr id="3" name="Объект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4" name="Объект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5" name="Дата 4"/>
          <p:cNvSpPr>
            <a:spLocks noGrp="1"/>
          </p:cNvSpPr>
          <p:nvPr>
            <p:ph type="dt" sz="half" idx="10"/>
          </p:nvPr>
        </p:nvSpPr>
        <p:spPr/>
        <p:txBody>
          <a:bodyPr/>
          <a:lstStyle/>
          <a:p>
            <a:fld id="{F7F38595-293B-40C7-A357-2A7AE8A6040B}" type="datetimeFigureOut">
              <a:rPr lang="uk-UA" smtClean="0"/>
              <a:pPr/>
              <a:t>02.09.2022</a:t>
            </a:fld>
            <a:endParaRPr lang="uk-UA"/>
          </a:p>
        </p:txBody>
      </p:sp>
      <p:sp>
        <p:nvSpPr>
          <p:cNvPr id="6" name="Нижний колонтитул 5"/>
          <p:cNvSpPr>
            <a:spLocks noGrp="1"/>
          </p:cNvSpPr>
          <p:nvPr>
            <p:ph type="ftr" sz="quarter" idx="11"/>
          </p:nvPr>
        </p:nvSpPr>
        <p:spPr/>
        <p:txBody>
          <a:bodyPr/>
          <a:lstStyle/>
          <a:p>
            <a:endParaRPr lang="uk-UA"/>
          </a:p>
        </p:txBody>
      </p:sp>
      <p:sp>
        <p:nvSpPr>
          <p:cNvPr id="7" name="Номер слайда 6"/>
          <p:cNvSpPr>
            <a:spLocks noGrp="1"/>
          </p:cNvSpPr>
          <p:nvPr>
            <p:ph type="sldNum" sz="quarter" idx="12"/>
          </p:nvPr>
        </p:nvSpPr>
        <p:spPr/>
        <p:txBody>
          <a:bodyPr/>
          <a:lstStyle/>
          <a:p>
            <a:fld id="{FBBEBC43-3A42-4B3F-87F2-E83719164E2E}" type="slidenum">
              <a:rPr lang="uk-UA" smtClean="0"/>
              <a:pPr/>
              <a:t>‹#›</a:t>
            </a:fld>
            <a:endParaRPr lang="uk-UA"/>
          </a:p>
        </p:txBody>
      </p:sp>
    </p:spTree>
    <p:extLst>
      <p:ext uri="{BB962C8B-B14F-4D97-AF65-F5344CB8AC3E}">
        <p14:creationId xmlns="" xmlns:p14="http://schemas.microsoft.com/office/powerpoint/2010/main" val="28089686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uk-UA"/>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7" name="Дата 6"/>
          <p:cNvSpPr>
            <a:spLocks noGrp="1"/>
          </p:cNvSpPr>
          <p:nvPr>
            <p:ph type="dt" sz="half" idx="10"/>
          </p:nvPr>
        </p:nvSpPr>
        <p:spPr/>
        <p:txBody>
          <a:bodyPr/>
          <a:lstStyle/>
          <a:p>
            <a:fld id="{F7F38595-293B-40C7-A357-2A7AE8A6040B}" type="datetimeFigureOut">
              <a:rPr lang="uk-UA" smtClean="0"/>
              <a:pPr/>
              <a:t>02.09.2022</a:t>
            </a:fld>
            <a:endParaRPr lang="uk-UA"/>
          </a:p>
        </p:txBody>
      </p:sp>
      <p:sp>
        <p:nvSpPr>
          <p:cNvPr id="8" name="Нижний колонтитул 7"/>
          <p:cNvSpPr>
            <a:spLocks noGrp="1"/>
          </p:cNvSpPr>
          <p:nvPr>
            <p:ph type="ftr" sz="quarter" idx="11"/>
          </p:nvPr>
        </p:nvSpPr>
        <p:spPr/>
        <p:txBody>
          <a:bodyPr/>
          <a:lstStyle/>
          <a:p>
            <a:endParaRPr lang="uk-UA"/>
          </a:p>
        </p:txBody>
      </p:sp>
      <p:sp>
        <p:nvSpPr>
          <p:cNvPr id="9" name="Номер слайда 8"/>
          <p:cNvSpPr>
            <a:spLocks noGrp="1"/>
          </p:cNvSpPr>
          <p:nvPr>
            <p:ph type="sldNum" sz="quarter" idx="12"/>
          </p:nvPr>
        </p:nvSpPr>
        <p:spPr/>
        <p:txBody>
          <a:bodyPr/>
          <a:lstStyle/>
          <a:p>
            <a:fld id="{FBBEBC43-3A42-4B3F-87F2-E83719164E2E}" type="slidenum">
              <a:rPr lang="uk-UA" smtClean="0"/>
              <a:pPr/>
              <a:t>‹#›</a:t>
            </a:fld>
            <a:endParaRPr lang="uk-UA"/>
          </a:p>
        </p:txBody>
      </p:sp>
    </p:spTree>
    <p:extLst>
      <p:ext uri="{BB962C8B-B14F-4D97-AF65-F5344CB8AC3E}">
        <p14:creationId xmlns="" xmlns:p14="http://schemas.microsoft.com/office/powerpoint/2010/main" val="74497402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uk-UA"/>
          </a:p>
        </p:txBody>
      </p:sp>
      <p:sp>
        <p:nvSpPr>
          <p:cNvPr id="3" name="Дата 2"/>
          <p:cNvSpPr>
            <a:spLocks noGrp="1"/>
          </p:cNvSpPr>
          <p:nvPr>
            <p:ph type="dt" sz="half" idx="10"/>
          </p:nvPr>
        </p:nvSpPr>
        <p:spPr/>
        <p:txBody>
          <a:bodyPr/>
          <a:lstStyle/>
          <a:p>
            <a:fld id="{F7F38595-293B-40C7-A357-2A7AE8A6040B}" type="datetimeFigureOut">
              <a:rPr lang="uk-UA" smtClean="0"/>
              <a:pPr/>
              <a:t>02.09.2022</a:t>
            </a:fld>
            <a:endParaRPr lang="uk-UA"/>
          </a:p>
        </p:txBody>
      </p:sp>
      <p:sp>
        <p:nvSpPr>
          <p:cNvPr id="4" name="Нижний колонтитул 3"/>
          <p:cNvSpPr>
            <a:spLocks noGrp="1"/>
          </p:cNvSpPr>
          <p:nvPr>
            <p:ph type="ftr" sz="quarter" idx="11"/>
          </p:nvPr>
        </p:nvSpPr>
        <p:spPr/>
        <p:txBody>
          <a:bodyPr/>
          <a:lstStyle/>
          <a:p>
            <a:endParaRPr lang="uk-UA"/>
          </a:p>
        </p:txBody>
      </p:sp>
      <p:sp>
        <p:nvSpPr>
          <p:cNvPr id="5" name="Номер слайда 4"/>
          <p:cNvSpPr>
            <a:spLocks noGrp="1"/>
          </p:cNvSpPr>
          <p:nvPr>
            <p:ph type="sldNum" sz="quarter" idx="12"/>
          </p:nvPr>
        </p:nvSpPr>
        <p:spPr/>
        <p:txBody>
          <a:bodyPr/>
          <a:lstStyle/>
          <a:p>
            <a:fld id="{FBBEBC43-3A42-4B3F-87F2-E83719164E2E}" type="slidenum">
              <a:rPr lang="uk-UA" smtClean="0"/>
              <a:pPr/>
              <a:t>‹#›</a:t>
            </a:fld>
            <a:endParaRPr lang="uk-UA"/>
          </a:p>
        </p:txBody>
      </p:sp>
    </p:spTree>
    <p:extLst>
      <p:ext uri="{BB962C8B-B14F-4D97-AF65-F5344CB8AC3E}">
        <p14:creationId xmlns="" xmlns:p14="http://schemas.microsoft.com/office/powerpoint/2010/main" val="228885595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F7F38595-293B-40C7-A357-2A7AE8A6040B}" type="datetimeFigureOut">
              <a:rPr lang="uk-UA" smtClean="0"/>
              <a:pPr/>
              <a:t>02.09.2022</a:t>
            </a:fld>
            <a:endParaRPr lang="uk-UA"/>
          </a:p>
        </p:txBody>
      </p:sp>
      <p:sp>
        <p:nvSpPr>
          <p:cNvPr id="3" name="Нижний колонтитул 2"/>
          <p:cNvSpPr>
            <a:spLocks noGrp="1"/>
          </p:cNvSpPr>
          <p:nvPr>
            <p:ph type="ftr" sz="quarter" idx="11"/>
          </p:nvPr>
        </p:nvSpPr>
        <p:spPr/>
        <p:txBody>
          <a:bodyPr/>
          <a:lstStyle/>
          <a:p>
            <a:endParaRPr lang="uk-UA"/>
          </a:p>
        </p:txBody>
      </p:sp>
      <p:sp>
        <p:nvSpPr>
          <p:cNvPr id="4" name="Номер слайда 3"/>
          <p:cNvSpPr>
            <a:spLocks noGrp="1"/>
          </p:cNvSpPr>
          <p:nvPr>
            <p:ph type="sldNum" sz="quarter" idx="12"/>
          </p:nvPr>
        </p:nvSpPr>
        <p:spPr/>
        <p:txBody>
          <a:bodyPr/>
          <a:lstStyle/>
          <a:p>
            <a:fld id="{FBBEBC43-3A42-4B3F-87F2-E83719164E2E}" type="slidenum">
              <a:rPr lang="uk-UA" smtClean="0"/>
              <a:pPr/>
              <a:t>‹#›</a:t>
            </a:fld>
            <a:endParaRPr lang="uk-UA"/>
          </a:p>
        </p:txBody>
      </p:sp>
    </p:spTree>
    <p:extLst>
      <p:ext uri="{BB962C8B-B14F-4D97-AF65-F5344CB8AC3E}">
        <p14:creationId xmlns="" xmlns:p14="http://schemas.microsoft.com/office/powerpoint/2010/main" val="368282083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uk-UA"/>
          </a:p>
        </p:txBody>
      </p:sp>
      <p:sp>
        <p:nvSpPr>
          <p:cNvPr id="3" name="Объект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F7F38595-293B-40C7-A357-2A7AE8A6040B}" type="datetimeFigureOut">
              <a:rPr lang="uk-UA" smtClean="0"/>
              <a:pPr/>
              <a:t>02.09.2022</a:t>
            </a:fld>
            <a:endParaRPr lang="uk-UA"/>
          </a:p>
        </p:txBody>
      </p:sp>
      <p:sp>
        <p:nvSpPr>
          <p:cNvPr id="6" name="Нижний колонтитул 5"/>
          <p:cNvSpPr>
            <a:spLocks noGrp="1"/>
          </p:cNvSpPr>
          <p:nvPr>
            <p:ph type="ftr" sz="quarter" idx="11"/>
          </p:nvPr>
        </p:nvSpPr>
        <p:spPr/>
        <p:txBody>
          <a:bodyPr/>
          <a:lstStyle/>
          <a:p>
            <a:endParaRPr lang="uk-UA"/>
          </a:p>
        </p:txBody>
      </p:sp>
      <p:sp>
        <p:nvSpPr>
          <p:cNvPr id="7" name="Номер слайда 6"/>
          <p:cNvSpPr>
            <a:spLocks noGrp="1"/>
          </p:cNvSpPr>
          <p:nvPr>
            <p:ph type="sldNum" sz="quarter" idx="12"/>
          </p:nvPr>
        </p:nvSpPr>
        <p:spPr/>
        <p:txBody>
          <a:bodyPr/>
          <a:lstStyle/>
          <a:p>
            <a:fld id="{FBBEBC43-3A42-4B3F-87F2-E83719164E2E}" type="slidenum">
              <a:rPr lang="uk-UA" smtClean="0"/>
              <a:pPr/>
              <a:t>‹#›</a:t>
            </a:fld>
            <a:endParaRPr lang="uk-UA"/>
          </a:p>
        </p:txBody>
      </p:sp>
    </p:spTree>
    <p:extLst>
      <p:ext uri="{BB962C8B-B14F-4D97-AF65-F5344CB8AC3E}">
        <p14:creationId xmlns="" xmlns:p14="http://schemas.microsoft.com/office/powerpoint/2010/main" val="40005433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uk-UA"/>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uk-UA"/>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F7F38595-293B-40C7-A357-2A7AE8A6040B}" type="datetimeFigureOut">
              <a:rPr lang="uk-UA" smtClean="0"/>
              <a:pPr/>
              <a:t>02.09.2022</a:t>
            </a:fld>
            <a:endParaRPr lang="uk-UA"/>
          </a:p>
        </p:txBody>
      </p:sp>
      <p:sp>
        <p:nvSpPr>
          <p:cNvPr id="6" name="Нижний колонтитул 5"/>
          <p:cNvSpPr>
            <a:spLocks noGrp="1"/>
          </p:cNvSpPr>
          <p:nvPr>
            <p:ph type="ftr" sz="quarter" idx="11"/>
          </p:nvPr>
        </p:nvSpPr>
        <p:spPr/>
        <p:txBody>
          <a:bodyPr/>
          <a:lstStyle/>
          <a:p>
            <a:endParaRPr lang="uk-UA"/>
          </a:p>
        </p:txBody>
      </p:sp>
      <p:sp>
        <p:nvSpPr>
          <p:cNvPr id="7" name="Номер слайда 6"/>
          <p:cNvSpPr>
            <a:spLocks noGrp="1"/>
          </p:cNvSpPr>
          <p:nvPr>
            <p:ph type="sldNum" sz="quarter" idx="12"/>
          </p:nvPr>
        </p:nvSpPr>
        <p:spPr/>
        <p:txBody>
          <a:bodyPr/>
          <a:lstStyle/>
          <a:p>
            <a:fld id="{FBBEBC43-3A42-4B3F-87F2-E83719164E2E}" type="slidenum">
              <a:rPr lang="uk-UA" smtClean="0"/>
              <a:pPr/>
              <a:t>‹#›</a:t>
            </a:fld>
            <a:endParaRPr lang="uk-UA"/>
          </a:p>
        </p:txBody>
      </p:sp>
    </p:spTree>
    <p:extLst>
      <p:ext uri="{BB962C8B-B14F-4D97-AF65-F5344CB8AC3E}">
        <p14:creationId xmlns="" xmlns:p14="http://schemas.microsoft.com/office/powerpoint/2010/main" val="405925125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uk-UA"/>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7F38595-293B-40C7-A357-2A7AE8A6040B}" type="datetimeFigureOut">
              <a:rPr lang="uk-UA" smtClean="0"/>
              <a:pPr/>
              <a:t>02.09.2022</a:t>
            </a:fld>
            <a:endParaRPr lang="uk-UA"/>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uk-UA"/>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BBEBC43-3A42-4B3F-87F2-E83719164E2E}" type="slidenum">
              <a:rPr lang="uk-UA" smtClean="0"/>
              <a:pPr/>
              <a:t>‹#›</a:t>
            </a:fld>
            <a:endParaRPr lang="uk-UA"/>
          </a:p>
        </p:txBody>
      </p:sp>
    </p:spTree>
    <p:extLst>
      <p:ext uri="{BB962C8B-B14F-4D97-AF65-F5344CB8AC3E}">
        <p14:creationId xmlns="" xmlns:p14="http://schemas.microsoft.com/office/powerpoint/2010/main" val="245273490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uk-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oleObject" Target="../embeddings/oleObject4.bin"/><Relationship Id="rId5" Type="http://schemas.openxmlformats.org/officeDocument/2006/relationships/oleObject" Target="../embeddings/oleObject3.bin"/><Relationship Id="rId4" Type="http://schemas.openxmlformats.org/officeDocument/2006/relationships/oleObject" Target="../embeddings/oleObject2.bin"/></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oleObject" Target="../embeddings/oleObject5.bin"/><Relationship Id="rId2" Type="http://schemas.openxmlformats.org/officeDocument/2006/relationships/slideLayout" Target="../slideLayouts/slideLayout2.xml"/><Relationship Id="rId1" Type="http://schemas.openxmlformats.org/officeDocument/2006/relationships/vmlDrawing" Target="../drawings/vmlDrawing2.vml"/><Relationship Id="rId5" Type="http://schemas.openxmlformats.org/officeDocument/2006/relationships/oleObject" Target="../embeddings/oleObject7.bin"/><Relationship Id="rId4" Type="http://schemas.openxmlformats.org/officeDocument/2006/relationships/oleObject" Target="../embeddings/oleObject6.bin"/></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539552" y="652841"/>
            <a:ext cx="7772400" cy="1470025"/>
          </a:xfrm>
        </p:spPr>
        <p:txBody>
          <a:bodyPr>
            <a:normAutofit fontScale="90000"/>
          </a:bodyPr>
          <a:lstStyle/>
          <a:p>
            <a:r>
              <a:rPr lang="uk-UA" sz="6000" b="1" dirty="0" smtClean="0">
                <a:solidFill>
                  <a:schemeClr val="accent5">
                    <a:lumMod val="75000"/>
                  </a:schemeClr>
                </a:solidFill>
              </a:rPr>
              <a:t>Тема 1: Основи аналізу алгоритмів</a:t>
            </a:r>
            <a:r>
              <a:rPr lang="uk-UA" dirty="0" smtClean="0"/>
              <a:t/>
            </a:r>
            <a:br>
              <a:rPr lang="uk-UA" dirty="0" smtClean="0"/>
            </a:br>
            <a:endParaRPr lang="uk-UA" dirty="0"/>
          </a:p>
        </p:txBody>
      </p:sp>
      <p:sp>
        <p:nvSpPr>
          <p:cNvPr id="5" name="Прямоугольник 4"/>
          <p:cNvSpPr/>
          <p:nvPr/>
        </p:nvSpPr>
        <p:spPr>
          <a:xfrm>
            <a:off x="575048" y="2276872"/>
            <a:ext cx="8568952" cy="3108543"/>
          </a:xfrm>
          <a:prstGeom prst="rect">
            <a:avLst/>
          </a:prstGeom>
        </p:spPr>
        <p:txBody>
          <a:bodyPr wrap="square">
            <a:spAutoFit/>
          </a:bodyPr>
          <a:lstStyle/>
          <a:p>
            <a:r>
              <a:rPr lang="uk-UA" sz="2800" dirty="0" smtClean="0"/>
              <a:t>§</a:t>
            </a:r>
            <a:r>
              <a:rPr lang="uk-UA" sz="2800" dirty="0"/>
              <a:t>1. Зміст дисципліни "Теорія алгоритмів", її зв’язок із іншими дисциплінами.</a:t>
            </a:r>
          </a:p>
          <a:p>
            <a:r>
              <a:rPr lang="uk-UA" sz="2800" dirty="0"/>
              <a:t>§2. Поняття алгоритму. Способи задання.</a:t>
            </a:r>
          </a:p>
          <a:p>
            <a:r>
              <a:rPr lang="uk-UA" sz="2800" dirty="0"/>
              <a:t>§</a:t>
            </a:r>
            <a:r>
              <a:rPr lang="ru-RU" sz="2800" dirty="0"/>
              <a:t>3</a:t>
            </a:r>
            <a:r>
              <a:rPr lang="uk-UA" sz="2800" dirty="0"/>
              <a:t>. Властивості алгоритмів</a:t>
            </a:r>
          </a:p>
          <a:p>
            <a:r>
              <a:rPr lang="uk-UA" sz="2800" dirty="0"/>
              <a:t>§4. Етапи проектування і аналізу алгоритмів</a:t>
            </a:r>
          </a:p>
          <a:p>
            <a:r>
              <a:rPr lang="uk-UA" sz="2800" dirty="0"/>
              <a:t>§5.Основи аналізу ефективності алгоритмів</a:t>
            </a:r>
          </a:p>
          <a:p>
            <a:r>
              <a:rPr lang="uk-UA" sz="2800" dirty="0"/>
              <a:t>§6. Ефективність алгоритму в різних випадках</a:t>
            </a:r>
          </a:p>
        </p:txBody>
      </p:sp>
    </p:spTree>
    <p:extLst>
      <p:ext uri="{BB962C8B-B14F-4D97-AF65-F5344CB8AC3E}">
        <p14:creationId xmlns="" xmlns:p14="http://schemas.microsoft.com/office/powerpoint/2010/main" val="140642753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1979712" y="188640"/>
            <a:ext cx="4682757" cy="523220"/>
          </a:xfrm>
          <a:prstGeom prst="rect">
            <a:avLst/>
          </a:prstGeom>
        </p:spPr>
        <p:txBody>
          <a:bodyPr wrap="none">
            <a:spAutoFit/>
          </a:bodyPr>
          <a:lstStyle/>
          <a:p>
            <a:r>
              <a:rPr lang="uk-UA" sz="2800" b="1" dirty="0" smtClean="0">
                <a:solidFill>
                  <a:srgbClr val="FF0000"/>
                </a:solidFill>
              </a:rPr>
              <a:t>Способи задання алгоритмів</a:t>
            </a:r>
            <a:endParaRPr lang="uk-UA" sz="2800" b="1" dirty="0">
              <a:solidFill>
                <a:srgbClr val="FF0000"/>
              </a:solidFill>
            </a:endParaRPr>
          </a:p>
        </p:txBody>
      </p:sp>
      <p:sp>
        <p:nvSpPr>
          <p:cNvPr id="5" name="Прямоугольник 4"/>
          <p:cNvSpPr/>
          <p:nvPr/>
        </p:nvSpPr>
        <p:spPr>
          <a:xfrm>
            <a:off x="179512" y="756200"/>
            <a:ext cx="8964488" cy="1384995"/>
          </a:xfrm>
          <a:prstGeom prst="rect">
            <a:avLst/>
          </a:prstGeom>
        </p:spPr>
        <p:txBody>
          <a:bodyPr wrap="square">
            <a:spAutoFit/>
          </a:bodyPr>
          <a:lstStyle/>
          <a:p>
            <a:pPr algn="just"/>
            <a:r>
              <a:rPr lang="uk-UA" sz="2800" dirty="0" smtClean="0"/>
              <a:t>	Існують </a:t>
            </a:r>
            <a:r>
              <a:rPr lang="uk-UA" sz="2800" dirty="0"/>
              <a:t>різні способи опису алгоритмів (словесний, табличний, псевдокод, графічний тощо). Алгоритм для ЕОМ найзручніше зображати графічно у вигляді схем.</a:t>
            </a:r>
          </a:p>
        </p:txBody>
      </p:sp>
      <p:sp>
        <p:nvSpPr>
          <p:cNvPr id="6" name="TextBox 5"/>
          <p:cNvSpPr txBox="1"/>
          <p:nvPr/>
        </p:nvSpPr>
        <p:spPr>
          <a:xfrm>
            <a:off x="318306" y="2348880"/>
            <a:ext cx="5950540" cy="523220"/>
          </a:xfrm>
          <a:prstGeom prst="rect">
            <a:avLst/>
          </a:prstGeom>
          <a:noFill/>
        </p:spPr>
        <p:txBody>
          <a:bodyPr wrap="none" rtlCol="0">
            <a:spAutoFit/>
          </a:bodyPr>
          <a:lstStyle/>
          <a:p>
            <a:r>
              <a:rPr lang="uk-UA" sz="2800" i="1" dirty="0" smtClean="0">
                <a:solidFill>
                  <a:schemeClr val="accent4">
                    <a:lumMod val="75000"/>
                  </a:schemeClr>
                </a:solidFill>
              </a:rPr>
              <a:t>1. Словесний спосіб опису алгоритму</a:t>
            </a:r>
            <a:endParaRPr lang="uk-UA" sz="2800" i="1" dirty="0">
              <a:solidFill>
                <a:schemeClr val="accent4">
                  <a:lumMod val="75000"/>
                </a:schemeClr>
              </a:solidFill>
            </a:endParaRPr>
          </a:p>
        </p:txBody>
      </p:sp>
      <p:sp>
        <p:nvSpPr>
          <p:cNvPr id="7" name="Прямоугольник 6"/>
          <p:cNvSpPr/>
          <p:nvPr/>
        </p:nvSpPr>
        <p:spPr>
          <a:xfrm>
            <a:off x="467544" y="2872100"/>
            <a:ext cx="8496944" cy="3785652"/>
          </a:xfrm>
          <a:prstGeom prst="rect">
            <a:avLst/>
          </a:prstGeom>
        </p:spPr>
        <p:txBody>
          <a:bodyPr wrap="square">
            <a:spAutoFit/>
          </a:bodyPr>
          <a:lstStyle/>
          <a:p>
            <a:pPr algn="ctr"/>
            <a:r>
              <a:rPr lang="uk-UA" sz="2400" b="1" dirty="0"/>
              <a:t>Рецепт "Піца нашвидкуруч</a:t>
            </a:r>
            <a:r>
              <a:rPr lang="uk-UA" sz="2400" b="1" dirty="0" smtClean="0"/>
              <a:t>"</a:t>
            </a:r>
            <a:r>
              <a:rPr lang="uk-UA" sz="2400" dirty="0" smtClean="0"/>
              <a:t>:</a:t>
            </a:r>
          </a:p>
          <a:p>
            <a:r>
              <a:rPr lang="uk-UA" sz="2400" dirty="0" smtClean="0"/>
              <a:t>1</a:t>
            </a:r>
            <a:r>
              <a:rPr lang="uk-UA" sz="2400" dirty="0"/>
              <a:t>. В рівних пропорціях змішайте сметану з томатною пастою, за бажанням додайте </a:t>
            </a:r>
            <a:r>
              <a:rPr lang="uk-UA" sz="2400" dirty="0" err="1"/>
              <a:t>орегано</a:t>
            </a:r>
            <a:r>
              <a:rPr lang="uk-UA" sz="2400" dirty="0"/>
              <a:t> чи інші спеції.</a:t>
            </a:r>
            <a:r>
              <a:rPr lang="uk-UA" sz="2400" dirty="0" smtClean="0"/>
              <a:t/>
            </a:r>
            <a:br>
              <a:rPr lang="uk-UA" sz="2400" dirty="0" smtClean="0"/>
            </a:br>
            <a:r>
              <a:rPr lang="uk-UA" sz="2400" dirty="0"/>
              <a:t>2. Отриманий соус </a:t>
            </a:r>
            <a:r>
              <a:rPr lang="uk-UA" sz="2400" dirty="0" err="1"/>
              <a:t>намажте</a:t>
            </a:r>
            <a:r>
              <a:rPr lang="uk-UA" sz="2400" dirty="0"/>
              <a:t> на хліб.</a:t>
            </a:r>
            <a:r>
              <a:rPr lang="uk-UA" sz="2400" dirty="0" smtClean="0"/>
              <a:t/>
            </a:r>
            <a:br>
              <a:rPr lang="uk-UA" sz="2400" dirty="0" smtClean="0"/>
            </a:br>
            <a:r>
              <a:rPr lang="uk-UA" sz="2400" dirty="0"/>
              <a:t>3. Зверху викладіть порізані на шматочки помідори та болгарський перець, половинки маслин. Або інші улюблені варіанти начинки.</a:t>
            </a:r>
            <a:r>
              <a:rPr lang="uk-UA" sz="2400" dirty="0" smtClean="0"/>
              <a:t/>
            </a:r>
            <a:br>
              <a:rPr lang="uk-UA" sz="2400" dirty="0" smtClean="0"/>
            </a:br>
            <a:r>
              <a:rPr lang="uk-UA" sz="2400" dirty="0"/>
              <a:t>4. Натертий чи нарізаний скибочками сир покласти зверху.</a:t>
            </a:r>
            <a:r>
              <a:rPr lang="uk-UA" sz="2400" dirty="0" smtClean="0"/>
              <a:t/>
            </a:r>
            <a:br>
              <a:rPr lang="uk-UA" sz="2400" dirty="0" smtClean="0"/>
            </a:br>
            <a:r>
              <a:rPr lang="uk-UA" sz="2400" dirty="0"/>
              <a:t>5. На кілька хвилин поставити отримане в духовку, </a:t>
            </a:r>
            <a:r>
              <a:rPr lang="uk-UA" sz="2400" dirty="0" err="1"/>
              <a:t>аерогриль</a:t>
            </a:r>
            <a:r>
              <a:rPr lang="uk-UA" sz="2400" dirty="0"/>
              <a:t> чи </a:t>
            </a:r>
            <a:r>
              <a:rPr lang="uk-UA" sz="2400" dirty="0" err="1"/>
              <a:t>мікрохвильовку</a:t>
            </a:r>
            <a:r>
              <a:rPr lang="uk-UA" sz="2400" dirty="0"/>
              <a:t>.</a:t>
            </a:r>
          </a:p>
        </p:txBody>
      </p:sp>
    </p:spTree>
    <p:extLst>
      <p:ext uri="{BB962C8B-B14F-4D97-AF65-F5344CB8AC3E}">
        <p14:creationId xmlns="" xmlns:p14="http://schemas.microsoft.com/office/powerpoint/2010/main" val="219164970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323528" y="260648"/>
            <a:ext cx="5954130" cy="523220"/>
          </a:xfrm>
          <a:prstGeom prst="rect">
            <a:avLst/>
          </a:prstGeom>
        </p:spPr>
        <p:txBody>
          <a:bodyPr wrap="none">
            <a:spAutoFit/>
          </a:bodyPr>
          <a:lstStyle/>
          <a:p>
            <a:r>
              <a:rPr lang="uk-UA" sz="2800" i="1" dirty="0" smtClean="0">
                <a:solidFill>
                  <a:schemeClr val="accent4">
                    <a:lumMod val="75000"/>
                  </a:schemeClr>
                </a:solidFill>
              </a:rPr>
              <a:t>2. Табличний спосіб опису алгоритму</a:t>
            </a:r>
            <a:endParaRPr lang="uk-UA" sz="2800" i="1" dirty="0">
              <a:solidFill>
                <a:schemeClr val="accent4">
                  <a:lumMod val="75000"/>
                </a:schemeClr>
              </a:solidFill>
            </a:endParaRPr>
          </a:p>
        </p:txBody>
      </p:sp>
      <p:graphicFrame>
        <p:nvGraphicFramePr>
          <p:cNvPr id="5" name="Таблица 4"/>
          <p:cNvGraphicFramePr>
            <a:graphicFrameLocks noGrp="1"/>
          </p:cNvGraphicFramePr>
          <p:nvPr>
            <p:extLst>
              <p:ext uri="{D42A27DB-BD31-4B8C-83A1-F6EECF244321}">
                <p14:modId xmlns="" xmlns:p14="http://schemas.microsoft.com/office/powerpoint/2010/main" val="1487686330"/>
              </p:ext>
            </p:extLst>
          </p:nvPr>
        </p:nvGraphicFramePr>
        <p:xfrm>
          <a:off x="179515" y="1600200"/>
          <a:ext cx="8712964" cy="4318688"/>
        </p:xfrm>
        <a:graphic>
          <a:graphicData uri="http://schemas.openxmlformats.org/drawingml/2006/table">
            <a:tbl>
              <a:tblPr>
                <a:tableStyleId>{5940675A-B579-460E-94D1-54222C63F5DA}</a:tableStyleId>
              </a:tblPr>
              <a:tblGrid>
                <a:gridCol w="425199">
                  <a:extLst>
                    <a:ext uri="{9D8B030D-6E8A-4147-A177-3AD203B41FA5}">
                      <a16:colId xmlns="" xmlns:a16="http://schemas.microsoft.com/office/drawing/2014/main" val="20000"/>
                    </a:ext>
                  </a:extLst>
                </a:gridCol>
                <a:gridCol w="2030225">
                  <a:extLst>
                    <a:ext uri="{9D8B030D-6E8A-4147-A177-3AD203B41FA5}">
                      <a16:colId xmlns="" xmlns:a16="http://schemas.microsoft.com/office/drawing/2014/main" val="20001"/>
                    </a:ext>
                  </a:extLst>
                </a:gridCol>
                <a:gridCol w="834338">
                  <a:extLst>
                    <a:ext uri="{9D8B030D-6E8A-4147-A177-3AD203B41FA5}">
                      <a16:colId xmlns="" xmlns:a16="http://schemas.microsoft.com/office/drawing/2014/main" val="20002"/>
                    </a:ext>
                  </a:extLst>
                </a:gridCol>
                <a:gridCol w="834338">
                  <a:extLst>
                    <a:ext uri="{9D8B030D-6E8A-4147-A177-3AD203B41FA5}">
                      <a16:colId xmlns="" xmlns:a16="http://schemas.microsoft.com/office/drawing/2014/main" val="20003"/>
                    </a:ext>
                  </a:extLst>
                </a:gridCol>
                <a:gridCol w="834338">
                  <a:extLst>
                    <a:ext uri="{9D8B030D-6E8A-4147-A177-3AD203B41FA5}">
                      <a16:colId xmlns="" xmlns:a16="http://schemas.microsoft.com/office/drawing/2014/main" val="20004"/>
                    </a:ext>
                  </a:extLst>
                </a:gridCol>
                <a:gridCol w="1237604">
                  <a:extLst>
                    <a:ext uri="{9D8B030D-6E8A-4147-A177-3AD203B41FA5}">
                      <a16:colId xmlns="" xmlns:a16="http://schemas.microsoft.com/office/drawing/2014/main" val="20005"/>
                    </a:ext>
                  </a:extLst>
                </a:gridCol>
                <a:gridCol w="848246">
                  <a:extLst>
                    <a:ext uri="{9D8B030D-6E8A-4147-A177-3AD203B41FA5}">
                      <a16:colId xmlns="" xmlns:a16="http://schemas.microsoft.com/office/drawing/2014/main" val="20006"/>
                    </a:ext>
                  </a:extLst>
                </a:gridCol>
                <a:gridCol w="834338">
                  <a:extLst>
                    <a:ext uri="{9D8B030D-6E8A-4147-A177-3AD203B41FA5}">
                      <a16:colId xmlns="" xmlns:a16="http://schemas.microsoft.com/office/drawing/2014/main" val="20007"/>
                    </a:ext>
                  </a:extLst>
                </a:gridCol>
                <a:gridCol w="834338">
                  <a:extLst>
                    <a:ext uri="{9D8B030D-6E8A-4147-A177-3AD203B41FA5}">
                      <a16:colId xmlns="" xmlns:a16="http://schemas.microsoft.com/office/drawing/2014/main" val="20008"/>
                    </a:ext>
                  </a:extLst>
                </a:gridCol>
              </a:tblGrid>
              <a:tr h="1180728">
                <a:tc>
                  <a:txBody>
                    <a:bodyPr/>
                    <a:lstStyle/>
                    <a:p>
                      <a:pPr algn="ctr" fontAlgn="t"/>
                      <a:r>
                        <a:rPr lang="uk-UA" sz="1600" dirty="0">
                          <a:effectLst/>
                        </a:rPr>
                        <a:t> №</a:t>
                      </a:r>
                    </a:p>
                  </a:txBody>
                  <a:tcPr marL="58025" marR="58025" marT="29013" marB="29013"/>
                </a:tc>
                <a:tc>
                  <a:txBody>
                    <a:bodyPr/>
                    <a:lstStyle/>
                    <a:p>
                      <a:pPr algn="ctr" fontAlgn="t"/>
                      <a:r>
                        <a:rPr lang="uk-UA" sz="1600" dirty="0">
                          <a:effectLst/>
                        </a:rPr>
                        <a:t>Прізвище </a:t>
                      </a:r>
                      <a:br>
                        <a:rPr lang="uk-UA" sz="1600" dirty="0">
                          <a:effectLst/>
                        </a:rPr>
                      </a:br>
                      <a:endParaRPr lang="uk-UA" sz="1600" dirty="0">
                        <a:effectLst/>
                      </a:endParaRPr>
                    </a:p>
                  </a:txBody>
                  <a:tcPr marL="58025" marR="58025" marT="29013" marB="29013"/>
                </a:tc>
                <a:tc>
                  <a:txBody>
                    <a:bodyPr/>
                    <a:lstStyle/>
                    <a:p>
                      <a:pPr algn="ctr" fontAlgn="t"/>
                      <a:r>
                        <a:rPr lang="uk-UA" sz="1600" dirty="0">
                          <a:effectLst/>
                        </a:rPr>
                        <a:t>Місячна ставка </a:t>
                      </a:r>
                      <a:br>
                        <a:rPr lang="uk-UA" sz="1600" dirty="0">
                          <a:effectLst/>
                        </a:rPr>
                      </a:br>
                      <a:endParaRPr lang="uk-UA" sz="1600" dirty="0">
                        <a:effectLst/>
                      </a:endParaRPr>
                    </a:p>
                  </a:txBody>
                  <a:tcPr marL="58025" marR="58025" marT="29013" marB="29013"/>
                </a:tc>
                <a:tc>
                  <a:txBody>
                    <a:bodyPr/>
                    <a:lstStyle/>
                    <a:p>
                      <a:pPr algn="ctr" fontAlgn="t"/>
                      <a:r>
                        <a:rPr lang="uk-UA" sz="1600" dirty="0">
                          <a:effectLst/>
                        </a:rPr>
                        <a:t> Робочих днів в місяці</a:t>
                      </a:r>
                      <a:br>
                        <a:rPr lang="uk-UA" sz="1600" dirty="0">
                          <a:effectLst/>
                        </a:rPr>
                      </a:br>
                      <a:endParaRPr lang="uk-UA" sz="1600" dirty="0">
                        <a:effectLst/>
                      </a:endParaRPr>
                    </a:p>
                  </a:txBody>
                  <a:tcPr marL="58025" marR="58025" marT="29013" marB="29013"/>
                </a:tc>
                <a:tc>
                  <a:txBody>
                    <a:bodyPr/>
                    <a:lstStyle/>
                    <a:p>
                      <a:pPr algn="ctr" fontAlgn="t"/>
                      <a:r>
                        <a:rPr lang="uk-UA" sz="1600" dirty="0">
                          <a:effectLst/>
                        </a:rPr>
                        <a:t>Денний заробіток</a:t>
                      </a:r>
                      <a:br>
                        <a:rPr lang="uk-UA" sz="1600" dirty="0">
                          <a:effectLst/>
                        </a:rPr>
                      </a:br>
                      <a:endParaRPr lang="uk-UA" sz="1600" dirty="0">
                        <a:effectLst/>
                      </a:endParaRPr>
                    </a:p>
                  </a:txBody>
                  <a:tcPr marL="58025" marR="58025" marT="29013" marB="29013"/>
                </a:tc>
                <a:tc>
                  <a:txBody>
                    <a:bodyPr/>
                    <a:lstStyle/>
                    <a:p>
                      <a:pPr algn="ctr" fontAlgn="t"/>
                      <a:r>
                        <a:rPr lang="uk-UA" sz="1600">
                          <a:effectLst/>
                        </a:rPr>
                        <a:t>Відпрацьовані дні </a:t>
                      </a:r>
                      <a:br>
                        <a:rPr lang="uk-UA" sz="1600">
                          <a:effectLst/>
                        </a:rPr>
                      </a:br>
                      <a:endParaRPr lang="uk-UA" sz="1600">
                        <a:effectLst/>
                      </a:endParaRPr>
                    </a:p>
                  </a:txBody>
                  <a:tcPr marL="58025" marR="58025" marT="29013" marB="29013"/>
                </a:tc>
                <a:tc>
                  <a:txBody>
                    <a:bodyPr/>
                    <a:lstStyle/>
                    <a:p>
                      <a:pPr algn="ctr" fontAlgn="t"/>
                      <a:r>
                        <a:rPr lang="uk-UA" sz="1600">
                          <a:effectLst/>
                        </a:rPr>
                        <a:t> Заробітна платня за місяць</a:t>
                      </a:r>
                      <a:br>
                        <a:rPr lang="uk-UA" sz="1600">
                          <a:effectLst/>
                        </a:rPr>
                      </a:br>
                      <a:endParaRPr lang="uk-UA" sz="1600">
                        <a:effectLst/>
                      </a:endParaRPr>
                    </a:p>
                  </a:txBody>
                  <a:tcPr marL="58025" marR="58025" marT="29013" marB="29013"/>
                </a:tc>
                <a:tc>
                  <a:txBody>
                    <a:bodyPr/>
                    <a:lstStyle/>
                    <a:p>
                      <a:pPr algn="ctr" fontAlgn="t"/>
                      <a:r>
                        <a:rPr lang="uk-UA" sz="1600">
                          <a:effectLst/>
                        </a:rPr>
                        <a:t> Сума податку (23%)</a:t>
                      </a:r>
                      <a:br>
                        <a:rPr lang="uk-UA" sz="1600">
                          <a:effectLst/>
                        </a:rPr>
                      </a:br>
                      <a:endParaRPr lang="uk-UA" sz="1600">
                        <a:effectLst/>
                      </a:endParaRPr>
                    </a:p>
                  </a:txBody>
                  <a:tcPr marL="58025" marR="58025" marT="29013" marB="29013"/>
                </a:tc>
                <a:tc>
                  <a:txBody>
                    <a:bodyPr/>
                    <a:lstStyle/>
                    <a:p>
                      <a:pPr algn="ctr" fontAlgn="t"/>
                      <a:r>
                        <a:rPr lang="uk-UA" sz="1600">
                          <a:effectLst/>
                        </a:rPr>
                        <a:t> До видачі</a:t>
                      </a:r>
                      <a:br>
                        <a:rPr lang="uk-UA" sz="1600">
                          <a:effectLst/>
                        </a:rPr>
                      </a:br>
                      <a:endParaRPr lang="uk-UA" sz="1600">
                        <a:effectLst/>
                      </a:endParaRPr>
                    </a:p>
                  </a:txBody>
                  <a:tcPr marL="58025" marR="58025" marT="29013" marB="29013"/>
                </a:tc>
                <a:extLst>
                  <a:ext uri="{0D108BD9-81ED-4DB2-BD59-A6C34878D82A}">
                    <a16:rowId xmlns="" xmlns:a16="http://schemas.microsoft.com/office/drawing/2014/main" val="10000"/>
                  </a:ext>
                </a:extLst>
              </a:tr>
              <a:tr h="276103">
                <a:tc>
                  <a:txBody>
                    <a:bodyPr/>
                    <a:lstStyle/>
                    <a:p>
                      <a:pPr algn="ctr" fontAlgn="t"/>
                      <a:r>
                        <a:rPr lang="uk-UA" sz="1600">
                          <a:effectLst/>
                        </a:rPr>
                        <a:t>1 </a:t>
                      </a:r>
                      <a:br>
                        <a:rPr lang="uk-UA" sz="1600">
                          <a:effectLst/>
                        </a:rPr>
                      </a:br>
                      <a:endParaRPr lang="uk-UA" sz="1600">
                        <a:effectLst/>
                      </a:endParaRPr>
                    </a:p>
                  </a:txBody>
                  <a:tcPr marL="58025" marR="58025" marT="29013" marB="29013"/>
                </a:tc>
                <a:tc>
                  <a:txBody>
                    <a:bodyPr/>
                    <a:lstStyle/>
                    <a:p>
                      <a:pPr algn="ctr" fontAlgn="t"/>
                      <a:r>
                        <a:rPr lang="uk-UA" sz="1600" dirty="0">
                          <a:effectLst/>
                        </a:rPr>
                        <a:t>2 </a:t>
                      </a:r>
                    </a:p>
                  </a:txBody>
                  <a:tcPr marL="58025" marR="58025" marT="29013" marB="29013"/>
                </a:tc>
                <a:tc>
                  <a:txBody>
                    <a:bodyPr/>
                    <a:lstStyle/>
                    <a:p>
                      <a:pPr algn="ctr" fontAlgn="t"/>
                      <a:r>
                        <a:rPr lang="uk-UA" sz="1600" dirty="0">
                          <a:effectLst/>
                        </a:rPr>
                        <a:t> 3</a:t>
                      </a:r>
                    </a:p>
                  </a:txBody>
                  <a:tcPr marL="58025" marR="58025" marT="29013" marB="29013"/>
                </a:tc>
                <a:tc>
                  <a:txBody>
                    <a:bodyPr/>
                    <a:lstStyle/>
                    <a:p>
                      <a:pPr algn="ctr" fontAlgn="t"/>
                      <a:r>
                        <a:rPr lang="uk-UA" sz="1600" dirty="0">
                          <a:effectLst/>
                        </a:rPr>
                        <a:t>4</a:t>
                      </a:r>
                    </a:p>
                  </a:txBody>
                  <a:tcPr marL="58025" marR="58025" marT="29013" marB="29013"/>
                </a:tc>
                <a:tc>
                  <a:txBody>
                    <a:bodyPr/>
                    <a:lstStyle/>
                    <a:p>
                      <a:pPr algn="ctr" fontAlgn="t"/>
                      <a:r>
                        <a:rPr lang="uk-UA" sz="1600" dirty="0" smtClean="0">
                          <a:effectLst/>
                        </a:rPr>
                        <a:t>5</a:t>
                      </a:r>
                      <a:r>
                        <a:rPr lang="uk-UA" sz="1600" dirty="0">
                          <a:effectLst/>
                        </a:rPr>
                        <a:t/>
                      </a:r>
                      <a:br>
                        <a:rPr lang="uk-UA" sz="1600" dirty="0">
                          <a:effectLst/>
                        </a:rPr>
                      </a:br>
                      <a:endParaRPr lang="uk-UA" sz="1600" dirty="0">
                        <a:effectLst/>
                      </a:endParaRPr>
                    </a:p>
                  </a:txBody>
                  <a:tcPr marL="58025" marR="58025" marT="29013" marB="29013"/>
                </a:tc>
                <a:tc>
                  <a:txBody>
                    <a:bodyPr/>
                    <a:lstStyle/>
                    <a:p>
                      <a:pPr algn="ctr" fontAlgn="t"/>
                      <a:r>
                        <a:rPr lang="uk-UA" sz="1600" dirty="0">
                          <a:effectLst/>
                        </a:rPr>
                        <a:t>6 </a:t>
                      </a:r>
                    </a:p>
                  </a:txBody>
                  <a:tcPr marL="58025" marR="58025" marT="29013" marB="29013"/>
                </a:tc>
                <a:tc>
                  <a:txBody>
                    <a:bodyPr/>
                    <a:lstStyle/>
                    <a:p>
                      <a:pPr algn="ctr" fontAlgn="t"/>
                      <a:r>
                        <a:rPr lang="uk-UA" sz="1600" dirty="0">
                          <a:effectLst/>
                        </a:rPr>
                        <a:t> 7</a:t>
                      </a:r>
                    </a:p>
                  </a:txBody>
                  <a:tcPr marL="58025" marR="58025" marT="29013" marB="29013"/>
                </a:tc>
                <a:tc>
                  <a:txBody>
                    <a:bodyPr/>
                    <a:lstStyle/>
                    <a:p>
                      <a:pPr algn="ctr" fontAlgn="t"/>
                      <a:r>
                        <a:rPr lang="uk-UA" sz="1600" dirty="0">
                          <a:effectLst/>
                        </a:rPr>
                        <a:t> 8</a:t>
                      </a:r>
                    </a:p>
                  </a:txBody>
                  <a:tcPr marL="58025" marR="58025" marT="29013" marB="29013"/>
                </a:tc>
                <a:tc>
                  <a:txBody>
                    <a:bodyPr/>
                    <a:lstStyle/>
                    <a:p>
                      <a:pPr algn="ctr" fontAlgn="t"/>
                      <a:r>
                        <a:rPr lang="uk-UA" sz="1600" dirty="0">
                          <a:effectLst/>
                        </a:rPr>
                        <a:t> 9</a:t>
                      </a:r>
                    </a:p>
                  </a:txBody>
                  <a:tcPr marL="58025" marR="58025" marT="29013" marB="29013"/>
                </a:tc>
                <a:extLst>
                  <a:ext uri="{0D108BD9-81ED-4DB2-BD59-A6C34878D82A}">
                    <a16:rowId xmlns="" xmlns:a16="http://schemas.microsoft.com/office/drawing/2014/main" val="10001"/>
                  </a:ext>
                </a:extLst>
              </a:tr>
              <a:tr h="378469">
                <a:tc>
                  <a:txBody>
                    <a:bodyPr/>
                    <a:lstStyle/>
                    <a:p>
                      <a:pPr algn="ctr" fontAlgn="t"/>
                      <a:r>
                        <a:rPr lang="uk-UA" sz="1600">
                          <a:effectLst/>
                        </a:rPr>
                        <a:t> (1)</a:t>
                      </a:r>
                    </a:p>
                  </a:txBody>
                  <a:tcPr marL="58025" marR="58025" marT="29013" marB="29013"/>
                </a:tc>
                <a:tc>
                  <a:txBody>
                    <a:bodyPr/>
                    <a:lstStyle/>
                    <a:p>
                      <a:pPr algn="ctr" fontAlgn="t"/>
                      <a:r>
                        <a:rPr lang="uk-UA" sz="1600">
                          <a:effectLst/>
                        </a:rPr>
                        <a:t> (2)</a:t>
                      </a:r>
                    </a:p>
                  </a:txBody>
                  <a:tcPr marL="58025" marR="58025" marT="29013" marB="29013"/>
                </a:tc>
                <a:tc>
                  <a:txBody>
                    <a:bodyPr/>
                    <a:lstStyle/>
                    <a:p>
                      <a:pPr algn="ctr" fontAlgn="t"/>
                      <a:r>
                        <a:rPr lang="uk-UA" sz="1600">
                          <a:effectLst/>
                        </a:rPr>
                        <a:t> (3)</a:t>
                      </a:r>
                    </a:p>
                  </a:txBody>
                  <a:tcPr marL="58025" marR="58025" marT="29013" marB="29013"/>
                </a:tc>
                <a:tc>
                  <a:txBody>
                    <a:bodyPr/>
                    <a:lstStyle/>
                    <a:p>
                      <a:pPr algn="ctr" fontAlgn="t"/>
                      <a:r>
                        <a:rPr lang="uk-UA" sz="1600">
                          <a:effectLst/>
                        </a:rPr>
                        <a:t> (4)</a:t>
                      </a:r>
                    </a:p>
                  </a:txBody>
                  <a:tcPr marL="58025" marR="58025" marT="29013" marB="29013"/>
                </a:tc>
                <a:tc>
                  <a:txBody>
                    <a:bodyPr/>
                    <a:lstStyle/>
                    <a:p>
                      <a:pPr algn="ctr" fontAlgn="t"/>
                      <a:r>
                        <a:rPr lang="uk-UA" sz="1600">
                          <a:effectLst/>
                        </a:rPr>
                        <a:t>(3):(4)</a:t>
                      </a:r>
                      <a:br>
                        <a:rPr lang="uk-UA" sz="1600">
                          <a:effectLst/>
                        </a:rPr>
                      </a:br>
                      <a:endParaRPr lang="uk-UA" sz="1600">
                        <a:effectLst/>
                      </a:endParaRPr>
                    </a:p>
                  </a:txBody>
                  <a:tcPr marL="58025" marR="58025" marT="29013" marB="29013"/>
                </a:tc>
                <a:tc>
                  <a:txBody>
                    <a:bodyPr/>
                    <a:lstStyle/>
                    <a:p>
                      <a:pPr algn="ctr" fontAlgn="t"/>
                      <a:r>
                        <a:rPr lang="uk-UA" sz="1600" dirty="0">
                          <a:effectLst/>
                        </a:rPr>
                        <a:t>(6) </a:t>
                      </a:r>
                      <a:br>
                        <a:rPr lang="uk-UA" sz="1600" dirty="0">
                          <a:effectLst/>
                        </a:rPr>
                      </a:br>
                      <a:endParaRPr lang="uk-UA" sz="1600" dirty="0">
                        <a:effectLst/>
                      </a:endParaRPr>
                    </a:p>
                  </a:txBody>
                  <a:tcPr marL="58025" marR="58025" marT="29013" marB="29013"/>
                </a:tc>
                <a:tc>
                  <a:txBody>
                    <a:bodyPr/>
                    <a:lstStyle/>
                    <a:p>
                      <a:pPr algn="ctr" fontAlgn="t"/>
                      <a:r>
                        <a:rPr lang="uk-UA" sz="1600" dirty="0">
                          <a:effectLst/>
                        </a:rPr>
                        <a:t>(7)*(6)</a:t>
                      </a:r>
                      <a:br>
                        <a:rPr lang="uk-UA" sz="1600" dirty="0">
                          <a:effectLst/>
                        </a:rPr>
                      </a:br>
                      <a:endParaRPr lang="uk-UA" sz="1600" dirty="0">
                        <a:effectLst/>
                      </a:endParaRPr>
                    </a:p>
                  </a:txBody>
                  <a:tcPr marL="58025" marR="58025" marT="29013" marB="29013"/>
                </a:tc>
                <a:tc>
                  <a:txBody>
                    <a:bodyPr/>
                    <a:lstStyle/>
                    <a:p>
                      <a:pPr algn="ctr" fontAlgn="t"/>
                      <a:r>
                        <a:rPr lang="uk-UA" sz="1600">
                          <a:effectLst/>
                        </a:rPr>
                        <a:t>(7)*0,23</a:t>
                      </a:r>
                      <a:br>
                        <a:rPr lang="uk-UA" sz="1600">
                          <a:effectLst/>
                        </a:rPr>
                      </a:br>
                      <a:endParaRPr lang="uk-UA" sz="1600">
                        <a:effectLst/>
                      </a:endParaRPr>
                    </a:p>
                  </a:txBody>
                  <a:tcPr marL="58025" marR="58025" marT="29013" marB="29013"/>
                </a:tc>
                <a:tc>
                  <a:txBody>
                    <a:bodyPr/>
                    <a:lstStyle/>
                    <a:p>
                      <a:pPr algn="ctr" fontAlgn="t"/>
                      <a:r>
                        <a:rPr lang="uk-UA" sz="1600">
                          <a:effectLst/>
                        </a:rPr>
                        <a:t>(7-8) </a:t>
                      </a:r>
                      <a:br>
                        <a:rPr lang="uk-UA" sz="1600">
                          <a:effectLst/>
                        </a:rPr>
                      </a:br>
                      <a:endParaRPr lang="uk-UA" sz="1600">
                        <a:effectLst/>
                      </a:endParaRPr>
                    </a:p>
                  </a:txBody>
                  <a:tcPr marL="58025" marR="58025" marT="29013" marB="29013"/>
                </a:tc>
                <a:extLst>
                  <a:ext uri="{0D108BD9-81ED-4DB2-BD59-A6C34878D82A}">
                    <a16:rowId xmlns="" xmlns:a16="http://schemas.microsoft.com/office/drawing/2014/main" val="10002"/>
                  </a:ext>
                </a:extLst>
              </a:tr>
              <a:tr h="580252">
                <a:tc>
                  <a:txBody>
                    <a:bodyPr/>
                    <a:lstStyle/>
                    <a:p>
                      <a:pPr algn="ctr" fontAlgn="t"/>
                      <a:r>
                        <a:rPr lang="uk-UA" sz="1600">
                          <a:effectLst/>
                        </a:rPr>
                        <a:t> 1</a:t>
                      </a:r>
                    </a:p>
                  </a:txBody>
                  <a:tcPr marL="58025" marR="58025" marT="29013" marB="29013"/>
                </a:tc>
                <a:tc>
                  <a:txBody>
                    <a:bodyPr/>
                    <a:lstStyle/>
                    <a:p>
                      <a:pPr algn="ctr" fontAlgn="t"/>
                      <a:r>
                        <a:rPr lang="uk-UA" sz="1600">
                          <a:effectLst/>
                        </a:rPr>
                        <a:t> Асєєв Б.</a:t>
                      </a:r>
                      <a:br>
                        <a:rPr lang="uk-UA" sz="1600">
                          <a:effectLst/>
                        </a:rPr>
                      </a:br>
                      <a:endParaRPr lang="uk-UA" sz="1600">
                        <a:effectLst/>
                      </a:endParaRPr>
                    </a:p>
                  </a:txBody>
                  <a:tcPr marL="58025" marR="58025" marT="29013" marB="29013"/>
                </a:tc>
                <a:tc>
                  <a:txBody>
                    <a:bodyPr/>
                    <a:lstStyle/>
                    <a:p>
                      <a:pPr algn="ctr" fontAlgn="t"/>
                      <a:r>
                        <a:rPr lang="uk-UA" sz="1600">
                          <a:effectLst/>
                        </a:rPr>
                        <a:t>420 </a:t>
                      </a:r>
                      <a:br>
                        <a:rPr lang="uk-UA" sz="1600">
                          <a:effectLst/>
                        </a:rPr>
                      </a:br>
                      <a:endParaRPr lang="uk-UA" sz="1600">
                        <a:effectLst/>
                      </a:endParaRPr>
                    </a:p>
                  </a:txBody>
                  <a:tcPr marL="58025" marR="58025" marT="29013" marB="29013"/>
                </a:tc>
                <a:tc>
                  <a:txBody>
                    <a:bodyPr/>
                    <a:lstStyle/>
                    <a:p>
                      <a:pPr algn="ctr" fontAlgn="t"/>
                      <a:r>
                        <a:rPr lang="uk-UA" sz="1600">
                          <a:effectLst/>
                        </a:rPr>
                        <a:t> 24</a:t>
                      </a:r>
                    </a:p>
                  </a:txBody>
                  <a:tcPr marL="58025" marR="58025" marT="29013" marB="29013"/>
                </a:tc>
                <a:tc>
                  <a:txBody>
                    <a:bodyPr/>
                    <a:lstStyle/>
                    <a:p>
                      <a:pPr algn="ctr" fontAlgn="t"/>
                      <a:r>
                        <a:rPr lang="uk-UA" sz="1600">
                          <a:effectLst/>
                        </a:rPr>
                        <a:t> 17,5</a:t>
                      </a:r>
                    </a:p>
                  </a:txBody>
                  <a:tcPr marL="58025" marR="58025" marT="29013" marB="29013"/>
                </a:tc>
                <a:tc>
                  <a:txBody>
                    <a:bodyPr/>
                    <a:lstStyle/>
                    <a:p>
                      <a:pPr algn="ctr" fontAlgn="t"/>
                      <a:r>
                        <a:rPr lang="uk-UA" sz="1600">
                          <a:effectLst/>
                        </a:rPr>
                        <a:t> 24</a:t>
                      </a:r>
                    </a:p>
                  </a:txBody>
                  <a:tcPr marL="58025" marR="58025" marT="29013" marB="29013"/>
                </a:tc>
                <a:tc>
                  <a:txBody>
                    <a:bodyPr/>
                    <a:lstStyle/>
                    <a:p>
                      <a:pPr algn="ctr" fontAlgn="t"/>
                      <a:r>
                        <a:rPr lang="uk-UA" sz="1600" dirty="0">
                          <a:effectLst/>
                        </a:rPr>
                        <a:t>420 </a:t>
                      </a:r>
                      <a:br>
                        <a:rPr lang="uk-UA" sz="1600" dirty="0">
                          <a:effectLst/>
                        </a:rPr>
                      </a:br>
                      <a:endParaRPr lang="uk-UA" sz="1600" dirty="0">
                        <a:effectLst/>
                      </a:endParaRPr>
                    </a:p>
                  </a:txBody>
                  <a:tcPr marL="58025" marR="58025" marT="29013" marB="29013"/>
                </a:tc>
                <a:tc>
                  <a:txBody>
                    <a:bodyPr/>
                    <a:lstStyle/>
                    <a:p>
                      <a:pPr algn="ctr" fontAlgn="t"/>
                      <a:r>
                        <a:rPr lang="uk-UA" sz="1600" dirty="0">
                          <a:effectLst/>
                        </a:rPr>
                        <a:t> 96,6</a:t>
                      </a:r>
                    </a:p>
                  </a:txBody>
                  <a:tcPr marL="58025" marR="58025" marT="29013" marB="29013"/>
                </a:tc>
                <a:tc>
                  <a:txBody>
                    <a:bodyPr/>
                    <a:lstStyle/>
                    <a:p>
                      <a:pPr algn="ctr" fontAlgn="t"/>
                      <a:r>
                        <a:rPr lang="uk-UA" sz="1600">
                          <a:effectLst/>
                        </a:rPr>
                        <a:t>323,4 </a:t>
                      </a:r>
                      <a:br>
                        <a:rPr lang="uk-UA" sz="1600">
                          <a:effectLst/>
                        </a:rPr>
                      </a:br>
                      <a:endParaRPr lang="uk-UA" sz="1600">
                        <a:effectLst/>
                      </a:endParaRPr>
                    </a:p>
                  </a:txBody>
                  <a:tcPr marL="58025" marR="58025" marT="29013" marB="29013"/>
                </a:tc>
                <a:extLst>
                  <a:ext uri="{0D108BD9-81ED-4DB2-BD59-A6C34878D82A}">
                    <a16:rowId xmlns="" xmlns:a16="http://schemas.microsoft.com/office/drawing/2014/main" val="10003"/>
                  </a:ext>
                </a:extLst>
              </a:tr>
              <a:tr h="406176">
                <a:tc>
                  <a:txBody>
                    <a:bodyPr/>
                    <a:lstStyle/>
                    <a:p>
                      <a:pPr algn="ctr" fontAlgn="t"/>
                      <a:r>
                        <a:rPr lang="uk-UA" sz="1600">
                          <a:effectLst/>
                        </a:rPr>
                        <a:t> 2</a:t>
                      </a:r>
                    </a:p>
                  </a:txBody>
                  <a:tcPr marL="58025" marR="58025" marT="29013" marB="29013"/>
                </a:tc>
                <a:tc>
                  <a:txBody>
                    <a:bodyPr/>
                    <a:lstStyle/>
                    <a:p>
                      <a:pPr algn="ctr" fontAlgn="t"/>
                      <a:r>
                        <a:rPr lang="uk-UA" sz="1600">
                          <a:effectLst/>
                        </a:rPr>
                        <a:t>Волін О. </a:t>
                      </a:r>
                      <a:br>
                        <a:rPr lang="uk-UA" sz="1600">
                          <a:effectLst/>
                        </a:rPr>
                      </a:br>
                      <a:endParaRPr lang="uk-UA" sz="1600">
                        <a:effectLst/>
                      </a:endParaRPr>
                    </a:p>
                  </a:txBody>
                  <a:tcPr marL="58025" marR="58025" marT="29013" marB="29013"/>
                </a:tc>
                <a:tc>
                  <a:txBody>
                    <a:bodyPr/>
                    <a:lstStyle/>
                    <a:p>
                      <a:pPr algn="ctr" fontAlgn="t"/>
                      <a:r>
                        <a:rPr lang="uk-UA" sz="1600">
                          <a:effectLst/>
                        </a:rPr>
                        <a:t> 420</a:t>
                      </a:r>
                    </a:p>
                  </a:txBody>
                  <a:tcPr marL="58025" marR="58025" marT="29013" marB="29013"/>
                </a:tc>
                <a:tc>
                  <a:txBody>
                    <a:bodyPr/>
                    <a:lstStyle/>
                    <a:p>
                      <a:pPr algn="ctr" fontAlgn="t"/>
                      <a:r>
                        <a:rPr lang="uk-UA" sz="1600">
                          <a:effectLst/>
                        </a:rPr>
                        <a:t> 24</a:t>
                      </a:r>
                    </a:p>
                  </a:txBody>
                  <a:tcPr marL="58025" marR="58025" marT="29013" marB="29013"/>
                </a:tc>
                <a:tc>
                  <a:txBody>
                    <a:bodyPr/>
                    <a:lstStyle/>
                    <a:p>
                      <a:pPr algn="ctr" fontAlgn="t"/>
                      <a:r>
                        <a:rPr lang="uk-UA" sz="1600">
                          <a:effectLst/>
                        </a:rPr>
                        <a:t> 17,5</a:t>
                      </a:r>
                    </a:p>
                  </a:txBody>
                  <a:tcPr marL="58025" marR="58025" marT="29013" marB="29013"/>
                </a:tc>
                <a:tc>
                  <a:txBody>
                    <a:bodyPr/>
                    <a:lstStyle/>
                    <a:p>
                      <a:pPr algn="ctr" fontAlgn="t"/>
                      <a:r>
                        <a:rPr lang="uk-UA" sz="1600">
                          <a:effectLst/>
                        </a:rPr>
                        <a:t> 20</a:t>
                      </a:r>
                    </a:p>
                  </a:txBody>
                  <a:tcPr marL="58025" marR="58025" marT="29013" marB="29013"/>
                </a:tc>
                <a:tc>
                  <a:txBody>
                    <a:bodyPr/>
                    <a:lstStyle/>
                    <a:p>
                      <a:pPr algn="ctr" fontAlgn="t"/>
                      <a:r>
                        <a:rPr lang="uk-UA" sz="1600">
                          <a:effectLst/>
                        </a:rPr>
                        <a:t> 350</a:t>
                      </a:r>
                    </a:p>
                  </a:txBody>
                  <a:tcPr marL="58025" marR="58025" marT="29013" marB="29013"/>
                </a:tc>
                <a:tc>
                  <a:txBody>
                    <a:bodyPr/>
                    <a:lstStyle/>
                    <a:p>
                      <a:pPr algn="ctr" fontAlgn="t"/>
                      <a:r>
                        <a:rPr lang="uk-UA" sz="1600" dirty="0">
                          <a:effectLst/>
                        </a:rPr>
                        <a:t> 80,5</a:t>
                      </a:r>
                    </a:p>
                  </a:txBody>
                  <a:tcPr marL="58025" marR="58025" marT="29013" marB="29013"/>
                </a:tc>
                <a:tc>
                  <a:txBody>
                    <a:bodyPr/>
                    <a:lstStyle/>
                    <a:p>
                      <a:pPr algn="ctr" fontAlgn="t"/>
                      <a:r>
                        <a:rPr lang="uk-UA" sz="1600" dirty="0">
                          <a:effectLst/>
                        </a:rPr>
                        <a:t> 269,5</a:t>
                      </a:r>
                    </a:p>
                  </a:txBody>
                  <a:tcPr marL="58025" marR="58025" marT="29013" marB="29013"/>
                </a:tc>
                <a:extLst>
                  <a:ext uri="{0D108BD9-81ED-4DB2-BD59-A6C34878D82A}">
                    <a16:rowId xmlns="" xmlns:a16="http://schemas.microsoft.com/office/drawing/2014/main" val="10004"/>
                  </a:ext>
                </a:extLst>
              </a:tr>
              <a:tr h="580252">
                <a:tc>
                  <a:txBody>
                    <a:bodyPr/>
                    <a:lstStyle/>
                    <a:p>
                      <a:pPr algn="ctr" fontAlgn="t"/>
                      <a:r>
                        <a:rPr lang="uk-UA" sz="1600">
                          <a:effectLst/>
                        </a:rPr>
                        <a:t> 3</a:t>
                      </a:r>
                    </a:p>
                  </a:txBody>
                  <a:tcPr marL="58025" marR="58025" marT="29013" marB="29013"/>
                </a:tc>
                <a:tc>
                  <a:txBody>
                    <a:bodyPr/>
                    <a:lstStyle/>
                    <a:p>
                      <a:pPr algn="ctr" fontAlgn="t"/>
                      <a:r>
                        <a:rPr lang="uk-UA" sz="1600">
                          <a:effectLst/>
                        </a:rPr>
                        <a:t> Котик І.</a:t>
                      </a:r>
                      <a:br>
                        <a:rPr lang="uk-UA" sz="1600">
                          <a:effectLst/>
                        </a:rPr>
                      </a:br>
                      <a:endParaRPr lang="uk-UA" sz="1600">
                        <a:effectLst/>
                      </a:endParaRPr>
                    </a:p>
                  </a:txBody>
                  <a:tcPr marL="58025" marR="58025" marT="29013" marB="29013"/>
                </a:tc>
                <a:tc>
                  <a:txBody>
                    <a:bodyPr/>
                    <a:lstStyle/>
                    <a:p>
                      <a:pPr algn="ctr" fontAlgn="t"/>
                      <a:r>
                        <a:rPr lang="uk-UA" sz="1600">
                          <a:effectLst/>
                        </a:rPr>
                        <a:t> 360</a:t>
                      </a:r>
                    </a:p>
                  </a:txBody>
                  <a:tcPr marL="58025" marR="58025" marT="29013" marB="29013"/>
                </a:tc>
                <a:tc>
                  <a:txBody>
                    <a:bodyPr/>
                    <a:lstStyle/>
                    <a:p>
                      <a:pPr algn="ctr" fontAlgn="t"/>
                      <a:r>
                        <a:rPr lang="uk-UA" sz="1600">
                          <a:effectLst/>
                        </a:rPr>
                        <a:t> 24</a:t>
                      </a:r>
                    </a:p>
                  </a:txBody>
                  <a:tcPr marL="58025" marR="58025" marT="29013" marB="29013"/>
                </a:tc>
                <a:tc>
                  <a:txBody>
                    <a:bodyPr/>
                    <a:lstStyle/>
                    <a:p>
                      <a:pPr algn="ctr" fontAlgn="t"/>
                      <a:r>
                        <a:rPr lang="uk-UA" sz="1600" dirty="0">
                          <a:effectLst/>
                        </a:rPr>
                        <a:t> 15,0</a:t>
                      </a:r>
                    </a:p>
                  </a:txBody>
                  <a:tcPr marL="58025" marR="58025" marT="29013" marB="29013"/>
                </a:tc>
                <a:tc>
                  <a:txBody>
                    <a:bodyPr/>
                    <a:lstStyle/>
                    <a:p>
                      <a:pPr algn="ctr" fontAlgn="t"/>
                      <a:r>
                        <a:rPr lang="uk-UA" sz="1600">
                          <a:effectLst/>
                        </a:rPr>
                        <a:t>23 </a:t>
                      </a:r>
                      <a:br>
                        <a:rPr lang="uk-UA" sz="1600">
                          <a:effectLst/>
                        </a:rPr>
                      </a:br>
                      <a:endParaRPr lang="uk-UA" sz="1600">
                        <a:effectLst/>
                      </a:endParaRPr>
                    </a:p>
                  </a:txBody>
                  <a:tcPr marL="58025" marR="58025" marT="29013" marB="29013"/>
                </a:tc>
                <a:tc>
                  <a:txBody>
                    <a:bodyPr/>
                    <a:lstStyle/>
                    <a:p>
                      <a:pPr algn="ctr" fontAlgn="t"/>
                      <a:r>
                        <a:rPr lang="uk-UA" sz="1600">
                          <a:effectLst/>
                        </a:rPr>
                        <a:t> 345</a:t>
                      </a:r>
                    </a:p>
                  </a:txBody>
                  <a:tcPr marL="58025" marR="58025" marT="29013" marB="29013"/>
                </a:tc>
                <a:tc>
                  <a:txBody>
                    <a:bodyPr/>
                    <a:lstStyle/>
                    <a:p>
                      <a:pPr algn="ctr" fontAlgn="t"/>
                      <a:r>
                        <a:rPr lang="uk-UA" sz="1600">
                          <a:effectLst/>
                        </a:rPr>
                        <a:t>79,35</a:t>
                      </a:r>
                      <a:br>
                        <a:rPr lang="uk-UA" sz="1600">
                          <a:effectLst/>
                        </a:rPr>
                      </a:br>
                      <a:endParaRPr lang="uk-UA" sz="1600">
                        <a:effectLst/>
                      </a:endParaRPr>
                    </a:p>
                  </a:txBody>
                  <a:tcPr marL="58025" marR="58025" marT="29013" marB="29013"/>
                </a:tc>
                <a:tc>
                  <a:txBody>
                    <a:bodyPr/>
                    <a:lstStyle/>
                    <a:p>
                      <a:pPr algn="ctr" fontAlgn="t"/>
                      <a:r>
                        <a:rPr lang="uk-UA" sz="1600" dirty="0">
                          <a:effectLst/>
                        </a:rPr>
                        <a:t> 265,65</a:t>
                      </a:r>
                    </a:p>
                  </a:txBody>
                  <a:tcPr marL="58025" marR="58025" marT="29013" marB="29013"/>
                </a:tc>
                <a:extLst>
                  <a:ext uri="{0D108BD9-81ED-4DB2-BD59-A6C34878D82A}">
                    <a16:rowId xmlns="" xmlns:a16="http://schemas.microsoft.com/office/drawing/2014/main" val="10005"/>
                  </a:ext>
                </a:extLst>
              </a:tr>
            </a:tbl>
          </a:graphicData>
        </a:graphic>
      </p:graphicFrame>
      <p:sp>
        <p:nvSpPr>
          <p:cNvPr id="7" name="TextBox 6"/>
          <p:cNvSpPr txBox="1"/>
          <p:nvPr/>
        </p:nvSpPr>
        <p:spPr>
          <a:xfrm>
            <a:off x="1907704" y="971436"/>
            <a:ext cx="5044073" cy="461665"/>
          </a:xfrm>
          <a:prstGeom prst="rect">
            <a:avLst/>
          </a:prstGeom>
          <a:noFill/>
        </p:spPr>
        <p:txBody>
          <a:bodyPr wrap="none" rtlCol="0">
            <a:spAutoFit/>
          </a:bodyPr>
          <a:lstStyle/>
          <a:p>
            <a:r>
              <a:rPr lang="uk-UA" sz="2400" dirty="0" smtClean="0"/>
              <a:t>Таблиця розрахунку заробітної плати</a:t>
            </a:r>
            <a:endParaRPr lang="uk-UA" sz="2400" dirty="0"/>
          </a:p>
        </p:txBody>
      </p:sp>
    </p:spTree>
    <p:extLst>
      <p:ext uri="{BB962C8B-B14F-4D97-AF65-F5344CB8AC3E}">
        <p14:creationId xmlns="" xmlns:p14="http://schemas.microsoft.com/office/powerpoint/2010/main" val="76098075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71" name="Picture 3"/>
          <p:cNvPicPr>
            <a:picLocks noChangeAspect="1" noChangeArrowheads="1"/>
          </p:cNvPicPr>
          <p:nvPr/>
        </p:nvPicPr>
        <p:blipFill>
          <a:blip r:embed="rId2">
            <a:extLst>
              <a:ext uri="{28A0092B-C50C-407E-A947-70E740481C1C}">
                <a14:useLocalDpi xmlns="" xmlns:a14="http://schemas.microsoft.com/office/drawing/2010/main" val="0"/>
              </a:ext>
            </a:extLst>
          </a:blip>
          <a:srcRect/>
          <a:stretch>
            <a:fillRect/>
          </a:stretch>
        </p:blipFill>
        <p:spPr bwMode="auto">
          <a:xfrm>
            <a:off x="2148003" y="207016"/>
            <a:ext cx="6552727" cy="6443968"/>
          </a:xfrm>
          <a:prstGeom prst="rect">
            <a:avLst/>
          </a:prstGeom>
          <a:noFill/>
          <a:ln>
            <a:noFill/>
          </a:ln>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Lst>
        </p:spPr>
      </p:pic>
      <p:sp>
        <p:nvSpPr>
          <p:cNvPr id="4" name="Прямоугольник 3"/>
          <p:cNvSpPr/>
          <p:nvPr/>
        </p:nvSpPr>
        <p:spPr>
          <a:xfrm>
            <a:off x="323528" y="332656"/>
            <a:ext cx="2952328" cy="2246769"/>
          </a:xfrm>
          <a:prstGeom prst="rect">
            <a:avLst/>
          </a:prstGeom>
        </p:spPr>
        <p:txBody>
          <a:bodyPr wrap="square">
            <a:spAutoFit/>
          </a:bodyPr>
          <a:lstStyle/>
          <a:p>
            <a:r>
              <a:rPr lang="uk-UA" sz="2800" i="1" dirty="0" smtClean="0">
                <a:solidFill>
                  <a:schemeClr val="accent4">
                    <a:lumMod val="75000"/>
                  </a:schemeClr>
                </a:solidFill>
              </a:rPr>
              <a:t>3. Графічний спосіб </a:t>
            </a:r>
          </a:p>
          <a:p>
            <a:r>
              <a:rPr lang="uk-UA" sz="2800" i="1" dirty="0" smtClean="0">
                <a:solidFill>
                  <a:schemeClr val="accent4">
                    <a:lumMod val="75000"/>
                  </a:schemeClr>
                </a:solidFill>
              </a:rPr>
              <a:t>опису алгоритму</a:t>
            </a:r>
          </a:p>
          <a:p>
            <a:r>
              <a:rPr lang="uk-UA" sz="2800" i="1" dirty="0" smtClean="0">
                <a:solidFill>
                  <a:schemeClr val="accent4">
                    <a:lumMod val="75000"/>
                  </a:schemeClr>
                </a:solidFill>
              </a:rPr>
              <a:t>(схема алгоритму)</a:t>
            </a:r>
            <a:endParaRPr lang="uk-UA" sz="2800" i="1" dirty="0">
              <a:solidFill>
                <a:schemeClr val="accent4">
                  <a:lumMod val="75000"/>
                </a:schemeClr>
              </a:solidFill>
            </a:endParaRPr>
          </a:p>
        </p:txBody>
      </p:sp>
    </p:spTree>
    <p:extLst>
      <p:ext uri="{BB962C8B-B14F-4D97-AF65-F5344CB8AC3E}">
        <p14:creationId xmlns="" xmlns:p14="http://schemas.microsoft.com/office/powerpoint/2010/main" val="158682567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3429000" y="62568"/>
            <a:ext cx="2286000" cy="523220"/>
          </a:xfrm>
          <a:prstGeom prst="rect">
            <a:avLst/>
          </a:prstGeom>
        </p:spPr>
        <p:txBody>
          <a:bodyPr wrap="square">
            <a:spAutoFit/>
          </a:bodyPr>
          <a:lstStyle/>
          <a:p>
            <a:r>
              <a:rPr lang="uk-UA" sz="2800" i="1" dirty="0" smtClean="0">
                <a:solidFill>
                  <a:schemeClr val="accent4">
                    <a:lumMod val="75000"/>
                  </a:schemeClr>
                </a:solidFill>
              </a:rPr>
              <a:t>4. Псевдокод</a:t>
            </a:r>
            <a:endParaRPr lang="uk-UA" sz="2800" i="1" dirty="0">
              <a:solidFill>
                <a:schemeClr val="accent4">
                  <a:lumMod val="75000"/>
                </a:schemeClr>
              </a:solidFill>
            </a:endParaRPr>
          </a:p>
        </p:txBody>
      </p:sp>
      <p:pic>
        <p:nvPicPr>
          <p:cNvPr id="8194" name="Picture 2"/>
          <p:cNvPicPr>
            <a:picLocks noChangeAspect="1" noChangeArrowheads="1"/>
          </p:cNvPicPr>
          <p:nvPr/>
        </p:nvPicPr>
        <p:blipFill>
          <a:blip r:embed="rId2">
            <a:extLst>
              <a:ext uri="{28A0092B-C50C-407E-A947-70E740481C1C}">
                <a14:useLocalDpi xmlns="" xmlns:a14="http://schemas.microsoft.com/office/drawing/2010/main" val="0"/>
              </a:ext>
            </a:extLst>
          </a:blip>
          <a:srcRect/>
          <a:stretch>
            <a:fillRect/>
          </a:stretch>
        </p:blipFill>
        <p:spPr bwMode="auto">
          <a:xfrm>
            <a:off x="467544" y="585788"/>
            <a:ext cx="7560840" cy="6124588"/>
          </a:xfrm>
          <a:prstGeom prst="rect">
            <a:avLst/>
          </a:prstGeom>
          <a:noFill/>
          <a:ln>
            <a:noFill/>
          </a:ln>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Lst>
        </p:spPr>
      </p:pic>
    </p:spTree>
    <p:extLst>
      <p:ext uri="{BB962C8B-B14F-4D97-AF65-F5344CB8AC3E}">
        <p14:creationId xmlns="" xmlns:p14="http://schemas.microsoft.com/office/powerpoint/2010/main" val="141088387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706090"/>
          </a:xfrm>
        </p:spPr>
        <p:txBody>
          <a:bodyPr>
            <a:normAutofit fontScale="90000"/>
          </a:bodyPr>
          <a:lstStyle/>
          <a:p>
            <a:r>
              <a:rPr lang="uk-UA" b="1" dirty="0" smtClean="0">
                <a:solidFill>
                  <a:schemeClr val="accent2">
                    <a:lumMod val="75000"/>
                  </a:schemeClr>
                </a:solidFill>
              </a:rPr>
              <a:t>§</a:t>
            </a:r>
            <a:r>
              <a:rPr lang="ru-RU" b="1" dirty="0" smtClean="0">
                <a:solidFill>
                  <a:schemeClr val="accent2">
                    <a:lumMod val="75000"/>
                  </a:schemeClr>
                </a:solidFill>
              </a:rPr>
              <a:t>3</a:t>
            </a:r>
            <a:r>
              <a:rPr lang="uk-UA" b="1" dirty="0" smtClean="0">
                <a:solidFill>
                  <a:schemeClr val="accent2">
                    <a:lumMod val="75000"/>
                  </a:schemeClr>
                </a:solidFill>
              </a:rPr>
              <a:t>. Властивості алгоритмів</a:t>
            </a:r>
            <a:endParaRPr lang="uk-UA" b="1" dirty="0">
              <a:solidFill>
                <a:schemeClr val="accent2">
                  <a:lumMod val="75000"/>
                </a:schemeClr>
              </a:solidFill>
            </a:endParaRPr>
          </a:p>
        </p:txBody>
      </p:sp>
      <p:sp>
        <p:nvSpPr>
          <p:cNvPr id="4" name="Прямоугольник 3"/>
          <p:cNvSpPr/>
          <p:nvPr/>
        </p:nvSpPr>
        <p:spPr>
          <a:xfrm>
            <a:off x="323528" y="980728"/>
            <a:ext cx="8568952" cy="5693866"/>
          </a:xfrm>
          <a:prstGeom prst="rect">
            <a:avLst/>
          </a:prstGeom>
        </p:spPr>
        <p:txBody>
          <a:bodyPr wrap="square">
            <a:spAutoFit/>
          </a:bodyPr>
          <a:lstStyle/>
          <a:p>
            <a:pPr lvl="0" algn="just"/>
            <a:r>
              <a:rPr lang="uk-UA" sz="2800" b="1" i="1" dirty="0">
                <a:solidFill>
                  <a:srgbClr val="00B050"/>
                </a:solidFill>
              </a:rPr>
              <a:t>Детермінованість</a:t>
            </a:r>
            <a:r>
              <a:rPr lang="uk-UA" sz="2800" b="1" dirty="0"/>
              <a:t> </a:t>
            </a:r>
            <a:r>
              <a:rPr lang="uk-UA" sz="2800" dirty="0"/>
              <a:t>— визначення кроків алгоритму, тобто після кожного кроку або зазначається, який крок слід робити далі, або дається команда на зупинку, після чого робота алгоритму вважається закінченою. </a:t>
            </a:r>
          </a:p>
          <a:p>
            <a:pPr algn="just"/>
            <a:r>
              <a:rPr lang="uk-UA" sz="2800" dirty="0"/>
              <a:t> </a:t>
            </a:r>
          </a:p>
          <a:p>
            <a:pPr lvl="0" algn="just"/>
            <a:r>
              <a:rPr lang="uk-UA" sz="2800" b="1" i="1" dirty="0">
                <a:solidFill>
                  <a:srgbClr val="00B050"/>
                </a:solidFill>
              </a:rPr>
              <a:t>Результативність</a:t>
            </a:r>
            <a:r>
              <a:rPr lang="uk-UA" sz="2800" dirty="0"/>
              <a:t> (скінченність, збіжність) — виконання алгоритму має або закінчуватися результатом, або інформацією про те, чому не може бути одержаний результат, причому множина різних кроків, з яких складено алгоритм, є скінченою</a:t>
            </a:r>
            <a:r>
              <a:rPr lang="uk-UA" sz="2800" dirty="0" smtClean="0"/>
              <a:t>.</a:t>
            </a:r>
          </a:p>
          <a:p>
            <a:pPr lvl="0" algn="just"/>
            <a:endParaRPr lang="uk-UA" sz="2800" dirty="0">
              <a:solidFill>
                <a:srgbClr val="00B050"/>
              </a:solidFill>
            </a:endParaRPr>
          </a:p>
          <a:p>
            <a:pPr lvl="0" algn="just"/>
            <a:r>
              <a:rPr lang="uk-UA" sz="2800" b="1" i="1" dirty="0">
                <a:solidFill>
                  <a:srgbClr val="00B050"/>
                </a:solidFill>
              </a:rPr>
              <a:t>Масовість</a:t>
            </a:r>
            <a:r>
              <a:rPr lang="uk-UA" sz="2800" i="1" dirty="0">
                <a:solidFill>
                  <a:srgbClr val="00B050"/>
                </a:solidFill>
              </a:rPr>
              <a:t> </a:t>
            </a:r>
            <a:r>
              <a:rPr lang="uk-UA" sz="2800" dirty="0"/>
              <a:t>— алгоритм може бути використаний для розв'язання цілого класу задач одного типу.</a:t>
            </a:r>
          </a:p>
        </p:txBody>
      </p:sp>
    </p:spTree>
    <p:extLst>
      <p:ext uri="{BB962C8B-B14F-4D97-AF65-F5344CB8AC3E}">
        <p14:creationId xmlns="" xmlns:p14="http://schemas.microsoft.com/office/powerpoint/2010/main" val="58377087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467544" y="566678"/>
            <a:ext cx="8280920" cy="3539430"/>
          </a:xfrm>
          <a:prstGeom prst="rect">
            <a:avLst/>
          </a:prstGeom>
        </p:spPr>
        <p:txBody>
          <a:bodyPr wrap="square">
            <a:spAutoFit/>
          </a:bodyPr>
          <a:lstStyle/>
          <a:p>
            <a:pPr lvl="0" algn="just"/>
            <a:r>
              <a:rPr lang="uk-UA" sz="2800" b="1" i="1" dirty="0">
                <a:solidFill>
                  <a:srgbClr val="00B050"/>
                </a:solidFill>
              </a:rPr>
              <a:t>Зрозумілість</a:t>
            </a:r>
            <a:r>
              <a:rPr lang="uk-UA" sz="2800" dirty="0"/>
              <a:t> — алгоритм має бути зрозумілим конкретному виконавцю, який повинен виконати кожну команду алгоритму у строгій відповідності з її призначенням.</a:t>
            </a:r>
          </a:p>
          <a:p>
            <a:pPr algn="just"/>
            <a:r>
              <a:rPr lang="uk-UA" sz="2800" dirty="0"/>
              <a:t> </a:t>
            </a:r>
          </a:p>
          <a:p>
            <a:pPr lvl="0" algn="just"/>
            <a:r>
              <a:rPr lang="uk-UA" sz="2800" b="1" i="1" dirty="0">
                <a:solidFill>
                  <a:srgbClr val="00B050"/>
                </a:solidFill>
              </a:rPr>
              <a:t>Дискретність</a:t>
            </a:r>
            <a:r>
              <a:rPr lang="uk-UA" sz="2800" dirty="0"/>
              <a:t> — можливість розбиття алгоритму на скінчену кількість етапів, причому результати попереднього етапу є вхідними для наступного.</a:t>
            </a:r>
          </a:p>
        </p:txBody>
      </p:sp>
    </p:spTree>
    <p:extLst>
      <p:ext uri="{BB962C8B-B14F-4D97-AF65-F5344CB8AC3E}">
        <p14:creationId xmlns="" xmlns:p14="http://schemas.microsoft.com/office/powerpoint/2010/main" val="116329482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896" y="116632"/>
            <a:ext cx="9144000" cy="1143000"/>
          </a:xfrm>
        </p:spPr>
        <p:txBody>
          <a:bodyPr>
            <a:normAutofit fontScale="90000"/>
          </a:bodyPr>
          <a:lstStyle/>
          <a:p>
            <a:r>
              <a:rPr lang="uk-UA" b="1" dirty="0" smtClean="0">
                <a:solidFill>
                  <a:schemeClr val="accent2">
                    <a:lumMod val="75000"/>
                  </a:schemeClr>
                </a:solidFill>
              </a:rPr>
              <a:t>§4. Етапи проектування і аналізу алгоритмів</a:t>
            </a:r>
            <a:endParaRPr lang="uk-UA" b="1" dirty="0">
              <a:solidFill>
                <a:schemeClr val="accent2">
                  <a:lumMod val="75000"/>
                </a:schemeClr>
              </a:solidFill>
            </a:endParaRPr>
          </a:p>
        </p:txBody>
      </p:sp>
      <p:grpSp>
        <p:nvGrpSpPr>
          <p:cNvPr id="4" name="Полотно 17"/>
          <p:cNvGrpSpPr/>
          <p:nvPr/>
        </p:nvGrpSpPr>
        <p:grpSpPr>
          <a:xfrm>
            <a:off x="1070680" y="1275510"/>
            <a:ext cx="6635115" cy="5192787"/>
            <a:chOff x="0" y="0"/>
            <a:chExt cx="6635115" cy="5192787"/>
          </a:xfrm>
        </p:grpSpPr>
        <p:sp>
          <p:nvSpPr>
            <p:cNvPr id="5" name="Прямоугольник 4"/>
            <p:cNvSpPr/>
            <p:nvPr/>
          </p:nvSpPr>
          <p:spPr>
            <a:xfrm>
              <a:off x="0" y="0"/>
              <a:ext cx="6635115" cy="5192395"/>
            </a:xfrm>
            <a:prstGeom prst="rect">
              <a:avLst/>
            </a:prstGeom>
            <a:noFill/>
            <a:ln>
              <a:noFill/>
            </a:ln>
          </p:spPr>
        </p:sp>
        <p:grpSp>
          <p:nvGrpSpPr>
            <p:cNvPr id="6" name="Group 4"/>
            <p:cNvGrpSpPr>
              <a:grpSpLocks/>
            </p:cNvGrpSpPr>
            <p:nvPr/>
          </p:nvGrpSpPr>
          <p:grpSpPr bwMode="auto">
            <a:xfrm>
              <a:off x="685499" y="228514"/>
              <a:ext cx="5857735" cy="4964273"/>
              <a:chOff x="2790" y="1494"/>
              <a:chExt cx="6480" cy="6300"/>
            </a:xfrm>
          </p:grpSpPr>
          <p:sp>
            <p:nvSpPr>
              <p:cNvPr id="7" name="Text Box 5"/>
              <p:cNvSpPr txBox="1">
                <a:spLocks noChangeArrowheads="1"/>
              </p:cNvSpPr>
              <p:nvPr/>
            </p:nvSpPr>
            <p:spPr bwMode="auto">
              <a:xfrm>
                <a:off x="3690" y="1494"/>
                <a:ext cx="4680" cy="540"/>
              </a:xfrm>
              <a:prstGeom prst="rect">
                <a:avLst/>
              </a:prstGeom>
              <a:solidFill>
                <a:srgbClr val="FFFFFF"/>
              </a:solidFill>
              <a:ln w="9525">
                <a:solidFill>
                  <a:srgbClr val="000000"/>
                </a:solidFill>
                <a:miter lim="800000"/>
                <a:headEnd/>
                <a:tailEnd/>
              </a:ln>
            </p:spPr>
            <p:txBody>
              <a:bodyPr rot="0" vert="horz" wrap="square" lIns="91440" tIns="45720" rIns="91440" bIns="45720" anchor="t" anchorCtr="0" upright="1">
                <a:noAutofit/>
              </a:bodyPr>
              <a:lstStyle/>
              <a:p>
                <a:pPr algn="ctr">
                  <a:spcAft>
                    <a:spcPts val="0"/>
                  </a:spcAft>
                </a:pPr>
                <a:r>
                  <a:rPr lang="uk-UA" sz="2000">
                    <a:effectLst/>
                    <a:latin typeface="Times New Roman"/>
                    <a:ea typeface="Times New Roman"/>
                  </a:rPr>
                  <a:t>Розуміння задачі</a:t>
                </a:r>
                <a:endParaRPr lang="uk-UA" sz="900">
                  <a:effectLst/>
                  <a:latin typeface="Times New Roman"/>
                  <a:ea typeface="Times New Roman"/>
                </a:endParaRPr>
              </a:p>
            </p:txBody>
          </p:sp>
          <p:sp>
            <p:nvSpPr>
              <p:cNvPr id="8" name="Text Box 6"/>
              <p:cNvSpPr txBox="1">
                <a:spLocks noChangeArrowheads="1"/>
              </p:cNvSpPr>
              <p:nvPr/>
            </p:nvSpPr>
            <p:spPr bwMode="auto">
              <a:xfrm>
                <a:off x="3690" y="2394"/>
                <a:ext cx="4680" cy="1800"/>
              </a:xfrm>
              <a:prstGeom prst="rect">
                <a:avLst/>
              </a:prstGeom>
              <a:solidFill>
                <a:srgbClr val="FFFFFF"/>
              </a:solidFill>
              <a:ln w="9525">
                <a:solidFill>
                  <a:srgbClr val="000000"/>
                </a:solidFill>
                <a:miter lim="800000"/>
                <a:headEnd/>
                <a:tailEnd/>
              </a:ln>
            </p:spPr>
            <p:txBody>
              <a:bodyPr rot="0" vert="horz" wrap="square" lIns="91440" tIns="45720" rIns="91440" bIns="45720" anchor="t" anchorCtr="0" upright="1">
                <a:noAutofit/>
              </a:bodyPr>
              <a:lstStyle/>
              <a:p>
                <a:pPr algn="ctr">
                  <a:spcAft>
                    <a:spcPts val="0"/>
                  </a:spcAft>
                </a:pPr>
                <a:r>
                  <a:rPr lang="uk-UA" sz="2000">
                    <a:effectLst/>
                    <a:latin typeface="Times New Roman"/>
                    <a:ea typeface="Times New Roman"/>
                  </a:rPr>
                  <a:t>Вибір: обчислювальні засоби, точний або наближений розв’язок, структури даних, методика проектування алгоритму</a:t>
                </a:r>
                <a:endParaRPr lang="uk-UA" sz="900">
                  <a:effectLst/>
                  <a:latin typeface="Times New Roman"/>
                  <a:ea typeface="Times New Roman"/>
                </a:endParaRPr>
              </a:p>
            </p:txBody>
          </p:sp>
          <p:sp>
            <p:nvSpPr>
              <p:cNvPr id="9" name="Text Box 7"/>
              <p:cNvSpPr txBox="1">
                <a:spLocks noChangeArrowheads="1"/>
              </p:cNvSpPr>
              <p:nvPr/>
            </p:nvSpPr>
            <p:spPr bwMode="auto">
              <a:xfrm>
                <a:off x="3690" y="4554"/>
                <a:ext cx="4680" cy="540"/>
              </a:xfrm>
              <a:prstGeom prst="rect">
                <a:avLst/>
              </a:prstGeom>
              <a:solidFill>
                <a:srgbClr val="FFFFFF"/>
              </a:solidFill>
              <a:ln w="9525">
                <a:solidFill>
                  <a:srgbClr val="000000"/>
                </a:solidFill>
                <a:miter lim="800000"/>
                <a:headEnd/>
                <a:tailEnd/>
              </a:ln>
            </p:spPr>
            <p:txBody>
              <a:bodyPr rot="0" vert="horz" wrap="square" lIns="91440" tIns="45720" rIns="91440" bIns="45720" anchor="t" anchorCtr="0" upright="1">
                <a:noAutofit/>
              </a:bodyPr>
              <a:lstStyle/>
              <a:p>
                <a:pPr algn="ctr">
                  <a:spcAft>
                    <a:spcPts val="0"/>
                  </a:spcAft>
                </a:pPr>
                <a:r>
                  <a:rPr lang="uk-UA" sz="2000">
                    <a:effectLst/>
                    <a:latin typeface="Times New Roman"/>
                    <a:ea typeface="Times New Roman"/>
                  </a:rPr>
                  <a:t>Розробка алгоритму</a:t>
                </a:r>
                <a:endParaRPr lang="uk-UA" sz="900">
                  <a:effectLst/>
                  <a:latin typeface="Times New Roman"/>
                  <a:ea typeface="Times New Roman"/>
                </a:endParaRPr>
              </a:p>
            </p:txBody>
          </p:sp>
          <p:sp>
            <p:nvSpPr>
              <p:cNvPr id="10" name="Text Box 8"/>
              <p:cNvSpPr txBox="1">
                <a:spLocks noChangeArrowheads="1"/>
              </p:cNvSpPr>
              <p:nvPr/>
            </p:nvSpPr>
            <p:spPr bwMode="auto">
              <a:xfrm>
                <a:off x="3690" y="5454"/>
                <a:ext cx="4680" cy="540"/>
              </a:xfrm>
              <a:prstGeom prst="rect">
                <a:avLst/>
              </a:prstGeom>
              <a:solidFill>
                <a:srgbClr val="FFFFFF"/>
              </a:solidFill>
              <a:ln w="9525">
                <a:solidFill>
                  <a:srgbClr val="000000"/>
                </a:solidFill>
                <a:miter lim="800000"/>
                <a:headEnd/>
                <a:tailEnd/>
              </a:ln>
            </p:spPr>
            <p:txBody>
              <a:bodyPr rot="0" vert="horz" wrap="square" lIns="91440" tIns="45720" rIns="91440" bIns="45720" anchor="t" anchorCtr="0" upright="1">
                <a:noAutofit/>
              </a:bodyPr>
              <a:lstStyle/>
              <a:p>
                <a:pPr algn="ctr">
                  <a:spcAft>
                    <a:spcPts val="0"/>
                  </a:spcAft>
                </a:pPr>
                <a:r>
                  <a:rPr lang="uk-UA" sz="2000">
                    <a:effectLst/>
                    <a:latin typeface="Times New Roman"/>
                    <a:ea typeface="Times New Roman"/>
                  </a:rPr>
                  <a:t>Оцінка коректності</a:t>
                </a:r>
                <a:endParaRPr lang="uk-UA" sz="900">
                  <a:effectLst/>
                  <a:latin typeface="Times New Roman"/>
                  <a:ea typeface="Times New Roman"/>
                </a:endParaRPr>
              </a:p>
            </p:txBody>
          </p:sp>
          <p:sp>
            <p:nvSpPr>
              <p:cNvPr id="11" name="Text Box 9"/>
              <p:cNvSpPr txBox="1">
                <a:spLocks noChangeArrowheads="1"/>
              </p:cNvSpPr>
              <p:nvPr/>
            </p:nvSpPr>
            <p:spPr bwMode="auto">
              <a:xfrm>
                <a:off x="3690" y="6354"/>
                <a:ext cx="4680" cy="540"/>
              </a:xfrm>
              <a:prstGeom prst="rect">
                <a:avLst/>
              </a:prstGeom>
              <a:solidFill>
                <a:srgbClr val="FFFFFF"/>
              </a:solidFill>
              <a:ln w="9525">
                <a:solidFill>
                  <a:srgbClr val="000000"/>
                </a:solidFill>
                <a:miter lim="800000"/>
                <a:headEnd/>
                <a:tailEnd/>
              </a:ln>
            </p:spPr>
            <p:txBody>
              <a:bodyPr rot="0" vert="horz" wrap="square" lIns="91440" tIns="45720" rIns="91440" bIns="45720" anchor="t" anchorCtr="0" upright="1">
                <a:noAutofit/>
              </a:bodyPr>
              <a:lstStyle/>
              <a:p>
                <a:pPr algn="ctr">
                  <a:spcAft>
                    <a:spcPts val="0"/>
                  </a:spcAft>
                </a:pPr>
                <a:r>
                  <a:rPr lang="uk-UA" sz="2000">
                    <a:effectLst/>
                    <a:latin typeface="Times New Roman"/>
                    <a:ea typeface="Times New Roman"/>
                  </a:rPr>
                  <a:t>Аналіз алгоритму</a:t>
                </a:r>
                <a:endParaRPr lang="uk-UA" sz="900">
                  <a:effectLst/>
                  <a:latin typeface="Times New Roman"/>
                  <a:ea typeface="Times New Roman"/>
                </a:endParaRPr>
              </a:p>
            </p:txBody>
          </p:sp>
          <p:sp>
            <p:nvSpPr>
              <p:cNvPr id="12" name="Text Box 10"/>
              <p:cNvSpPr txBox="1">
                <a:spLocks noChangeArrowheads="1"/>
              </p:cNvSpPr>
              <p:nvPr/>
            </p:nvSpPr>
            <p:spPr bwMode="auto">
              <a:xfrm>
                <a:off x="3690" y="7254"/>
                <a:ext cx="4680" cy="540"/>
              </a:xfrm>
              <a:prstGeom prst="rect">
                <a:avLst/>
              </a:prstGeom>
              <a:solidFill>
                <a:srgbClr val="FFFFFF"/>
              </a:solidFill>
              <a:ln w="9525">
                <a:solidFill>
                  <a:srgbClr val="000000"/>
                </a:solidFill>
                <a:miter lim="800000"/>
                <a:headEnd/>
                <a:tailEnd/>
              </a:ln>
            </p:spPr>
            <p:txBody>
              <a:bodyPr rot="0" vert="horz" wrap="square" lIns="91440" tIns="45720" rIns="91440" bIns="45720" anchor="t" anchorCtr="0" upright="1">
                <a:noAutofit/>
              </a:bodyPr>
              <a:lstStyle/>
              <a:p>
                <a:pPr algn="ctr">
                  <a:spcAft>
                    <a:spcPts val="0"/>
                  </a:spcAft>
                </a:pPr>
                <a:r>
                  <a:rPr lang="uk-UA" sz="2000">
                    <a:effectLst/>
                    <a:latin typeface="Times New Roman"/>
                    <a:ea typeface="Times New Roman"/>
                  </a:rPr>
                  <a:t>Реалізація алгоритму</a:t>
                </a:r>
                <a:endParaRPr lang="uk-UA" sz="900">
                  <a:effectLst/>
                  <a:latin typeface="Times New Roman"/>
                  <a:ea typeface="Times New Roman"/>
                </a:endParaRPr>
              </a:p>
            </p:txBody>
          </p:sp>
          <p:cxnSp>
            <p:nvCxnSpPr>
              <p:cNvPr id="13" name="Line 11"/>
              <p:cNvCxnSpPr/>
              <p:nvPr/>
            </p:nvCxnSpPr>
            <p:spPr bwMode="auto">
              <a:xfrm>
                <a:off x="6030" y="2034"/>
                <a:ext cx="0" cy="360"/>
              </a:xfrm>
              <a:prstGeom prst="line">
                <a:avLst/>
              </a:prstGeom>
              <a:noFill/>
              <a:ln w="9525">
                <a:solidFill>
                  <a:srgbClr val="000000"/>
                </a:solidFill>
                <a:round/>
                <a:headEnd/>
                <a:tailEnd type="triangle" w="med" len="med"/>
              </a:ln>
              <a:extLst>
                <a:ext uri="{909E8E84-426E-40DD-AFC4-6F175D3DCCD1}">
                  <a14:hiddenFill xmlns="" xmlns:a14="http://schemas.microsoft.com/office/drawing/2010/main">
                    <a:noFill/>
                  </a14:hiddenFill>
                </a:ext>
              </a:extLst>
            </p:spPr>
          </p:cxnSp>
          <p:cxnSp>
            <p:nvCxnSpPr>
              <p:cNvPr id="14" name="Line 12"/>
              <p:cNvCxnSpPr/>
              <p:nvPr/>
            </p:nvCxnSpPr>
            <p:spPr bwMode="auto">
              <a:xfrm>
                <a:off x="6030" y="4194"/>
                <a:ext cx="1" cy="360"/>
              </a:xfrm>
              <a:prstGeom prst="line">
                <a:avLst/>
              </a:prstGeom>
              <a:noFill/>
              <a:ln w="9525">
                <a:solidFill>
                  <a:srgbClr val="000000"/>
                </a:solidFill>
                <a:round/>
                <a:headEnd/>
                <a:tailEnd type="triangle" w="med" len="med"/>
              </a:ln>
              <a:extLst>
                <a:ext uri="{909E8E84-426E-40DD-AFC4-6F175D3DCCD1}">
                  <a14:hiddenFill xmlns="" xmlns:a14="http://schemas.microsoft.com/office/drawing/2010/main">
                    <a:noFill/>
                  </a14:hiddenFill>
                </a:ext>
              </a:extLst>
            </p:spPr>
          </p:cxnSp>
          <p:cxnSp>
            <p:nvCxnSpPr>
              <p:cNvPr id="15" name="Line 13"/>
              <p:cNvCxnSpPr/>
              <p:nvPr/>
            </p:nvCxnSpPr>
            <p:spPr bwMode="auto">
              <a:xfrm>
                <a:off x="6030" y="5094"/>
                <a:ext cx="1" cy="360"/>
              </a:xfrm>
              <a:prstGeom prst="line">
                <a:avLst/>
              </a:prstGeom>
              <a:noFill/>
              <a:ln w="9525">
                <a:solidFill>
                  <a:srgbClr val="000000"/>
                </a:solidFill>
                <a:round/>
                <a:headEnd/>
                <a:tailEnd type="triangle" w="med" len="med"/>
              </a:ln>
              <a:extLst>
                <a:ext uri="{909E8E84-426E-40DD-AFC4-6F175D3DCCD1}">
                  <a14:hiddenFill xmlns="" xmlns:a14="http://schemas.microsoft.com/office/drawing/2010/main">
                    <a:noFill/>
                  </a14:hiddenFill>
                </a:ext>
              </a:extLst>
            </p:spPr>
          </p:cxnSp>
          <p:cxnSp>
            <p:nvCxnSpPr>
              <p:cNvPr id="16" name="Line 14"/>
              <p:cNvCxnSpPr/>
              <p:nvPr/>
            </p:nvCxnSpPr>
            <p:spPr bwMode="auto">
              <a:xfrm>
                <a:off x="6030" y="5994"/>
                <a:ext cx="1" cy="360"/>
              </a:xfrm>
              <a:prstGeom prst="line">
                <a:avLst/>
              </a:prstGeom>
              <a:noFill/>
              <a:ln w="9525">
                <a:solidFill>
                  <a:srgbClr val="000000"/>
                </a:solidFill>
                <a:round/>
                <a:headEnd/>
                <a:tailEnd type="triangle" w="med" len="med"/>
              </a:ln>
              <a:extLst>
                <a:ext uri="{909E8E84-426E-40DD-AFC4-6F175D3DCCD1}">
                  <a14:hiddenFill xmlns="" xmlns:a14="http://schemas.microsoft.com/office/drawing/2010/main">
                    <a:noFill/>
                  </a14:hiddenFill>
                </a:ext>
              </a:extLst>
            </p:spPr>
          </p:cxnSp>
          <p:cxnSp>
            <p:nvCxnSpPr>
              <p:cNvPr id="17" name="Line 15"/>
              <p:cNvCxnSpPr/>
              <p:nvPr/>
            </p:nvCxnSpPr>
            <p:spPr bwMode="auto">
              <a:xfrm>
                <a:off x="6030" y="6894"/>
                <a:ext cx="1" cy="360"/>
              </a:xfrm>
              <a:prstGeom prst="line">
                <a:avLst/>
              </a:prstGeom>
              <a:noFill/>
              <a:ln w="9525">
                <a:solidFill>
                  <a:srgbClr val="000000"/>
                </a:solidFill>
                <a:round/>
                <a:headEnd/>
                <a:tailEnd type="triangle" w="med" len="med"/>
              </a:ln>
              <a:extLst>
                <a:ext uri="{909E8E84-426E-40DD-AFC4-6F175D3DCCD1}">
                  <a14:hiddenFill xmlns="" xmlns:a14="http://schemas.microsoft.com/office/drawing/2010/main">
                    <a:noFill/>
                  </a14:hiddenFill>
                </a:ext>
              </a:extLst>
            </p:spPr>
          </p:cxnSp>
          <p:sp>
            <p:nvSpPr>
              <p:cNvPr id="18" name="Freeform 16"/>
              <p:cNvSpPr>
                <a:spLocks/>
              </p:cNvSpPr>
              <p:nvPr/>
            </p:nvSpPr>
            <p:spPr bwMode="auto">
              <a:xfrm>
                <a:off x="8370" y="3834"/>
                <a:ext cx="900" cy="2790"/>
              </a:xfrm>
              <a:custGeom>
                <a:avLst/>
                <a:gdLst>
                  <a:gd name="T0" fmla="*/ 0 w 900"/>
                  <a:gd name="T1" fmla="*/ 3240 h 3240"/>
                  <a:gd name="T2" fmla="*/ 900 w 900"/>
                  <a:gd name="T3" fmla="*/ 3240 h 3240"/>
                  <a:gd name="T4" fmla="*/ 900 w 900"/>
                  <a:gd name="T5" fmla="*/ 0 h 3240"/>
                  <a:gd name="T6" fmla="*/ 540 w 900"/>
                  <a:gd name="T7" fmla="*/ 0 h 3240"/>
                </a:gdLst>
                <a:ahLst/>
                <a:cxnLst>
                  <a:cxn ang="0">
                    <a:pos x="T0" y="T1"/>
                  </a:cxn>
                  <a:cxn ang="0">
                    <a:pos x="T2" y="T3"/>
                  </a:cxn>
                  <a:cxn ang="0">
                    <a:pos x="T4" y="T5"/>
                  </a:cxn>
                  <a:cxn ang="0">
                    <a:pos x="T6" y="T7"/>
                  </a:cxn>
                </a:cxnLst>
                <a:rect l="0" t="0" r="r" b="b"/>
                <a:pathLst>
                  <a:path w="900" h="3240">
                    <a:moveTo>
                      <a:pt x="0" y="3240"/>
                    </a:moveTo>
                    <a:lnTo>
                      <a:pt x="900" y="3240"/>
                    </a:lnTo>
                    <a:lnTo>
                      <a:pt x="900" y="0"/>
                    </a:lnTo>
                    <a:lnTo>
                      <a:pt x="540" y="0"/>
                    </a:lnTo>
                  </a:path>
                </a:pathLst>
              </a:custGeom>
              <a:noFill/>
              <a:ln w="9525">
                <a:solidFill>
                  <a:srgbClr val="000000"/>
                </a:solidFill>
                <a:round/>
                <a:headEnd/>
                <a:tailEnd/>
              </a:ln>
              <a:extLst>
                <a:ext uri="{909E8E84-426E-40DD-AFC4-6F175D3DCCD1}">
                  <a14:hiddenFill xmlns="" xmlns:a14="http://schemas.microsoft.com/office/drawing/2010/main">
                    <a:solidFill>
                      <a:srgbClr val="FFFFFF"/>
                    </a:solidFill>
                  </a14:hiddenFill>
                </a:ext>
              </a:extLst>
            </p:spPr>
            <p:txBody>
              <a:bodyPr rot="0" vert="horz" wrap="square" lIns="91440" tIns="45720" rIns="91440" bIns="45720" anchor="t" anchorCtr="0" upright="1">
                <a:noAutofit/>
              </a:bodyPr>
              <a:lstStyle/>
              <a:p>
                <a:endParaRPr lang="uk-UA"/>
              </a:p>
            </p:txBody>
          </p:sp>
          <p:sp>
            <p:nvSpPr>
              <p:cNvPr id="19" name="Freeform 17"/>
              <p:cNvSpPr>
                <a:spLocks/>
              </p:cNvSpPr>
              <p:nvPr/>
            </p:nvSpPr>
            <p:spPr bwMode="auto">
              <a:xfrm>
                <a:off x="8370" y="2834"/>
                <a:ext cx="540" cy="1980"/>
              </a:xfrm>
              <a:custGeom>
                <a:avLst/>
                <a:gdLst>
                  <a:gd name="T0" fmla="*/ 0 w 540"/>
                  <a:gd name="T1" fmla="*/ 900 h 900"/>
                  <a:gd name="T2" fmla="*/ 540 w 540"/>
                  <a:gd name="T3" fmla="*/ 900 h 900"/>
                  <a:gd name="T4" fmla="*/ 540 w 540"/>
                  <a:gd name="T5" fmla="*/ 0 h 900"/>
                  <a:gd name="T6" fmla="*/ 0 w 540"/>
                  <a:gd name="T7" fmla="*/ 0 h 900"/>
                </a:gdLst>
                <a:ahLst/>
                <a:cxnLst>
                  <a:cxn ang="0">
                    <a:pos x="T0" y="T1"/>
                  </a:cxn>
                  <a:cxn ang="0">
                    <a:pos x="T2" y="T3"/>
                  </a:cxn>
                  <a:cxn ang="0">
                    <a:pos x="T4" y="T5"/>
                  </a:cxn>
                  <a:cxn ang="0">
                    <a:pos x="T6" y="T7"/>
                  </a:cxn>
                </a:cxnLst>
                <a:rect l="0" t="0" r="r" b="b"/>
                <a:pathLst>
                  <a:path w="540" h="900">
                    <a:moveTo>
                      <a:pt x="0" y="900"/>
                    </a:moveTo>
                    <a:lnTo>
                      <a:pt x="540" y="900"/>
                    </a:lnTo>
                    <a:lnTo>
                      <a:pt x="540" y="0"/>
                    </a:lnTo>
                    <a:lnTo>
                      <a:pt x="0" y="0"/>
                    </a:lnTo>
                  </a:path>
                </a:pathLst>
              </a:custGeom>
              <a:noFill/>
              <a:ln w="9525">
                <a:solidFill>
                  <a:srgbClr val="000000"/>
                </a:solidFill>
                <a:round/>
                <a:headEnd type="triangle" w="med" len="med"/>
                <a:tailEnd type="triangle" w="med" len="med"/>
              </a:ln>
              <a:extLst>
                <a:ext uri="{909E8E84-426E-40DD-AFC4-6F175D3DCCD1}">
                  <a14:hiddenFill xmlns="" xmlns:a14="http://schemas.microsoft.com/office/drawing/2010/main">
                    <a:solidFill>
                      <a:srgbClr val="FFFFFF"/>
                    </a:solidFill>
                  </a14:hiddenFill>
                </a:ext>
              </a:extLst>
            </p:spPr>
            <p:txBody>
              <a:bodyPr rot="0" vert="horz" wrap="square" lIns="91440" tIns="45720" rIns="91440" bIns="45720" anchor="t" anchorCtr="0" upright="1">
                <a:noAutofit/>
              </a:bodyPr>
              <a:lstStyle/>
              <a:p>
                <a:endParaRPr lang="uk-UA"/>
              </a:p>
            </p:txBody>
          </p:sp>
          <p:sp>
            <p:nvSpPr>
              <p:cNvPr id="20" name="Freeform 18"/>
              <p:cNvSpPr>
                <a:spLocks/>
              </p:cNvSpPr>
              <p:nvPr/>
            </p:nvSpPr>
            <p:spPr bwMode="auto">
              <a:xfrm rot="10800000">
                <a:off x="3150" y="2934"/>
                <a:ext cx="540" cy="1980"/>
              </a:xfrm>
              <a:custGeom>
                <a:avLst/>
                <a:gdLst>
                  <a:gd name="T0" fmla="*/ 0 w 540"/>
                  <a:gd name="T1" fmla="*/ 900 h 900"/>
                  <a:gd name="T2" fmla="*/ 540 w 540"/>
                  <a:gd name="T3" fmla="*/ 900 h 900"/>
                  <a:gd name="T4" fmla="*/ 540 w 540"/>
                  <a:gd name="T5" fmla="*/ 0 h 900"/>
                  <a:gd name="T6" fmla="*/ 0 w 540"/>
                  <a:gd name="T7" fmla="*/ 0 h 900"/>
                </a:gdLst>
                <a:ahLst/>
                <a:cxnLst>
                  <a:cxn ang="0">
                    <a:pos x="T0" y="T1"/>
                  </a:cxn>
                  <a:cxn ang="0">
                    <a:pos x="T2" y="T3"/>
                  </a:cxn>
                  <a:cxn ang="0">
                    <a:pos x="T4" y="T5"/>
                  </a:cxn>
                  <a:cxn ang="0">
                    <a:pos x="T6" y="T7"/>
                  </a:cxn>
                </a:cxnLst>
                <a:rect l="0" t="0" r="r" b="b"/>
                <a:pathLst>
                  <a:path w="540" h="900">
                    <a:moveTo>
                      <a:pt x="0" y="900"/>
                    </a:moveTo>
                    <a:lnTo>
                      <a:pt x="540" y="900"/>
                    </a:lnTo>
                    <a:lnTo>
                      <a:pt x="540" y="0"/>
                    </a:lnTo>
                    <a:lnTo>
                      <a:pt x="0" y="0"/>
                    </a:lnTo>
                  </a:path>
                </a:pathLst>
              </a:custGeom>
              <a:noFill/>
              <a:ln w="9525">
                <a:solidFill>
                  <a:srgbClr val="000000"/>
                </a:solidFill>
                <a:round/>
                <a:headEnd type="triangle" w="med" len="med"/>
                <a:tailEnd type="triangle" w="med" len="med"/>
              </a:ln>
              <a:extLst>
                <a:ext uri="{909E8E84-426E-40DD-AFC4-6F175D3DCCD1}">
                  <a14:hiddenFill xmlns="" xmlns:a14="http://schemas.microsoft.com/office/drawing/2010/main">
                    <a:solidFill>
                      <a:srgbClr val="FFFFFF"/>
                    </a:solidFill>
                  </a14:hiddenFill>
                </a:ext>
              </a:extLst>
            </p:spPr>
            <p:txBody>
              <a:bodyPr rot="0" vert="horz" wrap="square" lIns="91440" tIns="45720" rIns="91440" bIns="45720" anchor="t" anchorCtr="0" upright="1">
                <a:noAutofit/>
              </a:bodyPr>
              <a:lstStyle/>
              <a:p>
                <a:endParaRPr lang="uk-UA"/>
              </a:p>
            </p:txBody>
          </p:sp>
          <p:sp>
            <p:nvSpPr>
              <p:cNvPr id="21" name="Freeform 19"/>
              <p:cNvSpPr>
                <a:spLocks/>
              </p:cNvSpPr>
              <p:nvPr/>
            </p:nvSpPr>
            <p:spPr bwMode="auto">
              <a:xfrm>
                <a:off x="2790" y="3834"/>
                <a:ext cx="900" cy="1800"/>
              </a:xfrm>
              <a:custGeom>
                <a:avLst/>
                <a:gdLst>
                  <a:gd name="T0" fmla="*/ 360 w 900"/>
                  <a:gd name="T1" fmla="*/ 0 h 1980"/>
                  <a:gd name="T2" fmla="*/ 0 w 900"/>
                  <a:gd name="T3" fmla="*/ 0 h 1980"/>
                  <a:gd name="T4" fmla="*/ 0 w 900"/>
                  <a:gd name="T5" fmla="*/ 1980 h 1980"/>
                  <a:gd name="T6" fmla="*/ 900 w 900"/>
                  <a:gd name="T7" fmla="*/ 1980 h 1980"/>
                </a:gdLst>
                <a:ahLst/>
                <a:cxnLst>
                  <a:cxn ang="0">
                    <a:pos x="T0" y="T1"/>
                  </a:cxn>
                  <a:cxn ang="0">
                    <a:pos x="T2" y="T3"/>
                  </a:cxn>
                  <a:cxn ang="0">
                    <a:pos x="T4" y="T5"/>
                  </a:cxn>
                  <a:cxn ang="0">
                    <a:pos x="T6" y="T7"/>
                  </a:cxn>
                </a:cxnLst>
                <a:rect l="0" t="0" r="r" b="b"/>
                <a:pathLst>
                  <a:path w="900" h="1980">
                    <a:moveTo>
                      <a:pt x="360" y="0"/>
                    </a:moveTo>
                    <a:lnTo>
                      <a:pt x="0" y="0"/>
                    </a:lnTo>
                    <a:lnTo>
                      <a:pt x="0" y="1980"/>
                    </a:lnTo>
                    <a:lnTo>
                      <a:pt x="900" y="1980"/>
                    </a:lnTo>
                  </a:path>
                </a:pathLst>
              </a:custGeom>
              <a:noFill/>
              <a:ln w="9525">
                <a:solidFill>
                  <a:srgbClr val="000000"/>
                </a:solidFill>
                <a:round/>
                <a:headEnd/>
                <a:tailEnd/>
              </a:ln>
              <a:extLst>
                <a:ext uri="{909E8E84-426E-40DD-AFC4-6F175D3DCCD1}">
                  <a14:hiddenFill xmlns="" xmlns:a14="http://schemas.microsoft.com/office/drawing/2010/main">
                    <a:solidFill>
                      <a:srgbClr val="FFFFFF"/>
                    </a:solidFill>
                  </a14:hiddenFill>
                </a:ext>
              </a:extLst>
            </p:spPr>
            <p:txBody>
              <a:bodyPr rot="0" vert="horz" wrap="square" lIns="91440" tIns="45720" rIns="91440" bIns="45720" anchor="t" anchorCtr="0" upright="1">
                <a:noAutofit/>
              </a:bodyPr>
              <a:lstStyle/>
              <a:p>
                <a:endParaRPr lang="uk-UA"/>
              </a:p>
            </p:txBody>
          </p:sp>
        </p:grpSp>
      </p:grpSp>
    </p:spTree>
    <p:extLst>
      <p:ext uri="{BB962C8B-B14F-4D97-AF65-F5344CB8AC3E}">
        <p14:creationId xmlns="" xmlns:p14="http://schemas.microsoft.com/office/powerpoint/2010/main" val="397661078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uk-UA" b="1" dirty="0" smtClean="0">
                <a:solidFill>
                  <a:schemeClr val="accent2">
                    <a:lumMod val="75000"/>
                  </a:schemeClr>
                </a:solidFill>
              </a:rPr>
              <a:t>§5.Основи аналізу ефективності алгоритмів</a:t>
            </a:r>
            <a:r>
              <a:rPr lang="uk-UA" dirty="0" smtClean="0"/>
              <a:t/>
            </a:r>
            <a:br>
              <a:rPr lang="uk-UA" dirty="0" smtClean="0"/>
            </a:br>
            <a:endParaRPr lang="uk-UA" dirty="0"/>
          </a:p>
        </p:txBody>
      </p:sp>
      <p:sp>
        <p:nvSpPr>
          <p:cNvPr id="4" name="Прямоугольник 3"/>
          <p:cNvSpPr/>
          <p:nvPr/>
        </p:nvSpPr>
        <p:spPr>
          <a:xfrm>
            <a:off x="111809" y="1556792"/>
            <a:ext cx="8856984" cy="3539430"/>
          </a:xfrm>
          <a:prstGeom prst="rect">
            <a:avLst/>
          </a:prstGeom>
        </p:spPr>
        <p:txBody>
          <a:bodyPr wrap="square">
            <a:spAutoFit/>
          </a:bodyPr>
          <a:lstStyle/>
          <a:p>
            <a:pPr algn="just"/>
            <a:r>
              <a:rPr lang="uk-UA" sz="2800" b="1" i="1" dirty="0"/>
              <a:t>Часова ефективність</a:t>
            </a:r>
            <a:r>
              <a:rPr lang="uk-UA" sz="2800" dirty="0"/>
              <a:t> алгоритму визначається як функція від розміру даних, шляхом підрахунку кількості виконаних базових операцій. </a:t>
            </a:r>
          </a:p>
          <a:p>
            <a:pPr algn="just"/>
            <a:r>
              <a:rPr lang="uk-UA" sz="2800" b="1" i="1" dirty="0"/>
              <a:t> </a:t>
            </a:r>
            <a:endParaRPr lang="uk-UA" sz="2800" dirty="0"/>
          </a:p>
          <a:p>
            <a:pPr algn="just"/>
            <a:r>
              <a:rPr lang="uk-UA" sz="2800" b="1" i="1" dirty="0"/>
              <a:t>Базова операція</a:t>
            </a:r>
            <a:r>
              <a:rPr lang="uk-UA" sz="2800" dirty="0"/>
              <a:t> – це операція, яка робить основний внесок в загальний час виконання алгоритму. Зазвичай це операція з найбільшим часом роботи в найбільш глибоко </a:t>
            </a:r>
            <a:r>
              <a:rPr lang="uk-UA" sz="2800" dirty="0" smtClean="0"/>
              <a:t>в</a:t>
            </a:r>
            <a:r>
              <a:rPr lang="uk-UA" sz="2800" dirty="0" smtClean="0"/>
              <a:t>кладено</a:t>
            </a:r>
            <a:r>
              <a:rPr lang="uk-UA" sz="2800" dirty="0" smtClean="0"/>
              <a:t>му </a:t>
            </a:r>
            <a:r>
              <a:rPr lang="uk-UA" sz="2800" dirty="0"/>
              <a:t>циклі.</a:t>
            </a:r>
          </a:p>
        </p:txBody>
      </p:sp>
    </p:spTree>
    <p:extLst>
      <p:ext uri="{BB962C8B-B14F-4D97-AF65-F5344CB8AC3E}">
        <p14:creationId xmlns="" xmlns:p14="http://schemas.microsoft.com/office/powerpoint/2010/main" val="54169754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179512" y="0"/>
            <a:ext cx="8784976" cy="954107"/>
          </a:xfrm>
          <a:prstGeom prst="rect">
            <a:avLst/>
          </a:prstGeom>
        </p:spPr>
        <p:txBody>
          <a:bodyPr wrap="square">
            <a:spAutoFit/>
          </a:bodyPr>
          <a:lstStyle/>
          <a:p>
            <a:pPr algn="just"/>
            <a:r>
              <a:rPr lang="uk-UA" sz="2800" dirty="0"/>
              <a:t>В залежності від впливу вхідних даних на функцію ефективності алгоритму алгоритми бувають:</a:t>
            </a:r>
          </a:p>
        </p:txBody>
      </p:sp>
      <p:sp>
        <p:nvSpPr>
          <p:cNvPr id="5" name="Прямоугольник 4"/>
          <p:cNvSpPr/>
          <p:nvPr/>
        </p:nvSpPr>
        <p:spPr>
          <a:xfrm>
            <a:off x="154340" y="1004319"/>
            <a:ext cx="8784976" cy="6001643"/>
          </a:xfrm>
          <a:prstGeom prst="rect">
            <a:avLst/>
          </a:prstGeom>
        </p:spPr>
        <p:txBody>
          <a:bodyPr wrap="square">
            <a:spAutoFit/>
          </a:bodyPr>
          <a:lstStyle/>
          <a:p>
            <a:pPr algn="just"/>
            <a:r>
              <a:rPr lang="uk-UA" sz="2400" i="1" dirty="0" smtClean="0">
                <a:solidFill>
                  <a:schemeClr val="accent6">
                    <a:lumMod val="75000"/>
                  </a:schemeClr>
                </a:solidFill>
              </a:rPr>
              <a:t>1. Кількісно-залежні </a:t>
            </a:r>
            <a:r>
              <a:rPr lang="uk-UA" sz="2400" i="1" dirty="0">
                <a:solidFill>
                  <a:schemeClr val="accent6">
                    <a:lumMod val="75000"/>
                  </a:schemeClr>
                </a:solidFill>
              </a:rPr>
              <a:t>по ефективності алгоритми</a:t>
            </a:r>
            <a:endParaRPr lang="uk-UA" sz="2400" dirty="0">
              <a:solidFill>
                <a:schemeClr val="accent6">
                  <a:lumMod val="75000"/>
                </a:schemeClr>
              </a:solidFill>
            </a:endParaRPr>
          </a:p>
          <a:p>
            <a:pPr algn="just"/>
            <a:r>
              <a:rPr lang="uk-UA" sz="2400" dirty="0"/>
              <a:t>Це алгоритми, функція трудомісткості яких залежить тільки від розмірності конкретного входу, і не залежить від конкретних значень.</a:t>
            </a:r>
          </a:p>
          <a:p>
            <a:pPr algn="just"/>
            <a:r>
              <a:rPr lang="uk-UA" sz="2400" dirty="0"/>
              <a:t> </a:t>
            </a:r>
            <a:endParaRPr lang="uk-UA" sz="1000" dirty="0"/>
          </a:p>
          <a:p>
            <a:pPr algn="just"/>
            <a:r>
              <a:rPr lang="uk-UA" sz="2400" i="1" dirty="0">
                <a:solidFill>
                  <a:schemeClr val="accent6">
                    <a:lumMod val="75000"/>
                  </a:schemeClr>
                </a:solidFill>
              </a:rPr>
              <a:t>2. Параметрично-залежні по ефективності алгоритми</a:t>
            </a:r>
            <a:endParaRPr lang="uk-UA" sz="2400" dirty="0">
              <a:solidFill>
                <a:schemeClr val="accent6">
                  <a:lumMod val="75000"/>
                </a:schemeClr>
              </a:solidFill>
            </a:endParaRPr>
          </a:p>
          <a:p>
            <a:pPr algn="just"/>
            <a:r>
              <a:rPr lang="uk-UA" sz="2400" dirty="0"/>
              <a:t>Це алгоритми, ефективності яких </a:t>
            </a:r>
            <a:r>
              <a:rPr lang="uk-UA" sz="2400" dirty="0" smtClean="0"/>
              <a:t>визначаються </a:t>
            </a:r>
            <a:r>
              <a:rPr lang="uk-UA" sz="2400" dirty="0"/>
              <a:t>не розмірністю входу, а конкретними значеннями оброблюваних слів пам'яті.</a:t>
            </a:r>
          </a:p>
          <a:p>
            <a:pPr algn="just"/>
            <a:r>
              <a:rPr lang="uk-UA" sz="2400" i="1" dirty="0"/>
              <a:t> </a:t>
            </a:r>
            <a:endParaRPr lang="uk-UA" sz="2400" dirty="0"/>
          </a:p>
          <a:p>
            <a:pPr algn="just"/>
            <a:r>
              <a:rPr lang="uk-UA" sz="2400" i="1" dirty="0">
                <a:solidFill>
                  <a:schemeClr val="accent6">
                    <a:lumMod val="75000"/>
                  </a:schemeClr>
                </a:solidFill>
              </a:rPr>
              <a:t>3. Кількісно-параметричні по ефективності алгоритми</a:t>
            </a:r>
            <a:endParaRPr lang="uk-UA" sz="2400" dirty="0">
              <a:solidFill>
                <a:schemeClr val="accent6">
                  <a:lumMod val="75000"/>
                </a:schemeClr>
              </a:solidFill>
            </a:endParaRPr>
          </a:p>
          <a:p>
            <a:pPr algn="just"/>
            <a:r>
              <a:rPr lang="uk-UA" sz="2400" dirty="0"/>
              <a:t>Це алгоритми, ефективності яких залежить як від кількості даних на вході, так і від значень вхідних даних, у цьому випадку.</a:t>
            </a:r>
          </a:p>
          <a:p>
            <a:pPr algn="just"/>
            <a:r>
              <a:rPr lang="uk-UA" sz="2400" i="1" dirty="0"/>
              <a:t> </a:t>
            </a:r>
            <a:endParaRPr lang="uk-UA" sz="2400" dirty="0"/>
          </a:p>
          <a:p>
            <a:pPr algn="just"/>
            <a:r>
              <a:rPr lang="uk-UA" sz="2400" i="1" dirty="0">
                <a:solidFill>
                  <a:schemeClr val="accent6">
                    <a:lumMod val="75000"/>
                  </a:schemeClr>
                </a:solidFill>
              </a:rPr>
              <a:t>4.  </a:t>
            </a:r>
            <a:r>
              <a:rPr lang="uk-UA" sz="2400" i="1" dirty="0" err="1">
                <a:solidFill>
                  <a:schemeClr val="accent6">
                    <a:lumMod val="75000"/>
                  </a:schemeClr>
                </a:solidFill>
              </a:rPr>
              <a:t>Порядково</a:t>
            </a:r>
            <a:r>
              <a:rPr lang="uk-UA" sz="2400" i="1" dirty="0">
                <a:solidFill>
                  <a:schemeClr val="accent6">
                    <a:lumMod val="75000"/>
                  </a:schemeClr>
                </a:solidFill>
              </a:rPr>
              <a:t>-залежні по ефективності алгоритми</a:t>
            </a:r>
            <a:endParaRPr lang="uk-UA" sz="2400" dirty="0">
              <a:solidFill>
                <a:schemeClr val="accent6">
                  <a:lumMod val="75000"/>
                </a:schemeClr>
              </a:solidFill>
            </a:endParaRPr>
          </a:p>
          <a:p>
            <a:pPr algn="just"/>
            <a:r>
              <a:rPr lang="uk-UA" sz="2400" dirty="0"/>
              <a:t>Це алгоритми, в яких кількість операцій залежить від порядку розташування вихідних об'єктів.</a:t>
            </a:r>
          </a:p>
        </p:txBody>
      </p:sp>
    </p:spTree>
    <p:extLst>
      <p:ext uri="{BB962C8B-B14F-4D97-AF65-F5344CB8AC3E}">
        <p14:creationId xmlns="" xmlns:p14="http://schemas.microsoft.com/office/powerpoint/2010/main" val="313477859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7504" y="524025"/>
            <a:ext cx="9144000" cy="850106"/>
          </a:xfrm>
        </p:spPr>
        <p:txBody>
          <a:bodyPr>
            <a:normAutofit fontScale="90000"/>
          </a:bodyPr>
          <a:lstStyle/>
          <a:p>
            <a:r>
              <a:rPr lang="uk-UA" b="1" dirty="0" smtClean="0">
                <a:solidFill>
                  <a:schemeClr val="accent2">
                    <a:lumMod val="75000"/>
                  </a:schemeClr>
                </a:solidFill>
              </a:rPr>
              <a:t>§6. Ефективність алгоритму в різних випадках</a:t>
            </a:r>
            <a:r>
              <a:rPr lang="uk-UA" dirty="0" smtClean="0"/>
              <a:t/>
            </a:r>
            <a:br>
              <a:rPr lang="uk-UA" dirty="0" smtClean="0"/>
            </a:br>
            <a:endParaRPr lang="uk-UA" dirty="0"/>
          </a:p>
        </p:txBody>
      </p:sp>
      <p:sp>
        <p:nvSpPr>
          <p:cNvPr id="19" name="Прямоугольник 18"/>
          <p:cNvSpPr/>
          <p:nvPr/>
        </p:nvSpPr>
        <p:spPr>
          <a:xfrm>
            <a:off x="237629" y="1383678"/>
            <a:ext cx="8784976" cy="3970318"/>
          </a:xfrm>
          <a:prstGeom prst="rect">
            <a:avLst/>
          </a:prstGeom>
        </p:spPr>
        <p:txBody>
          <a:bodyPr wrap="square">
            <a:spAutoFit/>
          </a:bodyPr>
          <a:lstStyle/>
          <a:p>
            <a:pPr algn="just"/>
            <a:r>
              <a:rPr lang="uk-UA" sz="2800" dirty="0"/>
              <a:t>Під ефективністю алгоритму в </a:t>
            </a:r>
            <a:r>
              <a:rPr lang="uk-UA" sz="2800" i="1" dirty="0"/>
              <a:t>найгіршому випадку</a:t>
            </a:r>
            <a:r>
              <a:rPr lang="uk-UA" sz="2800" dirty="0"/>
              <a:t> розуміють ефективність для найгіршої сукупності вхідних даних розміром </a:t>
            </a:r>
            <a:r>
              <a:rPr lang="uk-UA" sz="2800" i="1" dirty="0"/>
              <a:t>n</a:t>
            </a:r>
            <a:r>
              <a:rPr lang="uk-UA" sz="2800" dirty="0"/>
              <a:t> (час роботи алгоритму найбільший). </a:t>
            </a:r>
          </a:p>
          <a:p>
            <a:pPr algn="just"/>
            <a:r>
              <a:rPr lang="uk-UA" sz="2800" dirty="0"/>
              <a:t> </a:t>
            </a:r>
          </a:p>
          <a:p>
            <a:pPr algn="just"/>
            <a:r>
              <a:rPr lang="uk-UA" sz="2800" dirty="0"/>
              <a:t>Під ефективністю алгоритму в </a:t>
            </a:r>
            <a:r>
              <a:rPr lang="uk-UA" sz="2800" i="1" dirty="0"/>
              <a:t>найкращому випадку</a:t>
            </a:r>
            <a:r>
              <a:rPr lang="uk-UA" sz="2800" dirty="0"/>
              <a:t> розуміють ефективність для найкращої сукупності вхідних даних розміром </a:t>
            </a:r>
            <a:r>
              <a:rPr lang="uk-UA" sz="2800" i="1" dirty="0"/>
              <a:t>n</a:t>
            </a:r>
            <a:r>
              <a:rPr lang="uk-UA" sz="2800" dirty="0"/>
              <a:t> (час роботи алгоритму найменший).</a:t>
            </a:r>
          </a:p>
        </p:txBody>
      </p:sp>
    </p:spTree>
    <p:extLst>
      <p:ext uri="{BB962C8B-B14F-4D97-AF65-F5344CB8AC3E}">
        <p14:creationId xmlns="" xmlns:p14="http://schemas.microsoft.com/office/powerpoint/2010/main" val="11769165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51520" y="332656"/>
            <a:ext cx="8686800" cy="1143000"/>
          </a:xfrm>
        </p:spPr>
        <p:txBody>
          <a:bodyPr>
            <a:normAutofit fontScale="90000"/>
          </a:bodyPr>
          <a:lstStyle/>
          <a:p>
            <a:r>
              <a:rPr lang="uk-UA" b="1" dirty="0" smtClean="0">
                <a:solidFill>
                  <a:schemeClr val="accent2">
                    <a:lumMod val="75000"/>
                  </a:schemeClr>
                </a:solidFill>
              </a:rPr>
              <a:t>§</a:t>
            </a:r>
            <a:r>
              <a:rPr lang="uk-UA" sz="4000" b="1" dirty="0" smtClean="0">
                <a:solidFill>
                  <a:schemeClr val="accent2">
                    <a:lumMod val="75000"/>
                  </a:schemeClr>
                </a:solidFill>
              </a:rPr>
              <a:t>1. Зміст дисципліни "Теорія алгоритмів", її зв’язок із іншими дисциплінами</a:t>
            </a:r>
            <a:r>
              <a:rPr lang="uk-UA" b="1" dirty="0" smtClean="0">
                <a:solidFill>
                  <a:schemeClr val="accent2">
                    <a:lumMod val="75000"/>
                  </a:schemeClr>
                </a:solidFill>
              </a:rPr>
              <a:t>.</a:t>
            </a:r>
            <a:r>
              <a:rPr lang="uk-UA" dirty="0" smtClean="0"/>
              <a:t/>
            </a:r>
            <a:br>
              <a:rPr lang="uk-UA" dirty="0" smtClean="0"/>
            </a:br>
            <a:endParaRPr lang="uk-UA" dirty="0"/>
          </a:p>
        </p:txBody>
      </p:sp>
      <p:sp>
        <p:nvSpPr>
          <p:cNvPr id="4" name="Прямоугольник 3"/>
          <p:cNvSpPr/>
          <p:nvPr/>
        </p:nvSpPr>
        <p:spPr>
          <a:xfrm>
            <a:off x="0" y="1268760"/>
            <a:ext cx="9144000" cy="5693866"/>
          </a:xfrm>
          <a:prstGeom prst="rect">
            <a:avLst/>
          </a:prstGeom>
        </p:spPr>
        <p:txBody>
          <a:bodyPr wrap="square">
            <a:spAutoFit/>
          </a:bodyPr>
          <a:lstStyle/>
          <a:p>
            <a:pPr algn="just"/>
            <a:r>
              <a:rPr lang="uk-UA" sz="2800" i="1" dirty="0"/>
              <a:t>Теорія алгоритмів</a:t>
            </a:r>
            <a:r>
              <a:rPr lang="uk-UA" sz="2800" dirty="0"/>
              <a:t> – це наука, що вивчає загальні властивості і закономірності алгоритмів та різноманітні формальні моделі їх представлення. На основі формалізації поняття алгоритму можливе порівняння алгоритмів за їх ефективністю, перевірка їх на еквівалентність, визначення областей застосування. Теорія алгоритмів утворює теоретичний фундамент обчислювальних наук. Застосування теорії алгоритмів здійснюється як у використанні самих результатів </a:t>
            </a:r>
            <a:r>
              <a:rPr lang="uk-UA" sz="2800" dirty="0" smtClean="0"/>
              <a:t>(особливо </a:t>
            </a:r>
            <a:r>
              <a:rPr lang="uk-UA" sz="2800" dirty="0"/>
              <a:t>це стосується використання розроблених алгоритмів ), так і у виявленні нових понять і уточненні старих. З її допомогою проясняються такі поняття як довідність, ефективність, можливість розв'язання і інші.</a:t>
            </a:r>
          </a:p>
        </p:txBody>
      </p:sp>
    </p:spTree>
    <p:extLst>
      <p:ext uri="{BB962C8B-B14F-4D97-AF65-F5344CB8AC3E}">
        <p14:creationId xmlns="" xmlns:p14="http://schemas.microsoft.com/office/powerpoint/2010/main" val="286840400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179512" y="116632"/>
            <a:ext cx="8712968" cy="6832640"/>
          </a:xfrm>
          <a:prstGeom prst="rect">
            <a:avLst/>
          </a:prstGeom>
        </p:spPr>
        <p:txBody>
          <a:bodyPr wrap="square">
            <a:spAutoFit/>
          </a:bodyPr>
          <a:lstStyle/>
          <a:p>
            <a:pPr algn="just"/>
            <a:r>
              <a:rPr lang="uk-UA" sz="2600" b="1" i="1" dirty="0"/>
              <a:t>Приклад</a:t>
            </a:r>
            <a:r>
              <a:rPr lang="uk-UA" sz="2600" dirty="0"/>
              <a:t>: Пошук заданого елемента (ключа пошуку </a:t>
            </a:r>
            <a:r>
              <a:rPr lang="en-US" sz="2600" i="1" dirty="0"/>
              <a:t>k</a:t>
            </a:r>
            <a:r>
              <a:rPr lang="uk-UA" sz="2600" dirty="0"/>
              <a:t>) в списку з </a:t>
            </a:r>
            <a:r>
              <a:rPr lang="en-US" sz="2600" i="1" dirty="0"/>
              <a:t>n</a:t>
            </a:r>
            <a:r>
              <a:rPr lang="en-US" sz="2600" dirty="0"/>
              <a:t> </a:t>
            </a:r>
            <a:r>
              <a:rPr lang="uk-UA" sz="2600" dirty="0"/>
              <a:t>елементів, шляхом послідовного порівняння ключа </a:t>
            </a:r>
            <a:r>
              <a:rPr lang="en-US" sz="2600" i="1" dirty="0"/>
              <a:t>k</a:t>
            </a:r>
            <a:r>
              <a:rPr lang="uk-UA" sz="2600" dirty="0"/>
              <a:t> з кожним із елементів списку. Робота алгоритму завершується коли заданий ключ або знайдено, або ні і список при цьому закінчився.</a:t>
            </a:r>
          </a:p>
          <a:p>
            <a:pPr algn="just"/>
            <a:r>
              <a:rPr lang="uk-UA" sz="2800" dirty="0"/>
              <a:t> </a:t>
            </a:r>
            <a:r>
              <a:rPr lang="en-US" sz="2800" b="1" dirty="0" smtClean="0"/>
              <a:t>Program</a:t>
            </a:r>
            <a:r>
              <a:rPr lang="en-US" sz="2800" dirty="0" smtClean="0"/>
              <a:t> </a:t>
            </a:r>
            <a:r>
              <a:rPr lang="en-US" sz="2800" dirty="0"/>
              <a:t>Search</a:t>
            </a:r>
            <a:endParaRPr lang="uk-UA" sz="2800" dirty="0"/>
          </a:p>
          <a:p>
            <a:pPr algn="just"/>
            <a:r>
              <a:rPr lang="ru-RU" sz="2800" b="1" dirty="0" err="1"/>
              <a:t>Вхідні</a:t>
            </a:r>
            <a:r>
              <a:rPr lang="ru-RU" sz="2800" b="1" dirty="0"/>
              <a:t> </a:t>
            </a:r>
            <a:r>
              <a:rPr lang="ru-RU" sz="2800" b="1" dirty="0" err="1"/>
              <a:t>дані</a:t>
            </a:r>
            <a:r>
              <a:rPr lang="en-US" sz="2800" b="1" dirty="0"/>
              <a:t>: </a:t>
            </a:r>
            <a:r>
              <a:rPr lang="ru-RU" sz="2800" dirty="0"/>
              <a:t>массив чисел </a:t>
            </a:r>
            <a:r>
              <a:rPr lang="en-US" sz="2800" i="1" dirty="0"/>
              <a:t>A</a:t>
            </a:r>
            <a:r>
              <a:rPr lang="en-US" sz="2800" dirty="0"/>
              <a:t>[</a:t>
            </a:r>
            <a:r>
              <a:rPr lang="uk-UA" sz="2800" dirty="0"/>
              <a:t>0…</a:t>
            </a:r>
            <a:r>
              <a:rPr lang="uk-UA" sz="2800" i="1" dirty="0"/>
              <a:t>n</a:t>
            </a:r>
            <a:r>
              <a:rPr lang="uk-UA" sz="2800" dirty="0">
                <a:sym typeface="Symbol"/>
              </a:rPr>
              <a:t></a:t>
            </a:r>
            <a:r>
              <a:rPr lang="uk-UA" sz="2800" dirty="0"/>
              <a:t>1</a:t>
            </a:r>
            <a:r>
              <a:rPr lang="en-US" sz="2800" dirty="0"/>
              <a:t>], </a:t>
            </a:r>
            <a:r>
              <a:rPr lang="en-US" sz="2800" i="1" dirty="0"/>
              <a:t>k</a:t>
            </a:r>
            <a:r>
              <a:rPr lang="uk-UA" sz="2800" i="1" dirty="0"/>
              <a:t>.</a:t>
            </a:r>
            <a:endParaRPr lang="uk-UA" sz="2800" dirty="0"/>
          </a:p>
          <a:p>
            <a:pPr algn="just"/>
            <a:r>
              <a:rPr lang="ru-RU" sz="2800" b="1" dirty="0" err="1"/>
              <a:t>Вихідні</a:t>
            </a:r>
            <a:r>
              <a:rPr lang="ru-RU" sz="2800" b="1" dirty="0"/>
              <a:t> </a:t>
            </a:r>
            <a:r>
              <a:rPr lang="ru-RU" sz="2800" b="1" dirty="0" err="1"/>
              <a:t>дані</a:t>
            </a:r>
            <a:r>
              <a:rPr lang="ru-RU" sz="2800" b="1" dirty="0"/>
              <a:t>:</a:t>
            </a:r>
            <a:r>
              <a:rPr lang="ru-RU" sz="2800" dirty="0"/>
              <a:t> </a:t>
            </a:r>
            <a:r>
              <a:rPr lang="uk-UA" sz="2800" dirty="0"/>
              <a:t>і</a:t>
            </a:r>
            <a:r>
              <a:rPr lang="ru-RU" sz="2800" dirty="0" err="1"/>
              <a:t>ндекс</a:t>
            </a:r>
            <a:r>
              <a:rPr lang="ru-RU" sz="2800" dirty="0"/>
              <a:t> </a:t>
            </a:r>
            <a:r>
              <a:rPr lang="ru-RU" sz="2800" dirty="0" err="1"/>
              <a:t>першого</a:t>
            </a:r>
            <a:r>
              <a:rPr lang="ru-RU" sz="2800" dirty="0"/>
              <a:t> </a:t>
            </a:r>
            <a:r>
              <a:rPr lang="ru-RU" sz="2800" dirty="0" err="1"/>
              <a:t>елементу</a:t>
            </a:r>
            <a:r>
              <a:rPr lang="uk-UA" sz="2800" dirty="0"/>
              <a:t> масиву </a:t>
            </a:r>
            <a:r>
              <a:rPr lang="uk-UA" sz="2800" i="1" dirty="0"/>
              <a:t>А</a:t>
            </a:r>
            <a:r>
              <a:rPr lang="uk-UA" sz="2800" dirty="0"/>
              <a:t>, який дорівнює </a:t>
            </a:r>
            <a:r>
              <a:rPr lang="en-US" sz="2800" i="1" dirty="0"/>
              <a:t>k</a:t>
            </a:r>
            <a:r>
              <a:rPr lang="uk-UA" sz="2800" dirty="0"/>
              <a:t> або </a:t>
            </a:r>
            <a:r>
              <a:rPr lang="uk-UA" sz="2800" dirty="0">
                <a:sym typeface="Symbol"/>
              </a:rPr>
              <a:t></a:t>
            </a:r>
            <a:r>
              <a:rPr lang="uk-UA" sz="2800" dirty="0"/>
              <a:t>1, якщо такого елемента не знайдено.</a:t>
            </a:r>
          </a:p>
          <a:p>
            <a:pPr algn="ctr"/>
            <a:r>
              <a:rPr lang="en-US" sz="2800" i="1" dirty="0" smtClean="0"/>
              <a:t>i</a:t>
            </a:r>
            <a:r>
              <a:rPr lang="en-US" sz="2800" dirty="0">
                <a:sym typeface="Symbol"/>
              </a:rPr>
              <a:t></a:t>
            </a:r>
            <a:r>
              <a:rPr lang="en-US" sz="2800" dirty="0"/>
              <a:t>0</a:t>
            </a:r>
            <a:endParaRPr lang="uk-UA" sz="2800" dirty="0"/>
          </a:p>
          <a:p>
            <a:pPr algn="ctr"/>
            <a:r>
              <a:rPr lang="en-US" sz="2800" b="1" dirty="0"/>
              <a:t>while</a:t>
            </a:r>
            <a:r>
              <a:rPr lang="en-US" sz="2800" dirty="0"/>
              <a:t> </a:t>
            </a:r>
            <a:r>
              <a:rPr lang="en-US" sz="2800" i="1" dirty="0" err="1"/>
              <a:t>i</a:t>
            </a:r>
            <a:r>
              <a:rPr lang="en-US" sz="2800" dirty="0"/>
              <a:t>&lt;</a:t>
            </a:r>
            <a:r>
              <a:rPr lang="en-US" sz="2800" i="1" dirty="0"/>
              <a:t>n</a:t>
            </a:r>
            <a:r>
              <a:rPr lang="en-US" sz="2800" dirty="0"/>
              <a:t> </a:t>
            </a:r>
            <a:r>
              <a:rPr lang="en-US" sz="2800" b="1" dirty="0"/>
              <a:t>and</a:t>
            </a:r>
            <a:r>
              <a:rPr lang="en-US" sz="2800" dirty="0"/>
              <a:t> </a:t>
            </a:r>
            <a:r>
              <a:rPr lang="en-US" sz="2800" i="1" dirty="0"/>
              <a:t>A</a:t>
            </a:r>
            <a:r>
              <a:rPr lang="en-US" sz="2800" dirty="0"/>
              <a:t>[</a:t>
            </a:r>
            <a:r>
              <a:rPr lang="en-US" sz="2800" i="1" dirty="0" err="1"/>
              <a:t>i</a:t>
            </a:r>
            <a:r>
              <a:rPr lang="en-US" sz="2800" dirty="0"/>
              <a:t>]</a:t>
            </a:r>
            <a:r>
              <a:rPr lang="en-US" sz="2800" dirty="0">
                <a:sym typeface="Symbol"/>
              </a:rPr>
              <a:t></a:t>
            </a:r>
            <a:r>
              <a:rPr lang="en-US" sz="2800" i="1" dirty="0"/>
              <a:t>k</a:t>
            </a:r>
            <a:r>
              <a:rPr lang="en-US" sz="2800" dirty="0"/>
              <a:t> </a:t>
            </a:r>
            <a:r>
              <a:rPr lang="en-US" sz="2800" b="1" dirty="0"/>
              <a:t>do</a:t>
            </a:r>
            <a:endParaRPr lang="uk-UA" sz="2800" dirty="0"/>
          </a:p>
          <a:p>
            <a:pPr algn="ctr"/>
            <a:r>
              <a:rPr lang="en-US" sz="2800" i="1" dirty="0"/>
              <a:t>i</a:t>
            </a:r>
            <a:r>
              <a:rPr lang="en-US" sz="2800" dirty="0">
                <a:sym typeface="Symbol"/>
              </a:rPr>
              <a:t></a:t>
            </a:r>
            <a:r>
              <a:rPr lang="en-US" sz="2800" i="1" dirty="0"/>
              <a:t>i</a:t>
            </a:r>
            <a:r>
              <a:rPr lang="en-US" sz="2800" dirty="0"/>
              <a:t>+1</a:t>
            </a:r>
            <a:endParaRPr lang="uk-UA" sz="2800" dirty="0"/>
          </a:p>
          <a:p>
            <a:pPr algn="ctr"/>
            <a:r>
              <a:rPr lang="en-US" sz="2800" b="1" dirty="0"/>
              <a:t>if</a:t>
            </a:r>
            <a:r>
              <a:rPr lang="en-US" sz="2800" dirty="0"/>
              <a:t> </a:t>
            </a:r>
            <a:r>
              <a:rPr lang="en-US" sz="2800" i="1" dirty="0" err="1"/>
              <a:t>i</a:t>
            </a:r>
            <a:r>
              <a:rPr lang="en-US" sz="2800" dirty="0"/>
              <a:t>&lt;</a:t>
            </a:r>
            <a:r>
              <a:rPr lang="en-US" sz="2800" i="1" dirty="0"/>
              <a:t>n</a:t>
            </a:r>
            <a:endParaRPr lang="uk-UA" sz="2800" dirty="0"/>
          </a:p>
          <a:p>
            <a:pPr algn="ctr"/>
            <a:r>
              <a:rPr lang="en-US" sz="2800" b="1" dirty="0"/>
              <a:t>return</a:t>
            </a:r>
            <a:r>
              <a:rPr lang="en-US" sz="2800" dirty="0"/>
              <a:t> </a:t>
            </a:r>
            <a:r>
              <a:rPr lang="en-US" sz="2800" i="1" dirty="0" err="1"/>
              <a:t>i</a:t>
            </a:r>
            <a:endParaRPr lang="uk-UA" sz="2800" dirty="0"/>
          </a:p>
          <a:p>
            <a:pPr algn="ctr"/>
            <a:r>
              <a:rPr lang="en-US" sz="2800" b="1" dirty="0"/>
              <a:t>else</a:t>
            </a:r>
            <a:endParaRPr lang="uk-UA" sz="2800" dirty="0"/>
          </a:p>
          <a:p>
            <a:pPr algn="ctr"/>
            <a:r>
              <a:rPr lang="en-US" sz="2800" b="1" dirty="0"/>
              <a:t>return</a:t>
            </a:r>
            <a:r>
              <a:rPr lang="en-US" sz="2800" dirty="0"/>
              <a:t> </a:t>
            </a:r>
            <a:r>
              <a:rPr lang="en-US" sz="2800" dirty="0">
                <a:sym typeface="Symbol"/>
              </a:rPr>
              <a:t></a:t>
            </a:r>
            <a:r>
              <a:rPr lang="ru-RU" sz="2800" dirty="0"/>
              <a:t>1</a:t>
            </a:r>
            <a:endParaRPr lang="uk-UA" sz="2800" dirty="0"/>
          </a:p>
        </p:txBody>
      </p:sp>
    </p:spTree>
    <p:extLst>
      <p:ext uri="{BB962C8B-B14F-4D97-AF65-F5344CB8AC3E}">
        <p14:creationId xmlns="" xmlns:p14="http://schemas.microsoft.com/office/powerpoint/2010/main" val="159470826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Объект 3"/>
          <p:cNvGraphicFramePr>
            <a:graphicFrameLocks noChangeAspect="1"/>
          </p:cNvGraphicFramePr>
          <p:nvPr>
            <p:extLst>
              <p:ext uri="{D42A27DB-BD31-4B8C-83A1-F6EECF244321}">
                <p14:modId xmlns="" xmlns:p14="http://schemas.microsoft.com/office/powerpoint/2010/main" val="740172899"/>
              </p:ext>
            </p:extLst>
          </p:nvPr>
        </p:nvGraphicFramePr>
        <p:xfrm>
          <a:off x="3542606" y="836712"/>
          <a:ext cx="2304256" cy="658359"/>
        </p:xfrm>
        <a:graphic>
          <a:graphicData uri="http://schemas.openxmlformats.org/presentationml/2006/ole">
            <p:oleObj spid="_x0000_s10280" name="Microsoft Equation 3.0" r:id="rId3" imgW="787400" imgH="228600" progId="Equation.3">
              <p:embed/>
            </p:oleObj>
          </a:graphicData>
        </a:graphic>
      </p:graphicFrame>
      <p:sp>
        <p:nvSpPr>
          <p:cNvPr id="6" name="Rectangle 3"/>
          <p:cNvSpPr>
            <a:spLocks noChangeArrowheads="1"/>
          </p:cNvSpPr>
          <p:nvPr/>
        </p:nvSpPr>
        <p:spPr bwMode="auto">
          <a:xfrm>
            <a:off x="289426" y="85855"/>
            <a:ext cx="8810617" cy="954107"/>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uk-UA" altLang="uk-UA" sz="2800" b="0" i="0" u="none" strike="noStrike" cap="none" normalizeH="0" baseline="0" dirty="0" smtClean="0">
                <a:ln>
                  <a:noFill/>
                </a:ln>
                <a:solidFill>
                  <a:schemeClr val="tx1"/>
                </a:solidFill>
                <a:effectLst/>
                <a:ea typeface="Times New Roman" pitchFamily="18" charset="0"/>
                <a:cs typeface="Arial" pitchFamily="34" charset="0"/>
              </a:rPr>
              <a:t>Для даного прикладу найгірший випадок, коли в списку </a:t>
            </a:r>
          </a:p>
          <a:p>
            <a:pPr marL="0" marR="0" lvl="0" indent="0" algn="just" defTabSz="914400" rtl="0" eaLnBrk="1" fontAlgn="base" latinLnBrk="0" hangingPunct="1">
              <a:lnSpc>
                <a:spcPct val="100000"/>
              </a:lnSpc>
              <a:spcBef>
                <a:spcPct val="0"/>
              </a:spcBef>
              <a:spcAft>
                <a:spcPct val="0"/>
              </a:spcAft>
              <a:buClrTx/>
              <a:buSzTx/>
              <a:buFontTx/>
              <a:buNone/>
              <a:tabLst/>
            </a:pPr>
            <a:r>
              <a:rPr kumimoji="0" lang="uk-UA" altLang="uk-UA" sz="2800" b="0" i="0" u="none" strike="noStrike" cap="none" normalizeH="0" baseline="0" dirty="0" smtClean="0">
                <a:ln>
                  <a:noFill/>
                </a:ln>
                <a:solidFill>
                  <a:schemeClr val="tx1"/>
                </a:solidFill>
                <a:effectLst/>
                <a:ea typeface="Times New Roman" pitchFamily="18" charset="0"/>
                <a:cs typeface="Arial" pitchFamily="34" charset="0"/>
              </a:rPr>
              <a:t>немає шуканого елемента або він на останньому місці: </a:t>
            </a:r>
            <a:endParaRPr kumimoji="0" lang="uk-UA" altLang="uk-UA" sz="2800" b="0" i="0" u="none" strike="noStrike" cap="none" normalizeH="0" baseline="0" dirty="0" smtClean="0">
              <a:ln>
                <a:noFill/>
              </a:ln>
              <a:solidFill>
                <a:schemeClr val="tx1"/>
              </a:solidFill>
              <a:effectLst/>
              <a:cs typeface="Arial" pitchFamily="34" charset="0"/>
            </a:endParaRPr>
          </a:p>
        </p:txBody>
      </p:sp>
      <p:sp>
        <p:nvSpPr>
          <p:cNvPr id="8" name="Rectangle 5"/>
          <p:cNvSpPr>
            <a:spLocks noChangeArrowheads="1"/>
          </p:cNvSpPr>
          <p:nvPr/>
        </p:nvSpPr>
        <p:spPr bwMode="auto">
          <a:xfrm>
            <a:off x="1361840" y="1598023"/>
            <a:ext cx="7114448" cy="954107"/>
          </a:xfrm>
          <a:prstGeom prst="rect">
            <a:avLst/>
          </a:prstGeom>
          <a:solidFill>
            <a:srgbClr val="FFFFFF"/>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fontAlgn="base">
              <a:spcBef>
                <a:spcPct val="0"/>
              </a:spcBef>
              <a:spcAft>
                <a:spcPct val="0"/>
              </a:spcAft>
              <a:tabLst>
                <a:tab pos="323850" algn="l"/>
              </a:tabLst>
              <a:defRPr>
                <a:solidFill>
                  <a:schemeClr val="tx1"/>
                </a:solidFill>
                <a:latin typeface="Arial" pitchFamily="34" charset="0"/>
                <a:cs typeface="Arial" pitchFamily="34" charset="0"/>
              </a:defRPr>
            </a:lvl1pPr>
            <a:lvl2pPr fontAlgn="base">
              <a:spcBef>
                <a:spcPct val="0"/>
              </a:spcBef>
              <a:spcAft>
                <a:spcPct val="0"/>
              </a:spcAft>
              <a:tabLst>
                <a:tab pos="323850" algn="l"/>
              </a:tabLst>
              <a:defRPr>
                <a:solidFill>
                  <a:schemeClr val="tx1"/>
                </a:solidFill>
                <a:latin typeface="Arial" pitchFamily="34" charset="0"/>
                <a:cs typeface="Arial" pitchFamily="34" charset="0"/>
              </a:defRPr>
            </a:lvl2pPr>
            <a:lvl3pPr fontAlgn="base">
              <a:spcBef>
                <a:spcPct val="0"/>
              </a:spcBef>
              <a:spcAft>
                <a:spcPct val="0"/>
              </a:spcAft>
              <a:tabLst>
                <a:tab pos="323850" algn="l"/>
              </a:tabLst>
              <a:defRPr>
                <a:solidFill>
                  <a:schemeClr val="tx1"/>
                </a:solidFill>
                <a:latin typeface="Arial" pitchFamily="34" charset="0"/>
                <a:cs typeface="Arial" pitchFamily="34" charset="0"/>
              </a:defRPr>
            </a:lvl3pPr>
            <a:lvl4pPr fontAlgn="base">
              <a:spcBef>
                <a:spcPct val="0"/>
              </a:spcBef>
              <a:spcAft>
                <a:spcPct val="0"/>
              </a:spcAft>
              <a:tabLst>
                <a:tab pos="323850" algn="l"/>
              </a:tabLst>
              <a:defRPr>
                <a:solidFill>
                  <a:schemeClr val="tx1"/>
                </a:solidFill>
                <a:latin typeface="Arial" pitchFamily="34" charset="0"/>
                <a:cs typeface="Arial" pitchFamily="34" charset="0"/>
              </a:defRPr>
            </a:lvl4pPr>
            <a:lvl5pPr fontAlgn="base">
              <a:spcBef>
                <a:spcPct val="0"/>
              </a:spcBef>
              <a:spcAft>
                <a:spcPct val="0"/>
              </a:spcAft>
              <a:tabLst>
                <a:tab pos="323850" algn="l"/>
              </a:tabLst>
              <a:defRPr>
                <a:solidFill>
                  <a:schemeClr val="tx1"/>
                </a:solidFill>
                <a:latin typeface="Arial" pitchFamily="34" charset="0"/>
                <a:cs typeface="Arial" pitchFamily="34" charset="0"/>
              </a:defRPr>
            </a:lvl5pPr>
            <a:lvl6pPr fontAlgn="base">
              <a:spcBef>
                <a:spcPct val="0"/>
              </a:spcBef>
              <a:spcAft>
                <a:spcPct val="0"/>
              </a:spcAft>
              <a:tabLst>
                <a:tab pos="323850" algn="l"/>
              </a:tabLst>
              <a:defRPr>
                <a:solidFill>
                  <a:schemeClr val="tx1"/>
                </a:solidFill>
                <a:latin typeface="Arial" pitchFamily="34" charset="0"/>
                <a:cs typeface="Arial" pitchFamily="34" charset="0"/>
              </a:defRPr>
            </a:lvl6pPr>
            <a:lvl7pPr fontAlgn="base">
              <a:spcBef>
                <a:spcPct val="0"/>
              </a:spcBef>
              <a:spcAft>
                <a:spcPct val="0"/>
              </a:spcAft>
              <a:tabLst>
                <a:tab pos="323850" algn="l"/>
              </a:tabLst>
              <a:defRPr>
                <a:solidFill>
                  <a:schemeClr val="tx1"/>
                </a:solidFill>
                <a:latin typeface="Arial" pitchFamily="34" charset="0"/>
                <a:cs typeface="Arial" pitchFamily="34" charset="0"/>
              </a:defRPr>
            </a:lvl7pPr>
            <a:lvl8pPr fontAlgn="base">
              <a:spcBef>
                <a:spcPct val="0"/>
              </a:spcBef>
              <a:spcAft>
                <a:spcPct val="0"/>
              </a:spcAft>
              <a:tabLst>
                <a:tab pos="323850" algn="l"/>
              </a:tabLst>
              <a:defRPr>
                <a:solidFill>
                  <a:schemeClr val="tx1"/>
                </a:solidFill>
                <a:latin typeface="Arial" pitchFamily="34" charset="0"/>
                <a:cs typeface="Arial" pitchFamily="34" charset="0"/>
              </a:defRPr>
            </a:lvl8pPr>
            <a:lvl9pPr fontAlgn="base">
              <a:spcBef>
                <a:spcPct val="0"/>
              </a:spcBef>
              <a:spcAft>
                <a:spcPct val="0"/>
              </a:spcAft>
              <a:tabLst>
                <a:tab pos="323850" algn="l"/>
              </a:tabLst>
              <a:defRPr>
                <a:solidFill>
                  <a:schemeClr val="tx1"/>
                </a:solidFill>
                <a:latin typeface="Arial" pitchFamily="34" charset="0"/>
                <a:cs typeface="Arial" pitchFamily="34" charset="0"/>
              </a:defRPr>
            </a:lvl9pPr>
          </a:lstStyle>
          <a:p>
            <a:pPr marL="457200" marR="0" lvl="0" indent="-457200" algn="just" defTabSz="914400" rtl="0" eaLnBrk="1" fontAlgn="base" latinLnBrk="0" hangingPunct="1">
              <a:lnSpc>
                <a:spcPct val="100000"/>
              </a:lnSpc>
              <a:spcBef>
                <a:spcPct val="0"/>
              </a:spcBef>
              <a:spcAft>
                <a:spcPct val="0"/>
              </a:spcAft>
              <a:buClrTx/>
              <a:buSzTx/>
              <a:buFont typeface="Symbol" pitchFamily="18" charset="2"/>
              <a:buChar char="-"/>
              <a:tabLst>
                <a:tab pos="323850" algn="l"/>
              </a:tabLst>
            </a:pPr>
            <a:r>
              <a:rPr kumimoji="0" lang="uk-UA" altLang="uk-UA" sz="2800" b="0" i="0" u="none" strike="noStrike" cap="none" normalizeH="0" baseline="0" dirty="0" smtClean="0">
                <a:ln>
                  <a:noFill/>
                </a:ln>
                <a:solidFill>
                  <a:schemeClr val="tx1"/>
                </a:solidFill>
                <a:effectLst/>
                <a:latin typeface="+mn-lt"/>
                <a:ea typeface="Times New Roman" pitchFamily="18" charset="0"/>
                <a:cs typeface="Arial" pitchFamily="34" charset="0"/>
              </a:rPr>
              <a:t>кількість разів, які дана операція повинна </a:t>
            </a:r>
          </a:p>
          <a:p>
            <a:pPr marR="0" lvl="0" algn="just" defTabSz="914400" rtl="0" eaLnBrk="1" fontAlgn="base" latinLnBrk="0" hangingPunct="1">
              <a:lnSpc>
                <a:spcPct val="100000"/>
              </a:lnSpc>
              <a:spcBef>
                <a:spcPct val="0"/>
              </a:spcBef>
              <a:spcAft>
                <a:spcPct val="0"/>
              </a:spcAft>
              <a:buClrTx/>
              <a:buSzTx/>
              <a:tabLst>
                <a:tab pos="323850" algn="l"/>
              </a:tabLst>
            </a:pPr>
            <a:r>
              <a:rPr kumimoji="0" lang="uk-UA" altLang="uk-UA" sz="2800" b="0" i="0" u="none" strike="noStrike" cap="none" normalizeH="0" baseline="0" dirty="0" smtClean="0">
                <a:ln>
                  <a:noFill/>
                </a:ln>
                <a:solidFill>
                  <a:schemeClr val="tx1"/>
                </a:solidFill>
                <a:effectLst/>
                <a:latin typeface="+mn-lt"/>
                <a:ea typeface="Times New Roman" pitchFamily="18" charset="0"/>
                <a:cs typeface="Arial" pitchFamily="34" charset="0"/>
              </a:rPr>
              <a:t>виконатись при роботі алгоритму.</a:t>
            </a:r>
            <a:endParaRPr kumimoji="0" lang="uk-UA" altLang="uk-UA" sz="2800" b="0" i="0" u="none" strike="noStrike" cap="none" normalizeH="0" baseline="0" dirty="0" smtClean="0">
              <a:ln>
                <a:noFill/>
              </a:ln>
              <a:solidFill>
                <a:schemeClr val="tx1"/>
              </a:solidFill>
              <a:effectLst/>
              <a:latin typeface="+mn-lt"/>
              <a:ea typeface="Times New Roman" pitchFamily="18" charset="0"/>
              <a:cs typeface="Arial" pitchFamily="34" charset="0"/>
              <a:sym typeface="Symbol" pitchFamily="18" charset="2"/>
            </a:endParaRPr>
          </a:p>
        </p:txBody>
      </p:sp>
      <p:graphicFrame>
        <p:nvGraphicFramePr>
          <p:cNvPr id="9" name="Объект 8"/>
          <p:cNvGraphicFramePr>
            <a:graphicFrameLocks noChangeAspect="1"/>
          </p:cNvGraphicFramePr>
          <p:nvPr>
            <p:extLst>
              <p:ext uri="{D42A27DB-BD31-4B8C-83A1-F6EECF244321}">
                <p14:modId xmlns="" xmlns:p14="http://schemas.microsoft.com/office/powerpoint/2010/main" val="3752813634"/>
              </p:ext>
            </p:extLst>
          </p:nvPr>
        </p:nvGraphicFramePr>
        <p:xfrm>
          <a:off x="268010" y="1628800"/>
          <a:ext cx="955937" cy="556441"/>
        </p:xfrm>
        <a:graphic>
          <a:graphicData uri="http://schemas.openxmlformats.org/presentationml/2006/ole">
            <p:oleObj spid="_x0000_s10281" name="Microsoft Equation 3.0" r:id="rId4" imgW="342751" imgH="203112" progId="Equation.3">
              <p:embed/>
            </p:oleObj>
          </a:graphicData>
        </a:graphic>
      </p:graphicFrame>
      <p:sp>
        <p:nvSpPr>
          <p:cNvPr id="10" name="Rectangle 11"/>
          <p:cNvSpPr>
            <a:spLocks noChangeArrowheads="1"/>
          </p:cNvSpPr>
          <p:nvPr/>
        </p:nvSpPr>
        <p:spPr bwMode="auto">
          <a:xfrm>
            <a:off x="179512" y="2524111"/>
            <a:ext cx="8696478" cy="954107"/>
          </a:xfrm>
          <a:prstGeom prst="rect">
            <a:avLst/>
          </a:prstGeom>
          <a:solidFill>
            <a:srgbClr val="FFFFFF"/>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uk-UA" altLang="uk-UA" sz="2800" b="0" i="0" u="none" strike="noStrike" cap="none" normalizeH="0" baseline="0" dirty="0" smtClean="0">
                <a:ln>
                  <a:noFill/>
                </a:ln>
                <a:solidFill>
                  <a:schemeClr val="tx1"/>
                </a:solidFill>
                <a:effectLst/>
                <a:ea typeface="Times New Roman" pitchFamily="18" charset="0"/>
                <a:cs typeface="Arial" pitchFamily="34" charset="0"/>
              </a:rPr>
              <a:t>Найкращий випадок буде тоді, коли елемент рівний </a:t>
            </a:r>
          </a:p>
          <a:p>
            <a:pPr marL="0" marR="0" lvl="0" indent="0" algn="just" defTabSz="914400" rtl="0" eaLnBrk="1" fontAlgn="base" latinLnBrk="0" hangingPunct="1">
              <a:lnSpc>
                <a:spcPct val="100000"/>
              </a:lnSpc>
              <a:spcBef>
                <a:spcPct val="0"/>
              </a:spcBef>
              <a:spcAft>
                <a:spcPct val="0"/>
              </a:spcAft>
              <a:buClrTx/>
              <a:buSzTx/>
              <a:buFontTx/>
              <a:buNone/>
              <a:tabLst/>
            </a:pPr>
            <a:r>
              <a:rPr kumimoji="0" lang="uk-UA" altLang="uk-UA" sz="2800" b="0" i="0" u="none" strike="noStrike" cap="none" normalizeH="0" baseline="0" dirty="0" smtClean="0">
                <a:ln>
                  <a:noFill/>
                </a:ln>
                <a:solidFill>
                  <a:schemeClr val="tx1"/>
                </a:solidFill>
                <a:effectLst/>
                <a:ea typeface="Times New Roman" pitchFamily="18" charset="0"/>
                <a:cs typeface="Arial" pitchFamily="34" charset="0"/>
              </a:rPr>
              <a:t>ключу </a:t>
            </a:r>
            <a:r>
              <a:rPr kumimoji="0" lang="en-US" altLang="uk-UA" sz="2800" b="0" i="1" u="none" strike="noStrike" cap="none" normalizeH="0" baseline="0" dirty="0" smtClean="0">
                <a:ln>
                  <a:noFill/>
                </a:ln>
                <a:solidFill>
                  <a:schemeClr val="tx1"/>
                </a:solidFill>
                <a:effectLst/>
                <a:ea typeface="Times New Roman" pitchFamily="18" charset="0"/>
                <a:cs typeface="Arial" pitchFamily="34" charset="0"/>
              </a:rPr>
              <a:t>k</a:t>
            </a:r>
            <a:r>
              <a:rPr kumimoji="0" lang="uk-UA" altLang="uk-UA" sz="2800" b="0" i="0" u="none" strike="noStrike" cap="none" normalizeH="0" baseline="0" dirty="0" smtClean="0">
                <a:ln>
                  <a:noFill/>
                </a:ln>
                <a:solidFill>
                  <a:schemeClr val="tx1"/>
                </a:solidFill>
                <a:effectLst/>
                <a:ea typeface="Times New Roman" pitchFamily="18" charset="0"/>
                <a:cs typeface="Arial" pitchFamily="34" charset="0"/>
              </a:rPr>
              <a:t> буде першим: </a:t>
            </a:r>
            <a:endParaRPr kumimoji="0" lang="uk-UA" altLang="uk-UA" sz="2800" b="0" i="0" u="none" strike="noStrike" cap="none" normalizeH="0" baseline="0" dirty="0" smtClean="0">
              <a:ln>
                <a:noFill/>
              </a:ln>
              <a:solidFill>
                <a:schemeClr val="tx1"/>
              </a:solidFill>
              <a:effectLst/>
              <a:cs typeface="Arial" pitchFamily="34" charset="0"/>
            </a:endParaRPr>
          </a:p>
        </p:txBody>
      </p:sp>
      <p:graphicFrame>
        <p:nvGraphicFramePr>
          <p:cNvPr id="11" name="Объект 10"/>
          <p:cNvGraphicFramePr>
            <a:graphicFrameLocks noChangeAspect="1"/>
          </p:cNvGraphicFramePr>
          <p:nvPr>
            <p:extLst>
              <p:ext uri="{D42A27DB-BD31-4B8C-83A1-F6EECF244321}">
                <p14:modId xmlns="" xmlns:p14="http://schemas.microsoft.com/office/powerpoint/2010/main" val="1555134876"/>
              </p:ext>
            </p:extLst>
          </p:nvPr>
        </p:nvGraphicFramePr>
        <p:xfrm>
          <a:off x="4139952" y="3085526"/>
          <a:ext cx="2210966" cy="723828"/>
        </p:xfrm>
        <a:graphic>
          <a:graphicData uri="http://schemas.openxmlformats.org/presentationml/2006/ole">
            <p:oleObj spid="_x0000_s10282" name="Microsoft Equation 3.0" r:id="rId5" imgW="698500" imgH="228600" progId="Equation.3">
              <p:embed/>
            </p:oleObj>
          </a:graphicData>
        </a:graphic>
      </p:graphicFrame>
      <p:sp>
        <p:nvSpPr>
          <p:cNvPr id="13" name="Rectangle 14"/>
          <p:cNvSpPr>
            <a:spLocks noChangeArrowheads="1"/>
          </p:cNvSpPr>
          <p:nvPr/>
        </p:nvSpPr>
        <p:spPr bwMode="auto">
          <a:xfrm>
            <a:off x="254466" y="3742874"/>
            <a:ext cx="8546570" cy="1384995"/>
          </a:xfrm>
          <a:prstGeom prst="rect">
            <a:avLst/>
          </a:prstGeom>
          <a:solidFill>
            <a:srgbClr val="FFFFFF"/>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fontAlgn="base">
              <a:spcBef>
                <a:spcPct val="0"/>
              </a:spcBef>
              <a:spcAft>
                <a:spcPct val="0"/>
              </a:spcAft>
              <a:tabLst>
                <a:tab pos="323850" algn="l"/>
              </a:tabLst>
              <a:defRPr>
                <a:solidFill>
                  <a:schemeClr val="tx1"/>
                </a:solidFill>
                <a:latin typeface="Arial" pitchFamily="34" charset="0"/>
                <a:cs typeface="Arial" pitchFamily="34" charset="0"/>
              </a:defRPr>
            </a:lvl1pPr>
            <a:lvl2pPr fontAlgn="base">
              <a:spcBef>
                <a:spcPct val="0"/>
              </a:spcBef>
              <a:spcAft>
                <a:spcPct val="0"/>
              </a:spcAft>
              <a:tabLst>
                <a:tab pos="323850" algn="l"/>
              </a:tabLst>
              <a:defRPr>
                <a:solidFill>
                  <a:schemeClr val="tx1"/>
                </a:solidFill>
                <a:latin typeface="Arial" pitchFamily="34" charset="0"/>
                <a:cs typeface="Arial" pitchFamily="34" charset="0"/>
              </a:defRPr>
            </a:lvl2pPr>
            <a:lvl3pPr fontAlgn="base">
              <a:spcBef>
                <a:spcPct val="0"/>
              </a:spcBef>
              <a:spcAft>
                <a:spcPct val="0"/>
              </a:spcAft>
              <a:tabLst>
                <a:tab pos="323850" algn="l"/>
              </a:tabLst>
              <a:defRPr>
                <a:solidFill>
                  <a:schemeClr val="tx1"/>
                </a:solidFill>
                <a:latin typeface="Arial" pitchFamily="34" charset="0"/>
                <a:cs typeface="Arial" pitchFamily="34" charset="0"/>
              </a:defRPr>
            </a:lvl3pPr>
            <a:lvl4pPr fontAlgn="base">
              <a:spcBef>
                <a:spcPct val="0"/>
              </a:spcBef>
              <a:spcAft>
                <a:spcPct val="0"/>
              </a:spcAft>
              <a:tabLst>
                <a:tab pos="323850" algn="l"/>
              </a:tabLst>
              <a:defRPr>
                <a:solidFill>
                  <a:schemeClr val="tx1"/>
                </a:solidFill>
                <a:latin typeface="Arial" pitchFamily="34" charset="0"/>
                <a:cs typeface="Arial" pitchFamily="34" charset="0"/>
              </a:defRPr>
            </a:lvl4pPr>
            <a:lvl5pPr fontAlgn="base">
              <a:spcBef>
                <a:spcPct val="0"/>
              </a:spcBef>
              <a:spcAft>
                <a:spcPct val="0"/>
              </a:spcAft>
              <a:tabLst>
                <a:tab pos="323850" algn="l"/>
              </a:tabLst>
              <a:defRPr>
                <a:solidFill>
                  <a:schemeClr val="tx1"/>
                </a:solidFill>
                <a:latin typeface="Arial" pitchFamily="34" charset="0"/>
                <a:cs typeface="Arial" pitchFamily="34" charset="0"/>
              </a:defRPr>
            </a:lvl5pPr>
            <a:lvl6pPr fontAlgn="base">
              <a:spcBef>
                <a:spcPct val="0"/>
              </a:spcBef>
              <a:spcAft>
                <a:spcPct val="0"/>
              </a:spcAft>
              <a:tabLst>
                <a:tab pos="323850" algn="l"/>
              </a:tabLst>
              <a:defRPr>
                <a:solidFill>
                  <a:schemeClr val="tx1"/>
                </a:solidFill>
                <a:latin typeface="Arial" pitchFamily="34" charset="0"/>
                <a:cs typeface="Arial" pitchFamily="34" charset="0"/>
              </a:defRPr>
            </a:lvl6pPr>
            <a:lvl7pPr fontAlgn="base">
              <a:spcBef>
                <a:spcPct val="0"/>
              </a:spcBef>
              <a:spcAft>
                <a:spcPct val="0"/>
              </a:spcAft>
              <a:tabLst>
                <a:tab pos="323850" algn="l"/>
              </a:tabLst>
              <a:defRPr>
                <a:solidFill>
                  <a:schemeClr val="tx1"/>
                </a:solidFill>
                <a:latin typeface="Arial" pitchFamily="34" charset="0"/>
                <a:cs typeface="Arial" pitchFamily="34" charset="0"/>
              </a:defRPr>
            </a:lvl7pPr>
            <a:lvl8pPr fontAlgn="base">
              <a:spcBef>
                <a:spcPct val="0"/>
              </a:spcBef>
              <a:spcAft>
                <a:spcPct val="0"/>
              </a:spcAft>
              <a:tabLst>
                <a:tab pos="323850" algn="l"/>
              </a:tabLst>
              <a:defRPr>
                <a:solidFill>
                  <a:schemeClr val="tx1"/>
                </a:solidFill>
                <a:latin typeface="Arial" pitchFamily="34" charset="0"/>
                <a:cs typeface="Arial" pitchFamily="34" charset="0"/>
              </a:defRPr>
            </a:lvl8pPr>
            <a:lvl9pPr fontAlgn="base">
              <a:spcBef>
                <a:spcPct val="0"/>
              </a:spcBef>
              <a:spcAft>
                <a:spcPct val="0"/>
              </a:spcAft>
              <a:tabLst>
                <a:tab pos="323850" algn="l"/>
              </a:tabLst>
              <a:defRPr>
                <a:solidFill>
                  <a:schemeClr val="tx1"/>
                </a:solidFill>
                <a:latin typeface="Arial" pitchFamily="34" charset="0"/>
                <a:cs typeface="Arial" pitchFamily="34" charset="0"/>
              </a:defRPr>
            </a:lvl9pPr>
          </a:lstStyle>
          <a:p>
            <a:pPr marL="0" marR="0" lvl="0" indent="0" algn="just" defTabSz="914400" rtl="0" eaLnBrk="1" fontAlgn="base" latinLnBrk="0" hangingPunct="1">
              <a:lnSpc>
                <a:spcPct val="100000"/>
              </a:lnSpc>
              <a:spcBef>
                <a:spcPct val="0"/>
              </a:spcBef>
              <a:spcAft>
                <a:spcPct val="0"/>
              </a:spcAft>
              <a:buClrTx/>
              <a:buSzTx/>
              <a:buFontTx/>
              <a:buNone/>
              <a:tabLst>
                <a:tab pos="323850" algn="l"/>
              </a:tabLst>
            </a:pPr>
            <a:r>
              <a:rPr kumimoji="0" lang="uk-UA" altLang="uk-UA" sz="2800" b="0" i="0" u="none" strike="noStrike" cap="none" normalizeH="0" baseline="0" dirty="0" smtClean="0">
                <a:ln>
                  <a:noFill/>
                </a:ln>
                <a:solidFill>
                  <a:schemeClr val="tx1"/>
                </a:solidFill>
                <a:effectLst/>
                <a:latin typeface="+mn-lt"/>
                <a:ea typeface="Times New Roman" pitchFamily="18" charset="0"/>
                <a:cs typeface="Arial" pitchFamily="34" charset="0"/>
              </a:rPr>
              <a:t>Виконаємо аналіз алгоритму для середнього випадку. </a:t>
            </a:r>
          </a:p>
          <a:p>
            <a:pPr marL="0" marR="0" lvl="0" indent="0" algn="just" defTabSz="914400" rtl="0" eaLnBrk="1" fontAlgn="base" latinLnBrk="0" hangingPunct="1">
              <a:lnSpc>
                <a:spcPct val="100000"/>
              </a:lnSpc>
              <a:spcBef>
                <a:spcPct val="0"/>
              </a:spcBef>
              <a:spcAft>
                <a:spcPct val="0"/>
              </a:spcAft>
              <a:buClrTx/>
              <a:buSzTx/>
              <a:buFontTx/>
              <a:buNone/>
              <a:tabLst>
                <a:tab pos="323850" algn="l"/>
              </a:tabLst>
            </a:pPr>
            <a:r>
              <a:rPr kumimoji="0" lang="uk-UA" altLang="uk-UA" sz="2800" b="0" i="0" u="none" strike="noStrike" cap="none" normalizeH="0" baseline="0" dirty="0" smtClean="0">
                <a:ln>
                  <a:noFill/>
                </a:ln>
                <a:solidFill>
                  <a:schemeClr val="tx1"/>
                </a:solidFill>
                <a:effectLst/>
                <a:latin typeface="+mn-lt"/>
                <a:ea typeface="Times New Roman" pitchFamily="18" charset="0"/>
                <a:cs typeface="Arial" pitchFamily="34" charset="0"/>
              </a:rPr>
              <a:t>Для цього зробимо декілька припущень:</a:t>
            </a:r>
            <a:endParaRPr kumimoji="0" lang="uk-UA" altLang="uk-UA" sz="2800" b="0" i="0" u="none" strike="noStrike" cap="none" normalizeH="0" baseline="0" dirty="0" smtClean="0">
              <a:ln>
                <a:noFill/>
              </a:ln>
              <a:solidFill>
                <a:schemeClr val="tx1"/>
              </a:solidFill>
              <a:effectLst/>
              <a:latin typeface="+mn-lt"/>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tab pos="323850" algn="l"/>
              </a:tabLst>
            </a:pPr>
            <a:r>
              <a:rPr kumimoji="0" lang="uk-UA" altLang="uk-UA" sz="2800" b="0" i="0" u="none" strike="noStrike" cap="none" normalizeH="0" baseline="0" dirty="0" smtClean="0">
                <a:ln>
                  <a:noFill/>
                </a:ln>
                <a:solidFill>
                  <a:schemeClr val="tx1"/>
                </a:solidFill>
                <a:effectLst/>
                <a:latin typeface="+mn-lt"/>
                <a:ea typeface="Times New Roman" pitchFamily="18" charset="0"/>
                <a:cs typeface="Arial" pitchFamily="34" charset="0"/>
                <a:sym typeface="Symbol" pitchFamily="18" charset="2"/>
              </a:rPr>
              <a:t></a:t>
            </a:r>
            <a:r>
              <a:rPr kumimoji="0" lang="uk-UA" altLang="uk-UA" sz="2800" b="0" i="0" u="none" strike="noStrike" cap="none" normalizeH="0" baseline="0" dirty="0" smtClean="0">
                <a:ln>
                  <a:noFill/>
                </a:ln>
                <a:solidFill>
                  <a:schemeClr val="tx1"/>
                </a:solidFill>
                <a:effectLst/>
                <a:latin typeface="+mn-lt"/>
                <a:ea typeface="Times New Roman" pitchFamily="18" charset="0"/>
                <a:cs typeface="Arial" pitchFamily="34" charset="0"/>
              </a:rPr>
              <a:t> ймовірність успішного пошуку </a:t>
            </a:r>
            <a:r>
              <a:rPr kumimoji="0" lang="uk-UA" altLang="uk-UA" sz="2800" b="0" i="1" u="none" strike="noStrike" cap="none" normalizeH="0" baseline="0" dirty="0" smtClean="0">
                <a:ln>
                  <a:noFill/>
                </a:ln>
                <a:solidFill>
                  <a:schemeClr val="tx1"/>
                </a:solidFill>
                <a:effectLst/>
                <a:latin typeface="+mn-lt"/>
                <a:ea typeface="Times New Roman" pitchFamily="18" charset="0"/>
                <a:cs typeface="Arial" pitchFamily="34" charset="0"/>
                <a:sym typeface="Symbol" pitchFamily="18" charset="2"/>
              </a:rPr>
              <a:t>p</a:t>
            </a:r>
            <a:r>
              <a:rPr kumimoji="0" lang="ru-RU" altLang="uk-UA" sz="2800" b="0" i="0" u="none" strike="noStrike" cap="none" normalizeH="0" baseline="0" dirty="0" smtClean="0">
                <a:ln>
                  <a:noFill/>
                </a:ln>
                <a:solidFill>
                  <a:schemeClr val="tx1"/>
                </a:solidFill>
                <a:effectLst/>
                <a:latin typeface="+mn-lt"/>
                <a:ea typeface="Times New Roman" pitchFamily="18" charset="0"/>
                <a:cs typeface="Arial" pitchFamily="34" charset="0"/>
                <a:sym typeface="Symbol" pitchFamily="18" charset="2"/>
              </a:rPr>
              <a:t>, </a:t>
            </a:r>
          </a:p>
        </p:txBody>
      </p:sp>
      <p:graphicFrame>
        <p:nvGraphicFramePr>
          <p:cNvPr id="14" name="Объект 13"/>
          <p:cNvGraphicFramePr>
            <a:graphicFrameLocks noChangeAspect="1"/>
          </p:cNvGraphicFramePr>
          <p:nvPr>
            <p:extLst>
              <p:ext uri="{D42A27DB-BD31-4B8C-83A1-F6EECF244321}">
                <p14:modId xmlns="" xmlns:p14="http://schemas.microsoft.com/office/powerpoint/2010/main" val="955944674"/>
              </p:ext>
            </p:extLst>
          </p:nvPr>
        </p:nvGraphicFramePr>
        <p:xfrm>
          <a:off x="5580112" y="4652239"/>
          <a:ext cx="1296144" cy="470282"/>
        </p:xfrm>
        <a:graphic>
          <a:graphicData uri="http://schemas.openxmlformats.org/presentationml/2006/ole">
            <p:oleObj spid="_x0000_s10283" name="Microsoft Equation 3.0" r:id="rId6" imgW="571252" imgH="203112" progId="Equation.3">
              <p:embed/>
            </p:oleObj>
          </a:graphicData>
        </a:graphic>
      </p:graphicFrame>
      <p:sp>
        <p:nvSpPr>
          <p:cNvPr id="15" name="Rectangle 15"/>
          <p:cNvSpPr>
            <a:spLocks noChangeArrowheads="1"/>
          </p:cNvSpPr>
          <p:nvPr/>
        </p:nvSpPr>
        <p:spPr bwMode="auto">
          <a:xfrm>
            <a:off x="179512" y="5100330"/>
            <a:ext cx="7666651" cy="954107"/>
          </a:xfrm>
          <a:prstGeom prst="rect">
            <a:avLst/>
          </a:prstGeom>
          <a:solidFill>
            <a:srgbClr val="FFFFFF"/>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457200" marR="0" lvl="0" indent="-457200" algn="just" defTabSz="914400" rtl="0" eaLnBrk="0" fontAlgn="base" latinLnBrk="0" hangingPunct="0">
              <a:lnSpc>
                <a:spcPct val="100000"/>
              </a:lnSpc>
              <a:spcBef>
                <a:spcPct val="0"/>
              </a:spcBef>
              <a:spcAft>
                <a:spcPct val="0"/>
              </a:spcAft>
              <a:buClrTx/>
              <a:buSzTx/>
              <a:buFont typeface="Symbol" pitchFamily="18" charset="2"/>
              <a:buChar char="-"/>
              <a:tabLst/>
            </a:pPr>
            <a:r>
              <a:rPr kumimoji="0" lang="uk-UA" altLang="uk-UA" sz="2800" b="0" i="0" u="none" strike="noStrike" cap="none" normalizeH="0" baseline="0" dirty="0" smtClean="0">
                <a:ln>
                  <a:noFill/>
                </a:ln>
                <a:solidFill>
                  <a:schemeClr val="tx1"/>
                </a:solidFill>
                <a:effectLst/>
                <a:ea typeface="Times New Roman" pitchFamily="18" charset="0"/>
                <a:cs typeface="Arial" pitchFamily="34" charset="0"/>
              </a:rPr>
              <a:t>ймовірність першого </a:t>
            </a:r>
            <a:r>
              <a:rPr kumimoji="0" lang="uk-UA" altLang="uk-UA" sz="2800" b="0" i="0" u="none" strike="noStrike" cap="none" normalizeH="0" baseline="0" dirty="0" err="1" smtClean="0">
                <a:ln>
                  <a:noFill/>
                </a:ln>
                <a:solidFill>
                  <a:schemeClr val="tx1"/>
                </a:solidFill>
                <a:effectLst/>
                <a:ea typeface="Times New Roman" pitchFamily="18" charset="0"/>
                <a:cs typeface="Arial" pitchFamily="34" charset="0"/>
              </a:rPr>
              <a:t>співпадання</a:t>
            </a:r>
            <a:r>
              <a:rPr kumimoji="0" lang="uk-UA" altLang="uk-UA" sz="2800" b="0" i="0" u="none" strike="noStrike" cap="none" normalizeH="0" baseline="0" dirty="0" smtClean="0">
                <a:ln>
                  <a:noFill/>
                </a:ln>
                <a:solidFill>
                  <a:schemeClr val="tx1"/>
                </a:solidFill>
                <a:effectLst/>
                <a:ea typeface="Times New Roman" pitchFamily="18" charset="0"/>
                <a:cs typeface="Arial" pitchFamily="34" charset="0"/>
              </a:rPr>
              <a:t> ключа з </a:t>
            </a:r>
            <a:r>
              <a:rPr kumimoji="0" lang="uk-UA" altLang="uk-UA" sz="2800" b="0" i="1" u="none" strike="noStrike" cap="none" normalizeH="0" baseline="0" dirty="0" smtClean="0">
                <a:ln>
                  <a:noFill/>
                </a:ln>
                <a:solidFill>
                  <a:schemeClr val="tx1"/>
                </a:solidFill>
                <a:effectLst/>
                <a:ea typeface="Times New Roman" pitchFamily="18" charset="0"/>
                <a:cs typeface="Arial" pitchFamily="34" charset="0"/>
                <a:sym typeface="Symbol" pitchFamily="18" charset="2"/>
              </a:rPr>
              <a:t>і</a:t>
            </a:r>
            <a:r>
              <a:rPr kumimoji="0" lang="uk-UA" altLang="uk-UA" sz="2800" b="0" i="0" u="none" strike="noStrike" cap="none" normalizeH="0" baseline="0" dirty="0" smtClean="0">
                <a:ln>
                  <a:noFill/>
                </a:ln>
                <a:solidFill>
                  <a:schemeClr val="tx1"/>
                </a:solidFill>
                <a:effectLst/>
                <a:ea typeface="Times New Roman" pitchFamily="18" charset="0"/>
                <a:cs typeface="Arial" pitchFamily="34" charset="0"/>
                <a:sym typeface="Symbol" pitchFamily="18" charset="2"/>
              </a:rPr>
              <a:t>-м </a:t>
            </a:r>
          </a:p>
          <a:p>
            <a:pPr marR="0" lvl="0" algn="just" defTabSz="914400" rtl="0" eaLnBrk="0" fontAlgn="base" latinLnBrk="0" hangingPunct="0">
              <a:lnSpc>
                <a:spcPct val="100000"/>
              </a:lnSpc>
              <a:spcBef>
                <a:spcPct val="0"/>
              </a:spcBef>
              <a:spcAft>
                <a:spcPct val="0"/>
              </a:spcAft>
              <a:buClrTx/>
              <a:buSzTx/>
              <a:tabLst/>
            </a:pPr>
            <a:r>
              <a:rPr kumimoji="0" lang="uk-UA" altLang="uk-UA" sz="2800" b="0" i="0" u="none" strike="noStrike" cap="none" normalizeH="0" baseline="0" dirty="0" smtClean="0">
                <a:ln>
                  <a:noFill/>
                </a:ln>
                <a:solidFill>
                  <a:schemeClr val="tx1"/>
                </a:solidFill>
                <a:effectLst/>
                <a:ea typeface="Times New Roman" pitchFamily="18" charset="0"/>
                <a:cs typeface="Arial" pitchFamily="34" charset="0"/>
                <a:sym typeface="Symbol" pitchFamily="18" charset="2"/>
              </a:rPr>
              <a:t>елементом списку однакова для будь-якого </a:t>
            </a:r>
            <a:r>
              <a:rPr kumimoji="0" lang="uk-UA" altLang="uk-UA" sz="2800" b="0" i="1" u="none" strike="noStrike" cap="none" normalizeH="0" baseline="0" dirty="0" smtClean="0">
                <a:ln>
                  <a:noFill/>
                </a:ln>
                <a:solidFill>
                  <a:schemeClr val="tx1"/>
                </a:solidFill>
                <a:effectLst/>
                <a:ea typeface="Times New Roman" pitchFamily="18" charset="0"/>
                <a:cs typeface="Arial" pitchFamily="34" charset="0"/>
                <a:sym typeface="Symbol" pitchFamily="18" charset="2"/>
              </a:rPr>
              <a:t>і</a:t>
            </a:r>
            <a:r>
              <a:rPr kumimoji="0" lang="uk-UA" altLang="uk-UA" sz="2800" b="0" i="0" u="none" strike="noStrike" cap="none" normalizeH="0" baseline="0" dirty="0" smtClean="0">
                <a:ln>
                  <a:noFill/>
                </a:ln>
                <a:solidFill>
                  <a:schemeClr val="tx1"/>
                </a:solidFill>
                <a:effectLst/>
                <a:ea typeface="Times New Roman" pitchFamily="18" charset="0"/>
                <a:cs typeface="Arial" pitchFamily="34" charset="0"/>
                <a:sym typeface="Symbol" pitchFamily="18" charset="2"/>
              </a:rPr>
              <a:t>.</a:t>
            </a:r>
          </a:p>
        </p:txBody>
      </p:sp>
    </p:spTree>
    <p:extLst>
      <p:ext uri="{BB962C8B-B14F-4D97-AF65-F5344CB8AC3E}">
        <p14:creationId xmlns="" xmlns:p14="http://schemas.microsoft.com/office/powerpoint/2010/main" val="131559899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Прямоугольник 8"/>
          <p:cNvSpPr/>
          <p:nvPr/>
        </p:nvSpPr>
        <p:spPr>
          <a:xfrm>
            <a:off x="179512" y="188640"/>
            <a:ext cx="8712968" cy="4401205"/>
          </a:xfrm>
          <a:prstGeom prst="rect">
            <a:avLst/>
          </a:prstGeom>
        </p:spPr>
        <p:txBody>
          <a:bodyPr wrap="square">
            <a:spAutoFit/>
          </a:bodyPr>
          <a:lstStyle/>
          <a:p>
            <a:pPr algn="just"/>
            <a:r>
              <a:rPr lang="uk-UA" sz="2800" dirty="0" smtClean="0"/>
              <a:t>	Обчислимо </a:t>
            </a:r>
            <a:r>
              <a:rPr lang="uk-UA" sz="2800" dirty="0"/>
              <a:t>середню кількість операцій </a:t>
            </a:r>
            <a:r>
              <a:rPr lang="en-US" sz="2800" i="1" dirty="0" err="1"/>
              <a:t>C</a:t>
            </a:r>
            <a:r>
              <a:rPr lang="en-US" sz="2800" i="1" baseline="-25000" dirty="0" err="1"/>
              <a:t>avg</a:t>
            </a:r>
            <a:r>
              <a:rPr lang="uk-UA" sz="2800" dirty="0"/>
              <a:t>(</a:t>
            </a:r>
            <a:r>
              <a:rPr lang="en-US" sz="2800" i="1" dirty="0"/>
              <a:t>n</a:t>
            </a:r>
            <a:r>
              <a:rPr lang="uk-UA" sz="2800" dirty="0"/>
              <a:t>) (</a:t>
            </a:r>
            <a:r>
              <a:rPr lang="en-US" sz="2800" dirty="0" err="1"/>
              <a:t>averege</a:t>
            </a:r>
            <a:r>
              <a:rPr lang="uk-UA" sz="2800" dirty="0"/>
              <a:t>-</a:t>
            </a:r>
            <a:r>
              <a:rPr lang="en-US" sz="2800" dirty="0"/>
              <a:t>case</a:t>
            </a:r>
            <a:r>
              <a:rPr lang="uk-UA" sz="2800" dirty="0"/>
              <a:t>) порівняння з ключем </a:t>
            </a:r>
            <a:r>
              <a:rPr lang="en-US" sz="2800" i="1" dirty="0"/>
              <a:t>k</a:t>
            </a:r>
            <a:r>
              <a:rPr lang="uk-UA" sz="2800" dirty="0" smtClean="0"/>
              <a:t>.</a:t>
            </a:r>
          </a:p>
          <a:p>
            <a:pPr algn="just"/>
            <a:r>
              <a:rPr lang="uk-UA" sz="2800" dirty="0"/>
              <a:t>	</a:t>
            </a:r>
            <a:r>
              <a:rPr lang="uk-UA" sz="2800" dirty="0" smtClean="0"/>
              <a:t> </a:t>
            </a:r>
            <a:r>
              <a:rPr lang="uk-UA" sz="2800" dirty="0"/>
              <a:t>Якщо </a:t>
            </a:r>
            <a:r>
              <a:rPr lang="uk-UA" sz="2800" dirty="0" err="1"/>
              <a:t>співпадіння</a:t>
            </a:r>
            <a:r>
              <a:rPr lang="uk-UA" sz="2800" dirty="0"/>
              <a:t> з ключем знайдене, ймовірність того, що це вийшло саме на </a:t>
            </a:r>
            <a:r>
              <a:rPr lang="uk-UA" sz="2800" i="1" dirty="0"/>
              <a:t>і</a:t>
            </a:r>
            <a:r>
              <a:rPr lang="uk-UA" sz="2800" dirty="0"/>
              <a:t>-му елементі списку, дорівнює </a:t>
            </a:r>
            <a:r>
              <a:rPr lang="en-US" sz="2800" i="1" dirty="0"/>
              <a:t>p</a:t>
            </a:r>
            <a:r>
              <a:rPr lang="uk-UA" sz="2800" i="1" dirty="0"/>
              <a:t>/</a:t>
            </a:r>
            <a:r>
              <a:rPr lang="en-US" sz="2800" i="1" dirty="0"/>
              <a:t>n</a:t>
            </a:r>
            <a:r>
              <a:rPr lang="en-US" sz="2800" dirty="0"/>
              <a:t> </a:t>
            </a:r>
            <a:r>
              <a:rPr lang="uk-UA" sz="2800" dirty="0"/>
              <a:t> для будь-якого </a:t>
            </a:r>
            <a:r>
              <a:rPr lang="uk-UA" sz="2800" i="1" dirty="0"/>
              <a:t>і</a:t>
            </a:r>
            <a:r>
              <a:rPr lang="uk-UA" sz="2800" dirty="0"/>
              <a:t>. При цьому кількість операцій порівняння, які виконує алгоритм в подібному випадку, дорівнює </a:t>
            </a:r>
            <a:r>
              <a:rPr lang="uk-UA" sz="2800" i="1" dirty="0"/>
              <a:t>і</a:t>
            </a:r>
            <a:r>
              <a:rPr lang="uk-UA" sz="2800" dirty="0"/>
              <a:t>. </a:t>
            </a:r>
            <a:endParaRPr lang="uk-UA" sz="2800" dirty="0" smtClean="0"/>
          </a:p>
          <a:p>
            <a:pPr algn="just"/>
            <a:r>
              <a:rPr lang="uk-UA" sz="2800" dirty="0"/>
              <a:t>	</a:t>
            </a:r>
            <a:r>
              <a:rPr lang="uk-UA" sz="2800" dirty="0" smtClean="0"/>
              <a:t>Якщо </a:t>
            </a:r>
            <a:r>
              <a:rPr lang="uk-UA" sz="2800" dirty="0" err="1"/>
              <a:t>співпадіння</a:t>
            </a:r>
            <a:r>
              <a:rPr lang="uk-UA" sz="2800" dirty="0"/>
              <a:t> з ключем не знайдено, кількість операцій порівняння дорівнює </a:t>
            </a:r>
            <a:r>
              <a:rPr lang="en-US" sz="2800" i="1" dirty="0"/>
              <a:t>n</a:t>
            </a:r>
            <a:r>
              <a:rPr lang="uk-UA" sz="2800" dirty="0"/>
              <a:t>, а ймовірність цієї події дорівнює (1</a:t>
            </a:r>
            <a:r>
              <a:rPr lang="uk-UA" sz="2800" dirty="0">
                <a:sym typeface="Symbol"/>
              </a:rPr>
              <a:t></a:t>
            </a:r>
            <a:r>
              <a:rPr lang="uk-UA" sz="2800" i="1" dirty="0"/>
              <a:t>р</a:t>
            </a:r>
            <a:r>
              <a:rPr lang="uk-UA" sz="2800" dirty="0"/>
              <a:t>).</a:t>
            </a:r>
          </a:p>
        </p:txBody>
      </p:sp>
    </p:spTree>
    <p:extLst>
      <p:ext uri="{BB962C8B-B14F-4D97-AF65-F5344CB8AC3E}">
        <p14:creationId xmlns="" xmlns:p14="http://schemas.microsoft.com/office/powerpoint/2010/main" val="257588370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ChangeArrowheads="1"/>
          </p:cNvSpPr>
          <p:nvPr/>
        </p:nvSpPr>
        <p:spPr bwMode="auto">
          <a:xfrm>
            <a:off x="0" y="0"/>
            <a:ext cx="9144000" cy="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graphicFrame>
        <p:nvGraphicFramePr>
          <p:cNvPr id="5" name="Объект 4"/>
          <p:cNvGraphicFramePr>
            <a:graphicFrameLocks noChangeAspect="1"/>
          </p:cNvGraphicFramePr>
          <p:nvPr>
            <p:extLst>
              <p:ext uri="{D42A27DB-BD31-4B8C-83A1-F6EECF244321}">
                <p14:modId xmlns="" xmlns:p14="http://schemas.microsoft.com/office/powerpoint/2010/main" val="3079391008"/>
              </p:ext>
            </p:extLst>
          </p:nvPr>
        </p:nvGraphicFramePr>
        <p:xfrm>
          <a:off x="0" y="260648"/>
          <a:ext cx="9143999" cy="1792982"/>
        </p:xfrm>
        <a:graphic>
          <a:graphicData uri="http://schemas.openxmlformats.org/presentationml/2006/ole">
            <p:oleObj spid="_x0000_s12310" name="Microsoft Equation 3.0" r:id="rId3" imgW="4826000" imgH="838200" progId="Equation.3">
              <p:embed/>
            </p:oleObj>
          </a:graphicData>
        </a:graphic>
      </p:graphicFrame>
      <p:sp>
        <p:nvSpPr>
          <p:cNvPr id="6" name="Прямоугольник 5"/>
          <p:cNvSpPr/>
          <p:nvPr/>
        </p:nvSpPr>
        <p:spPr>
          <a:xfrm>
            <a:off x="395536" y="2348880"/>
            <a:ext cx="8496944" cy="954107"/>
          </a:xfrm>
          <a:prstGeom prst="rect">
            <a:avLst/>
          </a:prstGeom>
        </p:spPr>
        <p:txBody>
          <a:bodyPr wrap="square">
            <a:spAutoFit/>
          </a:bodyPr>
          <a:lstStyle/>
          <a:p>
            <a:r>
              <a:rPr lang="uk-UA" sz="2800" dirty="0"/>
              <a:t>Якщо </a:t>
            </a:r>
            <a:r>
              <a:rPr lang="uk-UA" sz="2800" i="1" dirty="0"/>
              <a:t>р </a:t>
            </a:r>
            <a:r>
              <a:rPr lang="uk-UA" sz="2800" dirty="0"/>
              <a:t>= 1 (шуканий елемент точно присутній в списку), то </a:t>
            </a:r>
          </a:p>
        </p:txBody>
      </p:sp>
      <p:sp>
        <p:nvSpPr>
          <p:cNvPr id="7" name="Rectangle 4"/>
          <p:cNvSpPr>
            <a:spLocks noChangeArrowheads="1"/>
          </p:cNvSpPr>
          <p:nvPr/>
        </p:nvSpPr>
        <p:spPr bwMode="auto">
          <a:xfrm>
            <a:off x="0" y="0"/>
            <a:ext cx="9144000" cy="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graphicFrame>
        <p:nvGraphicFramePr>
          <p:cNvPr id="8" name="Объект 7"/>
          <p:cNvGraphicFramePr>
            <a:graphicFrameLocks noChangeAspect="1"/>
          </p:cNvGraphicFramePr>
          <p:nvPr>
            <p:extLst>
              <p:ext uri="{D42A27DB-BD31-4B8C-83A1-F6EECF244321}">
                <p14:modId xmlns="" xmlns:p14="http://schemas.microsoft.com/office/powerpoint/2010/main" val="890973644"/>
              </p:ext>
            </p:extLst>
          </p:nvPr>
        </p:nvGraphicFramePr>
        <p:xfrm>
          <a:off x="3347864" y="2903689"/>
          <a:ext cx="2105199" cy="1101375"/>
        </p:xfrm>
        <a:graphic>
          <a:graphicData uri="http://schemas.openxmlformats.org/presentationml/2006/ole">
            <p:oleObj spid="_x0000_s12311" name="Microsoft Equation 3.0" r:id="rId4" imgW="926698" imgH="393529" progId="Equation.3">
              <p:embed/>
            </p:oleObj>
          </a:graphicData>
        </a:graphic>
      </p:graphicFrame>
      <p:sp>
        <p:nvSpPr>
          <p:cNvPr id="9" name="Прямоугольник 8"/>
          <p:cNvSpPr/>
          <p:nvPr/>
        </p:nvSpPr>
        <p:spPr>
          <a:xfrm>
            <a:off x="395536" y="4005064"/>
            <a:ext cx="8352928" cy="523220"/>
          </a:xfrm>
          <a:prstGeom prst="rect">
            <a:avLst/>
          </a:prstGeom>
        </p:spPr>
        <p:txBody>
          <a:bodyPr wrap="square">
            <a:spAutoFit/>
          </a:bodyPr>
          <a:lstStyle/>
          <a:p>
            <a:r>
              <a:rPr lang="uk-UA" sz="2800" dirty="0"/>
              <a:t>Якщо </a:t>
            </a:r>
            <a:r>
              <a:rPr lang="uk-UA" sz="2800" i="1" dirty="0"/>
              <a:t>р</a:t>
            </a:r>
            <a:r>
              <a:rPr lang="uk-UA" sz="2800" dirty="0"/>
              <a:t> = 0 (шуканий елемент відсутній в списку), то </a:t>
            </a:r>
          </a:p>
        </p:txBody>
      </p:sp>
      <p:sp>
        <p:nvSpPr>
          <p:cNvPr id="10" name="Rectangle 6"/>
          <p:cNvSpPr>
            <a:spLocks noChangeArrowheads="1"/>
          </p:cNvSpPr>
          <p:nvPr/>
        </p:nvSpPr>
        <p:spPr bwMode="auto">
          <a:xfrm>
            <a:off x="0" y="0"/>
            <a:ext cx="9144000" cy="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graphicFrame>
        <p:nvGraphicFramePr>
          <p:cNvPr id="11" name="Объект 10"/>
          <p:cNvGraphicFramePr>
            <a:graphicFrameLocks noChangeAspect="1"/>
          </p:cNvGraphicFramePr>
          <p:nvPr>
            <p:extLst>
              <p:ext uri="{D42A27DB-BD31-4B8C-83A1-F6EECF244321}">
                <p14:modId xmlns="" xmlns:p14="http://schemas.microsoft.com/office/powerpoint/2010/main" val="590509455"/>
              </p:ext>
            </p:extLst>
          </p:nvPr>
        </p:nvGraphicFramePr>
        <p:xfrm>
          <a:off x="3382707" y="4528284"/>
          <a:ext cx="2341422" cy="802034"/>
        </p:xfrm>
        <a:graphic>
          <a:graphicData uri="http://schemas.openxmlformats.org/presentationml/2006/ole">
            <p:oleObj spid="_x0000_s12312" name="Microsoft Equation 3.0" r:id="rId5" imgW="710891" imgH="241195" progId="Equation.3">
              <p:embed/>
            </p:oleObj>
          </a:graphicData>
        </a:graphic>
      </p:graphicFrame>
    </p:spTree>
    <p:extLst>
      <p:ext uri="{BB962C8B-B14F-4D97-AF65-F5344CB8AC3E}">
        <p14:creationId xmlns="" xmlns:p14="http://schemas.microsoft.com/office/powerpoint/2010/main" val="409124555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0" y="53541"/>
            <a:ext cx="9144000" cy="6370975"/>
          </a:xfrm>
          <a:prstGeom prst="rect">
            <a:avLst/>
          </a:prstGeom>
        </p:spPr>
        <p:txBody>
          <a:bodyPr wrap="square">
            <a:spAutoFit/>
          </a:bodyPr>
          <a:lstStyle/>
          <a:p>
            <a:pPr algn="just"/>
            <a:r>
              <a:rPr lang="uk-UA" sz="2400" b="1" i="1" dirty="0">
                <a:solidFill>
                  <a:schemeClr val="accent3">
                    <a:lumMod val="50000"/>
                  </a:schemeClr>
                </a:solidFill>
              </a:rPr>
              <a:t>Мета дисципліни</a:t>
            </a:r>
            <a:r>
              <a:rPr lang="uk-UA" sz="2400" b="1" dirty="0">
                <a:solidFill>
                  <a:schemeClr val="accent3">
                    <a:lumMod val="50000"/>
                  </a:schemeClr>
                </a:solidFill>
              </a:rPr>
              <a:t>: </a:t>
            </a:r>
            <a:r>
              <a:rPr lang="uk-UA" sz="2400" dirty="0" smtClean="0">
                <a:solidFill>
                  <a:schemeClr val="accent3">
                    <a:lumMod val="50000"/>
                  </a:schemeClr>
                </a:solidFill>
              </a:rPr>
              <a:t>вивчення </a:t>
            </a:r>
            <a:r>
              <a:rPr lang="uk-UA" sz="2400" dirty="0">
                <a:solidFill>
                  <a:schemeClr val="accent3">
                    <a:lumMod val="50000"/>
                  </a:schemeClr>
                </a:solidFill>
              </a:rPr>
              <a:t>змістовних основ математичного апарату теорії алгоритмів та представлення знань потрібних для постановки та розв'язування задач аналізу та побудови оптимальних, за вибраними критеріями певної предметної області, інформаційних та управляючих систем. </a:t>
            </a:r>
          </a:p>
          <a:p>
            <a:pPr algn="just"/>
            <a:r>
              <a:rPr lang="uk-UA" sz="2400" b="1" i="1" dirty="0">
                <a:solidFill>
                  <a:schemeClr val="accent1">
                    <a:lumMod val="75000"/>
                  </a:schemeClr>
                </a:solidFill>
              </a:rPr>
              <a:t>Задачі дисципліни</a:t>
            </a:r>
            <a:r>
              <a:rPr lang="uk-UA" sz="2400" b="1" dirty="0">
                <a:solidFill>
                  <a:schemeClr val="accent1">
                    <a:lumMod val="75000"/>
                  </a:schemeClr>
                </a:solidFill>
              </a:rPr>
              <a:t>:</a:t>
            </a:r>
          </a:p>
          <a:p>
            <a:pPr marL="342900" lvl="0" indent="-342900" algn="just">
              <a:buFont typeface="Arial" panose="020B0604020202020204" pitchFamily="34" charset="0"/>
              <a:buChar char="•"/>
            </a:pPr>
            <a:r>
              <a:rPr lang="uk-UA" sz="2400" dirty="0">
                <a:solidFill>
                  <a:schemeClr val="accent1">
                    <a:lumMod val="75000"/>
                  </a:schemeClr>
                </a:solidFill>
              </a:rPr>
              <a:t>ознайомлення слухачів з основами теорії алгоритмів, з методами оцінки складності алгоритмів і розробки ефективних алгоритмів.</a:t>
            </a:r>
          </a:p>
          <a:p>
            <a:pPr marL="342900" lvl="0" indent="-342900" algn="just">
              <a:buFont typeface="Arial" panose="020B0604020202020204" pitchFamily="34" charset="0"/>
              <a:buChar char="•"/>
            </a:pPr>
            <a:r>
              <a:rPr lang="uk-UA" sz="2400" dirty="0">
                <a:solidFill>
                  <a:schemeClr val="accent1">
                    <a:lumMod val="75000"/>
                  </a:schemeClr>
                </a:solidFill>
              </a:rPr>
              <a:t>формалізація поняття «алгоритм» і дослідження формальних алгоритмічних систем;</a:t>
            </a:r>
          </a:p>
          <a:p>
            <a:pPr marL="342900" lvl="0" indent="-342900" algn="just">
              <a:buFont typeface="Arial" panose="020B0604020202020204" pitchFamily="34" charset="0"/>
              <a:buChar char="•"/>
            </a:pPr>
            <a:r>
              <a:rPr lang="uk-UA" sz="2400" dirty="0">
                <a:solidFill>
                  <a:schemeClr val="accent1">
                    <a:lumMod val="75000"/>
                  </a:schemeClr>
                </a:solidFill>
              </a:rPr>
              <a:t>формалізація доказу алгоритмічної нерозв'язності ряду задач;</a:t>
            </a:r>
          </a:p>
          <a:p>
            <a:pPr marL="342900" lvl="0" indent="-342900" algn="just">
              <a:buFont typeface="Arial" panose="020B0604020202020204" pitchFamily="34" charset="0"/>
              <a:buChar char="•"/>
            </a:pPr>
            <a:r>
              <a:rPr lang="uk-UA" sz="2400" dirty="0">
                <a:solidFill>
                  <a:schemeClr val="accent1">
                    <a:lumMod val="75000"/>
                  </a:schemeClr>
                </a:solidFill>
              </a:rPr>
              <a:t>проведення асимптотичного аналізу складності алгоритмів;</a:t>
            </a:r>
          </a:p>
          <a:p>
            <a:pPr marL="342900" lvl="0" indent="-342900" algn="just">
              <a:buFont typeface="Arial" panose="020B0604020202020204" pitchFamily="34" charset="0"/>
              <a:buChar char="•"/>
            </a:pPr>
            <a:r>
              <a:rPr lang="uk-UA" sz="2400" dirty="0">
                <a:solidFill>
                  <a:schemeClr val="accent1">
                    <a:lumMod val="75000"/>
                  </a:schemeClr>
                </a:solidFill>
              </a:rPr>
              <a:t>одержання явних функцій трудомісткості з метою порівняльного аналізу алгоритмів;</a:t>
            </a:r>
          </a:p>
          <a:p>
            <a:pPr marL="342900" lvl="0" indent="-342900" algn="just">
              <a:buFont typeface="Arial" panose="020B0604020202020204" pitchFamily="34" charset="0"/>
              <a:buChar char="•"/>
            </a:pPr>
            <a:r>
              <a:rPr lang="uk-UA" sz="2400" dirty="0">
                <a:solidFill>
                  <a:schemeClr val="accent1">
                    <a:lumMod val="75000"/>
                  </a:schemeClr>
                </a:solidFill>
              </a:rPr>
              <a:t>дослідження й аналіз рекурсивних алгоритмів;</a:t>
            </a:r>
          </a:p>
          <a:p>
            <a:pPr marL="342900" lvl="0" indent="-342900" algn="just">
              <a:buFont typeface="Arial" panose="020B0604020202020204" pitchFamily="34" charset="0"/>
              <a:buChar char="•"/>
            </a:pPr>
            <a:r>
              <a:rPr lang="uk-UA" sz="2400" dirty="0">
                <a:solidFill>
                  <a:schemeClr val="accent1">
                    <a:lumMod val="75000"/>
                  </a:schemeClr>
                </a:solidFill>
              </a:rPr>
              <a:t>розробка критеріїв порівняльної оцінки якості алгоритмів;</a:t>
            </a:r>
          </a:p>
          <a:p>
            <a:pPr marL="342900" lvl="0" indent="-342900" algn="just">
              <a:buFont typeface="Arial" panose="020B0604020202020204" pitchFamily="34" charset="0"/>
              <a:buChar char="•"/>
            </a:pPr>
            <a:r>
              <a:rPr lang="uk-UA" sz="2400" dirty="0" smtClean="0">
                <a:solidFill>
                  <a:schemeClr val="accent1">
                    <a:lumMod val="75000"/>
                  </a:schemeClr>
                </a:solidFill>
              </a:rPr>
              <a:t>Ознайомлення з базовими алгоритмами.</a:t>
            </a:r>
            <a:endParaRPr lang="uk-UA" sz="2400" dirty="0">
              <a:solidFill>
                <a:schemeClr val="accent1">
                  <a:lumMod val="75000"/>
                </a:schemeClr>
              </a:solidFill>
            </a:endParaRPr>
          </a:p>
        </p:txBody>
      </p:sp>
    </p:spTree>
    <p:extLst>
      <p:ext uri="{BB962C8B-B14F-4D97-AF65-F5344CB8AC3E}">
        <p14:creationId xmlns="" xmlns:p14="http://schemas.microsoft.com/office/powerpoint/2010/main" val="7278735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6" name="Picture 2" descr="http://4.bp.blogspot.com/-OTyPuwH2KOo/VBwzpnkLaGI/AAAAAAAAJ1Y/BOgp4blSYPo/s1600/%D0%A1%D0%BB%D0%B0%D0%B9%D0%B413.PNG"/>
          <p:cNvPicPr>
            <a:picLocks noChangeAspect="1" noChangeArrowheads="1"/>
          </p:cNvPicPr>
          <p:nvPr/>
        </p:nvPicPr>
        <p:blipFill>
          <a:blip r:embed="rId2">
            <a:extLst>
              <a:ext uri="{28A0092B-C50C-407E-A947-70E740481C1C}">
                <a14:useLocalDpi xmlns="" xmlns:a14="http://schemas.microsoft.com/office/drawing/2010/main" val="0"/>
              </a:ext>
            </a:extLst>
          </a:blip>
          <a:srcRect/>
          <a:stretch>
            <a:fillRect/>
          </a:stretch>
        </p:blipFill>
        <p:spPr bwMode="auto">
          <a:xfrm>
            <a:off x="0" y="-243408"/>
            <a:ext cx="9144000" cy="6858001"/>
          </a:xfrm>
          <a:prstGeom prst="rect">
            <a:avLst/>
          </a:prstGeom>
          <a:noFill/>
          <a:extLst>
            <a:ext uri="{909E8E84-426E-40DD-AFC4-6F175D3DCCD1}">
              <a14:hiddenFill xmlns="" xmlns:a14="http://schemas.microsoft.com/office/drawing/2010/main">
                <a:solidFill>
                  <a:srgbClr val="FFFFFF"/>
                </a:solidFill>
              </a14:hiddenFill>
            </a:ext>
          </a:extLst>
        </p:spPr>
      </p:pic>
    </p:spTree>
    <p:extLst>
      <p:ext uri="{BB962C8B-B14F-4D97-AF65-F5344CB8AC3E}">
        <p14:creationId xmlns="" xmlns:p14="http://schemas.microsoft.com/office/powerpoint/2010/main" val="346876852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0"/>
            <a:ext cx="9144000" cy="1143000"/>
          </a:xfrm>
        </p:spPr>
        <p:txBody>
          <a:bodyPr>
            <a:normAutofit fontScale="90000"/>
          </a:bodyPr>
          <a:lstStyle/>
          <a:p>
            <a:r>
              <a:rPr lang="uk-UA" b="1" dirty="0" smtClean="0">
                <a:solidFill>
                  <a:schemeClr val="accent2">
                    <a:lumMod val="75000"/>
                  </a:schemeClr>
                </a:solidFill>
              </a:rPr>
              <a:t>§2. Поняття алгоритму. </a:t>
            </a:r>
            <a:br>
              <a:rPr lang="uk-UA" b="1" dirty="0" smtClean="0">
                <a:solidFill>
                  <a:schemeClr val="accent2">
                    <a:lumMod val="75000"/>
                  </a:schemeClr>
                </a:solidFill>
              </a:rPr>
            </a:br>
            <a:r>
              <a:rPr lang="uk-UA" b="1" dirty="0" smtClean="0">
                <a:solidFill>
                  <a:schemeClr val="accent2">
                    <a:lumMod val="75000"/>
                  </a:schemeClr>
                </a:solidFill>
              </a:rPr>
              <a:t>Способи задання алгоритмів</a:t>
            </a:r>
            <a:endParaRPr lang="uk-UA" b="1" dirty="0">
              <a:solidFill>
                <a:schemeClr val="accent2">
                  <a:lumMod val="75000"/>
                </a:schemeClr>
              </a:solidFill>
            </a:endParaRPr>
          </a:p>
        </p:txBody>
      </p:sp>
      <p:sp>
        <p:nvSpPr>
          <p:cNvPr id="4" name="Прямоугольник 3"/>
          <p:cNvSpPr/>
          <p:nvPr/>
        </p:nvSpPr>
        <p:spPr>
          <a:xfrm>
            <a:off x="395536" y="1268760"/>
            <a:ext cx="8568952" cy="2246769"/>
          </a:xfrm>
          <a:prstGeom prst="rect">
            <a:avLst/>
          </a:prstGeom>
        </p:spPr>
        <p:txBody>
          <a:bodyPr wrap="square">
            <a:spAutoFit/>
          </a:bodyPr>
          <a:lstStyle/>
          <a:p>
            <a:pPr algn="just"/>
            <a:r>
              <a:rPr lang="uk-UA" sz="2800" b="1" i="1" dirty="0"/>
              <a:t>Алгоритм</a:t>
            </a:r>
            <a:r>
              <a:rPr lang="uk-UA" sz="2800" dirty="0"/>
              <a:t> – це послідовність чітко визначених інструкцій призначених для розв’язку деякої задачі. Іншими словами, це послідовність команд, які з конкретних вхідних даних дозволяють отримати необхідні вихідні дані за обмежений проміжок часу.</a:t>
            </a:r>
          </a:p>
        </p:txBody>
      </p:sp>
      <p:pic>
        <p:nvPicPr>
          <p:cNvPr id="1026" name="Picture 2"/>
          <p:cNvPicPr>
            <a:picLocks noChangeAspect="1" noChangeArrowheads="1"/>
          </p:cNvPicPr>
          <p:nvPr/>
        </p:nvPicPr>
        <p:blipFill>
          <a:blip r:embed="rId2">
            <a:extLst>
              <a:ext uri="{28A0092B-C50C-407E-A947-70E740481C1C}">
                <a14:useLocalDpi xmlns="" xmlns:a14="http://schemas.microsoft.com/office/drawing/2010/main" val="0"/>
              </a:ext>
            </a:extLst>
          </a:blip>
          <a:srcRect/>
          <a:stretch>
            <a:fillRect/>
          </a:stretch>
        </p:blipFill>
        <p:spPr bwMode="auto">
          <a:xfrm>
            <a:off x="1193089" y="3717031"/>
            <a:ext cx="6973846" cy="2664285"/>
          </a:xfrm>
          <a:prstGeom prst="rect">
            <a:avLst/>
          </a:prstGeom>
          <a:noFill/>
          <a:ln>
            <a:noFill/>
          </a:ln>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Lst>
        </p:spPr>
      </p:pic>
    </p:spTree>
    <p:extLst>
      <p:ext uri="{BB962C8B-B14F-4D97-AF65-F5344CB8AC3E}">
        <p14:creationId xmlns="" xmlns:p14="http://schemas.microsoft.com/office/powerpoint/2010/main" val="409603018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323528" y="404664"/>
            <a:ext cx="8496944" cy="5693866"/>
          </a:xfrm>
          <a:prstGeom prst="rect">
            <a:avLst/>
          </a:prstGeom>
        </p:spPr>
        <p:txBody>
          <a:bodyPr wrap="square">
            <a:spAutoFit/>
          </a:bodyPr>
          <a:lstStyle/>
          <a:p>
            <a:pPr algn="just"/>
            <a:r>
              <a:rPr lang="uk-UA" sz="2800" dirty="0"/>
              <a:t>Алгоритм вважається </a:t>
            </a:r>
            <a:r>
              <a:rPr lang="uk-UA" sz="2800" b="1" i="1" dirty="0"/>
              <a:t>правильним</a:t>
            </a:r>
            <a:r>
              <a:rPr lang="uk-UA" sz="2800" dirty="0"/>
              <a:t>, якщо при будь-яких припустимих даних він закінчує роботу і видає результат, що задовольняє вимогам задачі</a:t>
            </a:r>
            <a:r>
              <a:rPr lang="uk-UA" sz="2800" dirty="0" smtClean="0"/>
              <a:t>.</a:t>
            </a:r>
          </a:p>
          <a:p>
            <a:pPr algn="just"/>
            <a:endParaRPr lang="uk-UA" sz="2800" dirty="0"/>
          </a:p>
          <a:p>
            <a:pPr algn="just"/>
            <a:r>
              <a:rPr lang="uk-UA" sz="2800" dirty="0" smtClean="0"/>
              <a:t> </a:t>
            </a:r>
            <a:r>
              <a:rPr lang="uk-UA" sz="2800" dirty="0"/>
              <a:t>Алгоритм </a:t>
            </a:r>
            <a:r>
              <a:rPr lang="uk-UA" sz="2800" b="1" i="1" dirty="0"/>
              <a:t>однозначний</a:t>
            </a:r>
            <a:r>
              <a:rPr lang="uk-UA" sz="2800" dirty="0"/>
              <a:t>, якщо при застосуванні до тих самих вхідних даних він дає той самий результат.</a:t>
            </a:r>
          </a:p>
          <a:p>
            <a:pPr algn="just"/>
            <a:endParaRPr lang="uk-UA" sz="2800" i="1" dirty="0" smtClean="0"/>
          </a:p>
          <a:p>
            <a:pPr algn="just"/>
            <a:r>
              <a:rPr lang="uk-UA" sz="2800" b="1" i="1" dirty="0" smtClean="0"/>
              <a:t>Числовий </a:t>
            </a:r>
            <a:r>
              <a:rPr lang="uk-UA" sz="2800" b="1" i="1" dirty="0"/>
              <a:t>алгоритм</a:t>
            </a:r>
            <a:r>
              <a:rPr lang="uk-UA" sz="2800" b="1" dirty="0"/>
              <a:t> </a:t>
            </a:r>
            <a:r>
              <a:rPr lang="uk-UA" sz="2800" dirty="0"/>
              <a:t>– це алгоритм, який зводить розв’язання задачі до арифметичних дій над числами. </a:t>
            </a:r>
            <a:endParaRPr lang="uk-UA" sz="2800" dirty="0" smtClean="0"/>
          </a:p>
          <a:p>
            <a:pPr algn="just"/>
            <a:endParaRPr lang="uk-UA" sz="2800" dirty="0"/>
          </a:p>
          <a:p>
            <a:pPr algn="just"/>
            <a:r>
              <a:rPr lang="uk-UA" sz="2800" dirty="0" smtClean="0"/>
              <a:t>Алгоритм</a:t>
            </a:r>
            <a:r>
              <a:rPr lang="uk-UA" sz="2800" dirty="0"/>
              <a:t>, що містить розпорядження, яке стосується не цифр, а об’єктів будь-якої природи називається </a:t>
            </a:r>
            <a:r>
              <a:rPr lang="uk-UA" sz="2800" b="1" i="1" dirty="0"/>
              <a:t>логічним алгоритмом</a:t>
            </a:r>
            <a:r>
              <a:rPr lang="uk-UA" sz="2800" i="1" dirty="0"/>
              <a:t>.</a:t>
            </a:r>
            <a:endParaRPr lang="uk-UA" sz="2800" dirty="0"/>
          </a:p>
        </p:txBody>
      </p:sp>
    </p:spTree>
    <p:extLst>
      <p:ext uri="{BB962C8B-B14F-4D97-AF65-F5344CB8AC3E}">
        <p14:creationId xmlns="" xmlns:p14="http://schemas.microsoft.com/office/powerpoint/2010/main" val="254797747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107504" y="116632"/>
            <a:ext cx="8928992" cy="6555641"/>
          </a:xfrm>
          <a:prstGeom prst="rect">
            <a:avLst/>
          </a:prstGeom>
        </p:spPr>
        <p:txBody>
          <a:bodyPr wrap="square">
            <a:spAutoFit/>
          </a:bodyPr>
          <a:lstStyle/>
          <a:p>
            <a:pPr algn="just"/>
            <a:r>
              <a:rPr lang="uk-UA" sz="2800" dirty="0"/>
              <a:t>Виділяють </a:t>
            </a:r>
            <a:r>
              <a:rPr lang="uk-UA" sz="2800" dirty="0">
                <a:solidFill>
                  <a:srgbClr val="FF0000"/>
                </a:solidFill>
              </a:rPr>
              <a:t>три </a:t>
            </a:r>
            <a:r>
              <a:rPr lang="uk-UA" sz="2800" dirty="0" smtClean="0">
                <a:solidFill>
                  <a:srgbClr val="FF0000"/>
                </a:solidFill>
              </a:rPr>
              <a:t>класи </a:t>
            </a:r>
            <a:r>
              <a:rPr lang="uk-UA" sz="2800" dirty="0">
                <a:solidFill>
                  <a:srgbClr val="FF0000"/>
                </a:solidFill>
              </a:rPr>
              <a:t>алгоритмів</a:t>
            </a:r>
            <a:r>
              <a:rPr lang="uk-UA" sz="2800" dirty="0"/>
              <a:t>:  обчислювальні, інформаційні і керуючі. </a:t>
            </a:r>
            <a:endParaRPr lang="uk-UA" sz="2800" dirty="0" smtClean="0"/>
          </a:p>
          <a:p>
            <a:pPr algn="just"/>
            <a:endParaRPr lang="uk-UA" sz="2800" dirty="0"/>
          </a:p>
          <a:p>
            <a:pPr algn="just"/>
            <a:r>
              <a:rPr lang="uk-UA" sz="2800" b="1" i="1" dirty="0"/>
              <a:t>Обчислювальні алгоритми</a:t>
            </a:r>
            <a:r>
              <a:rPr lang="uk-UA" sz="2800" dirty="0"/>
              <a:t>, як правило, працюють із простими видами даних (числа, матриці), але сам процес обчислення може бути довгим і складним. </a:t>
            </a:r>
          </a:p>
          <a:p>
            <a:pPr algn="just"/>
            <a:r>
              <a:rPr lang="uk-UA" sz="2800" b="1" i="1" dirty="0"/>
              <a:t>Інформаційні алгоритми</a:t>
            </a:r>
            <a:r>
              <a:rPr lang="uk-UA" sz="2800" b="1" dirty="0"/>
              <a:t> </a:t>
            </a:r>
            <a:r>
              <a:rPr lang="uk-UA" sz="2800" dirty="0"/>
              <a:t>являють собою набір порівняно невеликих процедур (наприклад, пошук числа, слова), але працюючих з великими обсягами інформації (бази даних). Для того щоб вони працювали ефективно, важливо мати гарну організацію даних. </a:t>
            </a:r>
          </a:p>
          <a:p>
            <a:pPr algn="just"/>
            <a:r>
              <a:rPr lang="uk-UA" sz="2800" b="1" i="1" dirty="0"/>
              <a:t>Керуючі алгоритми</a:t>
            </a:r>
            <a:r>
              <a:rPr lang="uk-UA" sz="2800" b="1" dirty="0"/>
              <a:t> </a:t>
            </a:r>
            <a:r>
              <a:rPr lang="uk-UA" sz="2800" dirty="0"/>
              <a:t>характерні тим, що дані до них надходять від зовнішніх процесів, якими вони керують. Результатом роботи цих алгоритмів є різні керуючі впливи.</a:t>
            </a:r>
          </a:p>
        </p:txBody>
      </p:sp>
    </p:spTree>
    <p:extLst>
      <p:ext uri="{BB962C8B-B14F-4D97-AF65-F5344CB8AC3E}">
        <p14:creationId xmlns="" xmlns:p14="http://schemas.microsoft.com/office/powerpoint/2010/main" val="248600971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1403648" y="188640"/>
            <a:ext cx="6172715" cy="523220"/>
          </a:xfrm>
          <a:prstGeom prst="rect">
            <a:avLst/>
          </a:prstGeom>
        </p:spPr>
        <p:txBody>
          <a:bodyPr wrap="none">
            <a:spAutoFit/>
          </a:bodyPr>
          <a:lstStyle/>
          <a:p>
            <a:r>
              <a:rPr lang="uk-UA" sz="2800" b="1" dirty="0" smtClean="0">
                <a:solidFill>
                  <a:srgbClr val="FF0000"/>
                </a:solidFill>
              </a:rPr>
              <a:t>Типи </a:t>
            </a:r>
            <a:r>
              <a:rPr lang="uk-UA" sz="2800" b="1" dirty="0">
                <a:solidFill>
                  <a:srgbClr val="FF0000"/>
                </a:solidFill>
              </a:rPr>
              <a:t>процесів оброблення інформації</a:t>
            </a:r>
          </a:p>
        </p:txBody>
      </p:sp>
      <p:pic>
        <p:nvPicPr>
          <p:cNvPr id="2050" name="Picture 2"/>
          <p:cNvPicPr>
            <a:picLocks noChangeAspect="1" noChangeArrowheads="1"/>
          </p:cNvPicPr>
          <p:nvPr/>
        </p:nvPicPr>
        <p:blipFill>
          <a:blip r:embed="rId2">
            <a:extLst>
              <a:ext uri="{28A0092B-C50C-407E-A947-70E740481C1C}">
                <a14:useLocalDpi xmlns="" xmlns:a14="http://schemas.microsoft.com/office/drawing/2010/main" val="0"/>
              </a:ext>
            </a:extLst>
          </a:blip>
          <a:srcRect/>
          <a:stretch>
            <a:fillRect/>
          </a:stretch>
        </p:blipFill>
        <p:spPr bwMode="auto">
          <a:xfrm>
            <a:off x="179512" y="836712"/>
            <a:ext cx="1658190" cy="1627292"/>
          </a:xfrm>
          <a:prstGeom prst="rect">
            <a:avLst/>
          </a:prstGeom>
          <a:noFill/>
          <a:ln>
            <a:noFill/>
          </a:ln>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Lst>
        </p:spPr>
      </p:pic>
      <p:sp>
        <p:nvSpPr>
          <p:cNvPr id="6" name="TextBox 5"/>
          <p:cNvSpPr txBox="1"/>
          <p:nvPr/>
        </p:nvSpPr>
        <p:spPr>
          <a:xfrm>
            <a:off x="1740467" y="871627"/>
            <a:ext cx="6990614" cy="1815882"/>
          </a:xfrm>
          <a:prstGeom prst="rect">
            <a:avLst/>
          </a:prstGeom>
          <a:noFill/>
        </p:spPr>
        <p:txBody>
          <a:bodyPr wrap="square" rtlCol="0">
            <a:spAutoFit/>
          </a:bodyPr>
          <a:lstStyle/>
          <a:p>
            <a:pPr algn="just"/>
            <a:r>
              <a:rPr lang="uk-UA" sz="2800" dirty="0" smtClean="0">
                <a:solidFill>
                  <a:schemeClr val="accent1">
                    <a:lumMod val="75000"/>
                  </a:schemeClr>
                </a:solidFill>
              </a:rPr>
              <a:t>Лінійний процес (слідування) </a:t>
            </a:r>
            <a:r>
              <a:rPr lang="uk-UA" sz="2800" dirty="0" smtClean="0"/>
              <a:t>- оброблення інформації здійснюється послідовно, одна дія за іншою, і кожен етап алгоритму виконується тільки один раз. </a:t>
            </a:r>
            <a:endParaRPr lang="uk-UA" sz="2800" dirty="0"/>
          </a:p>
        </p:txBody>
      </p:sp>
      <p:pic>
        <p:nvPicPr>
          <p:cNvPr id="2051" name="Picture 3"/>
          <p:cNvPicPr>
            <a:picLocks noChangeAspect="1" noChangeArrowheads="1"/>
          </p:cNvPicPr>
          <p:nvPr/>
        </p:nvPicPr>
        <p:blipFill>
          <a:blip r:embed="rId3">
            <a:extLst>
              <a:ext uri="{28A0092B-C50C-407E-A947-70E740481C1C}">
                <a14:useLocalDpi xmlns="" xmlns:a14="http://schemas.microsoft.com/office/drawing/2010/main" val="0"/>
              </a:ext>
            </a:extLst>
          </a:blip>
          <a:srcRect/>
          <a:stretch>
            <a:fillRect/>
          </a:stretch>
        </p:blipFill>
        <p:spPr bwMode="auto">
          <a:xfrm>
            <a:off x="158200" y="3452415"/>
            <a:ext cx="3448050" cy="1752600"/>
          </a:xfrm>
          <a:prstGeom prst="rect">
            <a:avLst/>
          </a:prstGeom>
          <a:noFill/>
          <a:ln>
            <a:noFill/>
          </a:ln>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Lst>
        </p:spPr>
      </p:pic>
      <p:sp>
        <p:nvSpPr>
          <p:cNvPr id="7" name="Прямоугольник 6"/>
          <p:cNvSpPr/>
          <p:nvPr/>
        </p:nvSpPr>
        <p:spPr>
          <a:xfrm>
            <a:off x="3606250" y="3284984"/>
            <a:ext cx="5286230" cy="2677656"/>
          </a:xfrm>
          <a:prstGeom prst="rect">
            <a:avLst/>
          </a:prstGeom>
        </p:spPr>
        <p:txBody>
          <a:bodyPr wrap="square">
            <a:spAutoFit/>
          </a:bodyPr>
          <a:lstStyle/>
          <a:p>
            <a:pPr algn="just"/>
            <a:r>
              <a:rPr lang="uk-UA" sz="2800" i="1" dirty="0" smtClean="0">
                <a:solidFill>
                  <a:schemeClr val="accent1">
                    <a:lumMod val="75000"/>
                  </a:schemeClr>
                </a:solidFill>
              </a:rPr>
              <a:t>Розгалужувальний</a:t>
            </a:r>
            <a:r>
              <a:rPr lang="uk-UA" sz="2800" dirty="0" smtClean="0">
                <a:solidFill>
                  <a:schemeClr val="accent1">
                    <a:lumMod val="75000"/>
                  </a:schemeClr>
                </a:solidFill>
              </a:rPr>
              <a:t> </a:t>
            </a:r>
            <a:r>
              <a:rPr lang="uk-UA" sz="2800" i="1" dirty="0" smtClean="0">
                <a:solidFill>
                  <a:schemeClr val="accent1">
                    <a:lumMod val="75000"/>
                  </a:schemeClr>
                </a:solidFill>
              </a:rPr>
              <a:t>процес (альтернатива) </a:t>
            </a:r>
            <a:r>
              <a:rPr lang="uk-UA" sz="2800" i="1" dirty="0" smtClean="0"/>
              <a:t>- </a:t>
            </a:r>
            <a:r>
              <a:rPr lang="uk-UA" sz="2800" dirty="0" smtClean="0"/>
              <a:t> інформація обробляється по одному із двох можливих шляхів, тобто ті чи інші дії виконуються залежно від деякої умови. </a:t>
            </a:r>
            <a:endParaRPr lang="uk-UA" sz="2800" dirty="0"/>
          </a:p>
        </p:txBody>
      </p:sp>
    </p:spTree>
    <p:extLst>
      <p:ext uri="{BB962C8B-B14F-4D97-AF65-F5344CB8AC3E}">
        <p14:creationId xmlns="" xmlns:p14="http://schemas.microsoft.com/office/powerpoint/2010/main" val="265737701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p:cNvPicPr>
            <a:picLocks noChangeAspect="1" noChangeArrowheads="1"/>
          </p:cNvPicPr>
          <p:nvPr/>
        </p:nvPicPr>
        <p:blipFill>
          <a:blip r:embed="rId2">
            <a:extLst>
              <a:ext uri="{28A0092B-C50C-407E-A947-70E740481C1C}">
                <a14:useLocalDpi xmlns="" xmlns:a14="http://schemas.microsoft.com/office/drawing/2010/main" val="0"/>
              </a:ext>
            </a:extLst>
          </a:blip>
          <a:srcRect/>
          <a:stretch>
            <a:fillRect/>
          </a:stretch>
        </p:blipFill>
        <p:spPr bwMode="auto">
          <a:xfrm>
            <a:off x="420648" y="620688"/>
            <a:ext cx="2019300" cy="3219450"/>
          </a:xfrm>
          <a:prstGeom prst="rect">
            <a:avLst/>
          </a:prstGeom>
          <a:noFill/>
          <a:ln>
            <a:noFill/>
          </a:ln>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Lst>
        </p:spPr>
      </p:pic>
      <p:sp>
        <p:nvSpPr>
          <p:cNvPr id="5" name="Прямоугольник 4"/>
          <p:cNvSpPr/>
          <p:nvPr/>
        </p:nvSpPr>
        <p:spPr>
          <a:xfrm>
            <a:off x="2555776" y="401038"/>
            <a:ext cx="6336704" cy="1815882"/>
          </a:xfrm>
          <a:prstGeom prst="rect">
            <a:avLst/>
          </a:prstGeom>
        </p:spPr>
        <p:txBody>
          <a:bodyPr wrap="square">
            <a:spAutoFit/>
          </a:bodyPr>
          <a:lstStyle/>
          <a:p>
            <a:pPr algn="just"/>
            <a:r>
              <a:rPr lang="uk-UA" sz="2800" dirty="0" smtClean="0"/>
              <a:t>При </a:t>
            </a:r>
            <a:r>
              <a:rPr lang="uk-UA" sz="2800" i="1" dirty="0" smtClean="0">
                <a:solidFill>
                  <a:schemeClr val="accent1">
                    <a:lumMod val="75000"/>
                  </a:schemeClr>
                </a:solidFill>
              </a:rPr>
              <a:t>циклічному процесі</a:t>
            </a:r>
            <a:r>
              <a:rPr lang="uk-UA" sz="2800" dirty="0" smtClean="0">
                <a:solidFill>
                  <a:schemeClr val="accent1">
                    <a:lumMod val="75000"/>
                  </a:schemeClr>
                </a:solidFill>
              </a:rPr>
              <a:t> </a:t>
            </a:r>
            <a:r>
              <a:rPr lang="uk-UA" sz="2800" dirty="0" smtClean="0"/>
              <a:t>ті самі дії з оброблення інформації потрібно виконати багаторазово. Розрізняють цикли з передумовою та </a:t>
            </a:r>
            <a:r>
              <a:rPr lang="uk-UA" sz="2800" dirty="0" err="1" smtClean="0"/>
              <a:t>постумовою</a:t>
            </a:r>
            <a:r>
              <a:rPr lang="uk-UA" sz="2800" dirty="0" smtClean="0"/>
              <a:t>.</a:t>
            </a:r>
            <a:endParaRPr lang="uk-UA" sz="2800" dirty="0"/>
          </a:p>
        </p:txBody>
      </p:sp>
      <p:sp>
        <p:nvSpPr>
          <p:cNvPr id="6" name="Прямоугольник 5"/>
          <p:cNvSpPr/>
          <p:nvPr/>
        </p:nvSpPr>
        <p:spPr>
          <a:xfrm>
            <a:off x="755576" y="5016405"/>
            <a:ext cx="7920880" cy="1384995"/>
          </a:xfrm>
          <a:prstGeom prst="rect">
            <a:avLst/>
          </a:prstGeom>
        </p:spPr>
        <p:txBody>
          <a:bodyPr wrap="square">
            <a:spAutoFit/>
          </a:bodyPr>
          <a:lstStyle/>
          <a:p>
            <a:pPr algn="just"/>
            <a:r>
              <a:rPr lang="uk-UA" sz="2800" dirty="0" smtClean="0"/>
              <a:t>Реальний алгоритм будь-якого ступеня складності можна задати комбінацією зазначених базових процесів.</a:t>
            </a:r>
            <a:endParaRPr lang="uk-UA" sz="2800" dirty="0"/>
          </a:p>
        </p:txBody>
      </p:sp>
      <p:pic>
        <p:nvPicPr>
          <p:cNvPr id="3075" name="Picture 3"/>
          <p:cNvPicPr>
            <a:picLocks noChangeAspect="1" noChangeArrowheads="1"/>
          </p:cNvPicPr>
          <p:nvPr/>
        </p:nvPicPr>
        <p:blipFill>
          <a:blip r:embed="rId3">
            <a:extLst>
              <a:ext uri="{28A0092B-C50C-407E-A947-70E740481C1C}">
                <a14:useLocalDpi xmlns="" xmlns:a14="http://schemas.microsoft.com/office/drawing/2010/main" val="0"/>
              </a:ext>
            </a:extLst>
          </a:blip>
          <a:srcRect/>
          <a:stretch>
            <a:fillRect/>
          </a:stretch>
        </p:blipFill>
        <p:spPr bwMode="auto">
          <a:xfrm>
            <a:off x="4150519" y="2230413"/>
            <a:ext cx="3147218" cy="2435982"/>
          </a:xfrm>
          <a:prstGeom prst="rect">
            <a:avLst/>
          </a:prstGeom>
          <a:noFill/>
          <a:ln>
            <a:noFill/>
          </a:ln>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Lst>
        </p:spPr>
      </p:pic>
    </p:spTree>
    <p:extLst>
      <p:ext uri="{BB962C8B-B14F-4D97-AF65-F5344CB8AC3E}">
        <p14:creationId xmlns="" xmlns:p14="http://schemas.microsoft.com/office/powerpoint/2010/main" val="1970864333"/>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2724</TotalTime>
  <Words>999</Words>
  <Application>Microsoft Office PowerPoint</Application>
  <PresentationFormat>Экран (4:3)</PresentationFormat>
  <Paragraphs>166</Paragraphs>
  <Slides>23</Slides>
  <Notes>0</Notes>
  <HiddenSlides>0</HiddenSlides>
  <MMClips>0</MMClips>
  <ScaleCrop>false</ScaleCrop>
  <HeadingPairs>
    <vt:vector size="6" baseType="variant">
      <vt:variant>
        <vt:lpstr>Тема</vt:lpstr>
      </vt:variant>
      <vt:variant>
        <vt:i4>1</vt:i4>
      </vt:variant>
      <vt:variant>
        <vt:lpstr>Внедренные серверы OLE</vt:lpstr>
      </vt:variant>
      <vt:variant>
        <vt:i4>1</vt:i4>
      </vt:variant>
      <vt:variant>
        <vt:lpstr>Заголовки слайдов</vt:lpstr>
      </vt:variant>
      <vt:variant>
        <vt:i4>23</vt:i4>
      </vt:variant>
    </vt:vector>
  </HeadingPairs>
  <TitlesOfParts>
    <vt:vector size="25" baseType="lpstr">
      <vt:lpstr>Тема Office</vt:lpstr>
      <vt:lpstr>Microsoft Equation 3.0</vt:lpstr>
      <vt:lpstr>Тема 1: Основи аналізу алгоритмів </vt:lpstr>
      <vt:lpstr>§1. Зміст дисципліни "Теорія алгоритмів", її зв’язок із іншими дисциплінами. </vt:lpstr>
      <vt:lpstr>Слайд 3</vt:lpstr>
      <vt:lpstr>Слайд 4</vt:lpstr>
      <vt:lpstr>§2. Поняття алгоритму.  Способи задання алгоритмів</vt:lpstr>
      <vt:lpstr>Слайд 6</vt:lpstr>
      <vt:lpstr>Слайд 7</vt:lpstr>
      <vt:lpstr>Слайд 8</vt:lpstr>
      <vt:lpstr>Слайд 9</vt:lpstr>
      <vt:lpstr>Слайд 10</vt:lpstr>
      <vt:lpstr>Слайд 11</vt:lpstr>
      <vt:lpstr>Слайд 12</vt:lpstr>
      <vt:lpstr>Слайд 13</vt:lpstr>
      <vt:lpstr>§3. Властивості алгоритмів</vt:lpstr>
      <vt:lpstr>Слайд 15</vt:lpstr>
      <vt:lpstr>§4. Етапи проектування і аналізу алгоритмів</vt:lpstr>
      <vt:lpstr>§5.Основи аналізу ефективності алгоритмів </vt:lpstr>
      <vt:lpstr>Слайд 18</vt:lpstr>
      <vt:lpstr>§6. Ефективність алгоритму в різних випадках </vt:lpstr>
      <vt:lpstr>Слайд 20</vt:lpstr>
      <vt:lpstr>Слайд 21</vt:lpstr>
      <vt:lpstr>Слайд 22</vt:lpstr>
      <vt:lpstr>Слайд 23</vt:lpstr>
    </vt:vector>
  </TitlesOfParts>
  <Company>Hewlett-Packard</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Тема 1: Основи аналізу алгоритмів</dc:title>
  <dc:creator>BAO</dc:creator>
  <cp:lastModifiedBy>НАТАША</cp:lastModifiedBy>
  <cp:revision>17</cp:revision>
  <dcterms:created xsi:type="dcterms:W3CDTF">2018-09-01T07:26:13Z</dcterms:created>
  <dcterms:modified xsi:type="dcterms:W3CDTF">2022-09-02T09:14:18Z</dcterms:modified>
</cp:coreProperties>
</file>