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2" autoAdjust="0"/>
    <p:restoredTop sz="94660"/>
  </p:normalViewPr>
  <p:slideViewPr>
    <p:cSldViewPr>
      <p:cViewPr>
        <p:scale>
          <a:sx n="66" d="100"/>
          <a:sy n="66" d="100"/>
        </p:scale>
        <p:origin x="-145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39718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51696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5041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6240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16471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11493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70194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836986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31818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12108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78573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AE7AF-E9CC-4FB3-AEA6-9DA6F84F39BC}" type="datetimeFigureOut">
              <a:rPr lang="uk-UA" smtClean="0"/>
              <a:pPr/>
              <a:t>29.07.2022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D3838-2282-447D-9DD7-25A6E19123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98331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643050"/>
            <a:ext cx="70723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Лекція 14.</a:t>
            </a:r>
          </a:p>
          <a:p>
            <a:pPr algn="ctr"/>
            <a:r>
              <a:rPr lang="uk-UA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Алгоритми </a:t>
            </a:r>
            <a:r>
              <a:rPr lang="uk-UA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кластеризації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28604"/>
            <a:ext cx="76438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Більшість алгоритмів працюють із симетричними матрицями, але, якщо матриця не симетрична, то її можна привести до симетричного вигляду шляхом перетворення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357422" y="1643050"/>
          <a:ext cx="3786214" cy="714380"/>
        </p:xfrm>
        <a:graphic>
          <a:graphicData uri="http://schemas.openxmlformats.org/presentationml/2006/ole">
            <p:oleObj spid="_x0000_s40962" name="Формула" r:id="rId3" imgW="87624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571472" y="214290"/>
            <a:ext cx="785818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Класифікація алгоритмів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Означення 1.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Алгоритмом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називають алгоритм, за допомогою якого розділяють досліджувану множину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групи подібних між собою.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При виконанні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клоастеризації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важливо знати, скільки кластерів має бути побудовано. Передбачається, що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повинна виявити природні локальні згущення об’єктів. Тому, кількість кластерів є параметром, який часто істотно ускладнює вибір виду алгоритму, якщо кількість кластерів невідома, та істотно впливає на якість результату, якщо воно відоме.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Проблема вибору кількості кластерів дуже нетривіальна. Досить сказати, що для отримання задовільного теоретичного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язання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часто слід зробити дуже великі припущення про властивості деякої наперед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заданоїх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родини розподілів. Але про які припущення може йтися, якщо, особливо на початку дослідження, про властивості практично нічого невідомо? Тому алгоритми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зазвичай будуються як деякий спосіб перебору кількості кластерів і визначення їхніх оптимальних значень в процесі перебору. Кількість методів розбиття множини на кластери досить велика. Усі їх можна розподілити на ієрархічні та неієрархічні.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00034" y="214290"/>
            <a:ext cx="800105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Означення 2.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Неієрархічним алгоритмом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називають алгоритм, у якому характер роботи і умова припинення регламентована заздалегідь великою кількістю параметрів або значеннями завдань угрупування ознак при їхній великій кількості.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Означення 3.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Ієрархічним алгоритмом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називають алгоритм, у якому характер його роботи регламентований побудовою повного дерева вкладених кластерів, тобто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дендограмою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алгоритму.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Ієрархічні алгоритми пов’язані з побудовою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дендограм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поділяють на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агломеративні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 диві зимні (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ділимі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</a:p>
          <a:p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Означення 4.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Агломеративним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алгоритмом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кластеризації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називають алгоритм, для якого характерне послідовне об’єднання початкових елементів і відповідне зменшення кількості кластерів ( побудову кластерів виконують із низу вгору 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Означення 5.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Дивізимним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алгоритмом </a:t>
            </a:r>
            <a:r>
              <a:rPr lang="uk-UA" sz="2000" b="1" dirty="0" err="1" smtClean="0">
                <a:latin typeface="Times New Roman" pitchFamily="18" charset="0"/>
                <a:cs typeface="Times New Roman" pitchFamily="18" charset="0"/>
              </a:rPr>
              <a:t>кластеризації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називають алгоритм, у якого кількість кластерів зростає, починаючи з одного, внаслідок чого утворюється послідовність розщеплених груп ( побудову кластерів виконують зверху вниз 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214290"/>
            <a:ext cx="850112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Основні відомості та завдання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Завданням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є поділ досліджуваної множини об’єктів на групи подібних об’єктів, які називаються кластерами. Слово кластер має англійське походження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cluster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і перекладається, як згусток, пучок, група. Часто поділ множини елементів на кластери називають кластер ним аналізом. Великою перевагою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кластерного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аналізу є те, що він дає змогу розбивати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за однією з ознак, а за цілим їх набором. Крім того, кластер ний аналіз, на відміну від більшості математико-статистичних методів, не накладає ніяких додаткових обмежень на вид розглядуваних об’єктів, а дає можливість розглядати їх початкові дані. Це має велике теоретичне і практичне значення, наприклад, для прогнозування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юнктури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наявності різнорідних показників, через які складно застосувати традиційні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економетричні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підходи.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214290"/>
            <a:ext cx="85725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Кластерний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аналіз дає змогу розглядати досить великий об’єм інформації і значно скорочує та стискує великі масиви інформації, робить їх компактними і наглядними. Є ряд особливостей, притаманних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По-перше,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дуже залежить від природи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даних. Так, з одного боку, це можуть бути однозначно визначені, чітко кількісно окреслені об’єкти, а з іншого – об’єкти, які мають ймовірнісні або нечіткі множини. По-друге,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дуже залежить також від кластерів і припущених відношень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даних і кластерів. Так, необхідно брати до уваги такі властивості, як можливість – неможливість належності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декільком кластерам. Необхідно визначити саме розуміння належності кластеру: однозначність ( належить – не належить ), ймовірність (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ймовірність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належності ), нечіткість ( ступінь належності ). В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язку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 цим було розроблено декілька способів її вирішення. Одним з таких способів є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аобудова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набору характеристичних функцій класів, які показують, належить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певного класу чи ні. Характеристична функція класів може бути двох типів: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214290"/>
            <a:ext cx="864399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Дискретна функція, яка приймає одне з двох визначених значень, суть яких в належності – неналежності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заданому класу;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Функція, яка набуває значення, наприклад, в інтервалі 0 – 1. Чим ближче значення функції до одиниці, тим більше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належить до заданого класу.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Спільний підхід до розв’язання задач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став можливим після розвитку теорії нечітких множин. Визначити нечіткі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взаємозв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язки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даних можна різними способами. Один це – визначення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взаємозв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язків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даних через їхнє відношення до деяких еталонних зразків, які називають центрами кластерів, але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взаємозв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язки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між даними в умовах невизначеності можна враховувати і за допомогою нечітких відношень між окремими зразками даних, не використовуючи при цьому поняття центра кластера. Другий підхід більш універсальний, тому його ми розглянемо детальніше на конкретному прикладі.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14282" y="214290"/>
            <a:ext cx="8429684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Приклад.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Заданий набір даних із такими властивостями: кожний екземпляр даних задається чіткими числовими значеннями; клас для кожного конкретного екземпляра даних невідомий. Необхідно визначити: спосіб порівняння даних між собою; спосіб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кластеризації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поділ даних за кластерами.</a:t>
            </a:r>
            <a:endParaRPr kumimoji="0" lang="uk-UA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Розв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язання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Формально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кластеризація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описується так. Задана множина 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єктів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даних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кожний з яких представлений набором атрибутів. Необхідно побудувати множину кластерів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і відображення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множини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множину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тобто: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Відображення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задає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моель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даних, яка є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язком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задачі. Якість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язання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задачі визначається кількістю правильно класифікованих 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єктів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даних. Множину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визначають так: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досліджуваний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єкт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Прикладом такої множини може бути набір даних про іриси, з якими працював у середині 30-х років минулого сторіччя відомий статист Р.А. Фішер. Він розглядав три класи ірисів 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Iris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setosa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Iris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versicolor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Iris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virginica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Кожного з них було взято по 50 екземплярів із різними значеннями параметрів, а вибірково – по 5 екземплярів кожного класу наведено в таблиці.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500298" y="2786058"/>
          <a:ext cx="1143008" cy="285752"/>
        </p:xfrm>
        <a:graphic>
          <a:graphicData uri="http://schemas.openxmlformats.org/presentationml/2006/ole">
            <p:oleObj spid="_x0000_s1033" name="Формула" r:id="rId3" imgW="749160" imgH="1904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143504" y="3571876"/>
          <a:ext cx="2286016" cy="428628"/>
        </p:xfrm>
        <a:graphic>
          <a:graphicData uri="http://schemas.openxmlformats.org/presentationml/2006/ole">
            <p:oleObj spid="_x0000_s1034" name="Формула" r:id="rId4" imgW="1396800" imgH="26640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502150" y="3295650"/>
          <a:ext cx="139700" cy="266700"/>
        </p:xfrm>
        <a:graphic>
          <a:graphicData uri="http://schemas.openxmlformats.org/presentationml/2006/ole">
            <p:oleObj spid="_x0000_s1035" name="Формула" r:id="rId5" imgW="139680" imgH="266400" progId="Equation.3">
              <p:embed/>
            </p:oleObj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857224" y="4000504"/>
          <a:ext cx="428628" cy="285752"/>
        </p:xfrm>
        <a:graphic>
          <a:graphicData uri="http://schemas.openxmlformats.org/presentationml/2006/ole">
            <p:oleObj spid="_x0000_s1036" name="Формула" r:id="rId6" imgW="139680" imgH="266400" progId="Equation.3">
              <p:embed/>
            </p:oleObj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502150" y="3295650"/>
          <a:ext cx="139700" cy="266700"/>
        </p:xfrm>
        <a:graphic>
          <a:graphicData uri="http://schemas.openxmlformats.org/presentationml/2006/ole">
            <p:oleObj spid="_x0000_s1037" name="Формула" r:id="rId7" imgW="139680" imgH="266400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502150" y="3295650"/>
          <a:ext cx="139700" cy="266700"/>
        </p:xfrm>
        <a:graphic>
          <a:graphicData uri="http://schemas.openxmlformats.org/presentationml/2006/ole">
            <p:oleObj spid="_x0000_s1038" name="Формула" r:id="rId8" imgW="139680" imgH="2664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1" y="642921"/>
          <a:ext cx="7429552" cy="5500724"/>
        </p:xfrm>
        <a:graphic>
          <a:graphicData uri="http://schemas.openxmlformats.org/drawingml/2006/table">
            <a:tbl>
              <a:tblPr/>
              <a:tblGrid>
                <a:gridCol w="1190535"/>
                <a:gridCol w="1280874"/>
                <a:gridCol w="1280874"/>
                <a:gridCol w="1228445"/>
                <a:gridCol w="1105036"/>
                <a:gridCol w="1343788"/>
              </a:tblGrid>
              <a:tr h="6471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Calibri"/>
                          <a:cs typeface="Times New Roman"/>
                        </a:rPr>
                        <a:t>№ об</a:t>
                      </a: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’</a:t>
                      </a:r>
                      <a:r>
                        <a:rPr lang="uk-UA" sz="1200" b="1" dirty="0" err="1">
                          <a:latin typeface="Times New Roman"/>
                          <a:ea typeface="Calibri"/>
                          <a:cs typeface="Times New Roman"/>
                        </a:rPr>
                        <a:t>єкта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Calibri"/>
                          <a:cs typeface="Times New Roman"/>
                        </a:rPr>
                        <a:t>Довжина чашолистика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Calibri"/>
                          <a:cs typeface="Times New Roman"/>
                        </a:rPr>
                        <a:t>Ширина чашолистика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Calibri"/>
                          <a:cs typeface="Times New Roman"/>
                        </a:rPr>
                        <a:t>Довжина </a:t>
                      </a:r>
                      <a:r>
                        <a:rPr lang="uk-UA" sz="1200" b="1" dirty="0" err="1">
                          <a:latin typeface="Times New Roman"/>
                          <a:ea typeface="Calibri"/>
                          <a:cs typeface="Times New Roman"/>
                        </a:rPr>
                        <a:t>пелючтки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Calibri"/>
                          <a:cs typeface="Times New Roman"/>
                        </a:rPr>
                        <a:t>Ширина пелюстки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Calibri"/>
                          <a:cs typeface="Times New Roman"/>
                        </a:rPr>
                        <a:t>Класи ірисів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Calibri"/>
                          <a:cs typeface="Times New Roman"/>
                        </a:rPr>
                        <a:t>5,1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Calibri"/>
                          <a:cs typeface="Times New Roman"/>
                        </a:rPr>
                        <a:t>3,5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setosa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Calibri"/>
                          <a:cs typeface="Times New Roman"/>
                        </a:rPr>
                        <a:t>4,9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Calibri"/>
                          <a:cs typeface="Times New Roman"/>
                        </a:rPr>
                        <a:t>3,0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setosa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4,7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Calibri"/>
                          <a:cs typeface="Times New Roman"/>
                        </a:rPr>
                        <a:t>3,2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setosa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4,6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Calibri"/>
                          <a:cs typeface="Times New Roman"/>
                        </a:rPr>
                        <a:t>3,1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setosa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3,6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0,2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setosa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7,0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4,7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versicolor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6,4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versicolor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versicolor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versicolor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4,6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versicolor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101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virginica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102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2,7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virginica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103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7,1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2,1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virginica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104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6,3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2,9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5,6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Iris virginica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105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6,5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3,0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5,8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2,2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Calibri"/>
                          <a:cs typeface="Times New Roman"/>
                        </a:rPr>
                        <a:t>Iris </a:t>
                      </a:r>
                      <a:r>
                        <a:rPr lang="en-US" sz="1200" dirty="0" err="1">
                          <a:latin typeface="Times New Roman"/>
                          <a:ea typeface="Calibri"/>
                          <a:cs typeface="Times New Roman"/>
                        </a:rPr>
                        <a:t>virginica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7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Кожний із 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єктів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характеризується набором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параметрів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ірісів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такими параметрами є довжина і ширина чашолистика та пелюстки. Кожна змінна може набувати значення з деякої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множини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,які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є дійсними числами. Завдання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кластеризації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є побудова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множини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де  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кластер,</a:t>
            </a:r>
            <a:r>
              <a:rPr lang="uk-UA" sz="2000" dirty="0" smtClean="0"/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який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має подібні об’єкти з множини І: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де </a:t>
            </a:r>
          </a:p>
          <a:p>
            <a:pPr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величина, яка визначає міру близькості для включення об’єктів в один кластер,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 </a:t>
            </a:r>
          </a:p>
          <a:p>
            <a:pPr>
              <a:buFontTx/>
              <a:buChar char="-"/>
            </a:pPr>
            <a:r>
              <a:rPr lang="uk-UA" sz="2000" dirty="0" smtClean="0"/>
              <a:t>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міру близькості між об’єктами, яку називають відстанню. Невід’ємні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значення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називають відстанню між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елементами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якщо виконуються такі умови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7000892" y="285728"/>
          <a:ext cx="1785950" cy="500066"/>
        </p:xfrm>
        <a:graphic>
          <a:graphicData uri="http://schemas.openxmlformats.org/presentationml/2006/ole">
            <p:oleObj spid="_x0000_s37889" name="Формула" r:id="rId3" imgW="1650960" imgH="266400" progId="Equation.3">
              <p:embed/>
            </p:oleObj>
          </a:graphicData>
        </a:graphic>
      </p:graphicFrame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500034" y="1357298"/>
          <a:ext cx="1571636" cy="428628"/>
        </p:xfrm>
        <a:graphic>
          <a:graphicData uri="http://schemas.openxmlformats.org/presentationml/2006/ole">
            <p:oleObj spid="_x0000_s37890" name="Формула" r:id="rId4" imgW="1054080" imgH="253800" progId="Equation.3">
              <p:embed/>
            </p:oleObj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500034" y="2285992"/>
          <a:ext cx="2143140" cy="357190"/>
        </p:xfrm>
        <a:graphic>
          <a:graphicData uri="http://schemas.openxmlformats.org/presentationml/2006/ole">
            <p:oleObj spid="_x0000_s37891" name="Формула" r:id="rId5" imgW="1587240" imgH="241200" progId="Equation.3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000100" y="2786058"/>
          <a:ext cx="428628" cy="357190"/>
        </p:xfrm>
        <a:graphic>
          <a:graphicData uri="http://schemas.openxmlformats.org/presentationml/2006/ole">
            <p:oleObj spid="_x0000_s37892" name="Формула" r:id="rId6" imgW="177480" imgH="241200" progId="Equation.3">
              <p:embed/>
            </p:oleObj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6000760" y="3071810"/>
          <a:ext cx="2786082" cy="428628"/>
        </p:xfrm>
        <a:graphic>
          <a:graphicData uri="http://schemas.openxmlformats.org/presentationml/2006/ole">
            <p:oleObj spid="_x0000_s37893" name="Формула" r:id="rId7" imgW="2666880" imgH="266400" progId="Equation.3">
              <p:embed/>
            </p:oleObj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1071538" y="3478530"/>
          <a:ext cx="428628" cy="307660"/>
        </p:xfrm>
        <a:graphic>
          <a:graphicData uri="http://schemas.openxmlformats.org/presentationml/2006/ole">
            <p:oleObj spid="_x0000_s37894" name="Формула" r:id="rId8" imgW="152280" imgH="190440" progId="Equation.3">
              <p:embed/>
            </p:oleObj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1785918" y="4071942"/>
          <a:ext cx="1357322" cy="428628"/>
        </p:xfrm>
        <a:graphic>
          <a:graphicData uri="http://schemas.openxmlformats.org/presentationml/2006/ole">
            <p:oleObj spid="_x0000_s37895" name="Формула" r:id="rId9" imgW="685800" imgH="266400" progId="Equation.3">
              <p:embed/>
            </p:oleObj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1714480" y="4714884"/>
          <a:ext cx="928694" cy="428628"/>
        </p:xfrm>
        <a:graphic>
          <a:graphicData uri="http://schemas.openxmlformats.org/presentationml/2006/ole">
            <p:oleObj spid="_x0000_s37896" name="Формула" r:id="rId10" imgW="685800" imgH="266400" progId="Equation.3">
              <p:embed/>
            </p:oleObj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4857752" y="4857760"/>
          <a:ext cx="285752" cy="428628"/>
        </p:xfrm>
        <a:graphic>
          <a:graphicData uri="http://schemas.openxmlformats.org/presentationml/2006/ole">
            <p:oleObj spid="_x0000_s37897" name="Формула" r:id="rId11" imgW="139680" imgH="266400" progId="Equation.3">
              <p:embed/>
            </p:oleObj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785786" y="5214950"/>
          <a:ext cx="357190" cy="428628"/>
        </p:xfrm>
        <a:graphic>
          <a:graphicData uri="http://schemas.openxmlformats.org/presentationml/2006/ole">
            <p:oleObj spid="_x0000_s37898" name="Формула" r:id="rId12" imgW="152280" imgH="2664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642910" y="357166"/>
            <a:ext cx="70723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1)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для всіх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2)  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тоді і тільки тоді,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коли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3) 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4)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Якщо відстань 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менша від деякого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значення </a:t>
            </a:r>
          </a:p>
          <a:p>
            <a:r>
              <a:rPr lang="uk-UA" sz="2000" dirty="0" smtClean="0"/>
              <a:t>,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кажуть, що елементи перебувають близько один від одного і розміщуються в одному кластері. В протилежному випадку кажуть, що елементи відрізняються один від одного і їх розміщують у різні кластери. Більшість популярних алгоритмів, які розв’язують задачі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кластеризації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використовують, як формат вхідних даних матрицю відмінності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Прядки і стовпчики такої матриці відповідають елементам множини І. Елементами матриці є значення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885" name="Object 21"/>
          <p:cNvGraphicFramePr>
            <a:graphicFrameLocks noChangeAspect="1"/>
          </p:cNvGraphicFramePr>
          <p:nvPr/>
        </p:nvGraphicFramePr>
        <p:xfrm>
          <a:off x="1142976" y="357166"/>
          <a:ext cx="1500198" cy="500066"/>
        </p:xfrm>
        <a:graphic>
          <a:graphicData uri="http://schemas.openxmlformats.org/presentationml/2006/ole">
            <p:oleObj spid="_x0000_s36885" name="Формула" r:id="rId3" imgW="952200" imgH="266400" progId="Equation.3">
              <p:embed/>
            </p:oleObj>
          </a:graphicData>
        </a:graphic>
      </p:graphicFrame>
      <p:graphicFrame>
        <p:nvGraphicFramePr>
          <p:cNvPr id="36886" name="Object 22"/>
          <p:cNvGraphicFramePr>
            <a:graphicFrameLocks noChangeAspect="1"/>
          </p:cNvGraphicFramePr>
          <p:nvPr/>
        </p:nvGraphicFramePr>
        <p:xfrm>
          <a:off x="1785918" y="785794"/>
          <a:ext cx="357190" cy="428628"/>
        </p:xfrm>
        <a:graphic>
          <a:graphicData uri="http://schemas.openxmlformats.org/presentationml/2006/ole">
            <p:oleObj spid="_x0000_s36886" name="Формула" r:id="rId4" imgW="139680" imgH="266400" progId="Equation.3">
              <p:embed/>
            </p:oleObj>
          </a:graphicData>
        </a:graphic>
      </p:graphicFrame>
      <p:graphicFrame>
        <p:nvGraphicFramePr>
          <p:cNvPr id="36887" name="Object 23"/>
          <p:cNvGraphicFramePr>
            <a:graphicFrameLocks noChangeAspect="1"/>
          </p:cNvGraphicFramePr>
          <p:nvPr/>
        </p:nvGraphicFramePr>
        <p:xfrm>
          <a:off x="2214546" y="714356"/>
          <a:ext cx="285752" cy="500066"/>
        </p:xfrm>
        <a:graphic>
          <a:graphicData uri="http://schemas.openxmlformats.org/presentationml/2006/ole">
            <p:oleObj spid="_x0000_s36887" name="Формула" r:id="rId5" imgW="152280" imgH="266400" progId="Equation.3">
              <p:embed/>
            </p:oleObj>
          </a:graphicData>
        </a:graphic>
      </p:graphicFrame>
      <p:graphicFrame>
        <p:nvGraphicFramePr>
          <p:cNvPr id="36888" name="Object 24"/>
          <p:cNvGraphicFramePr>
            <a:graphicFrameLocks noChangeAspect="1"/>
          </p:cNvGraphicFramePr>
          <p:nvPr/>
        </p:nvGraphicFramePr>
        <p:xfrm>
          <a:off x="1214414" y="1285860"/>
          <a:ext cx="2000264" cy="428628"/>
        </p:xfrm>
        <a:graphic>
          <a:graphicData uri="http://schemas.openxmlformats.org/presentationml/2006/ole">
            <p:oleObj spid="_x0000_s36888" name="Формула" r:id="rId6" imgW="952200" imgH="266400" progId="Equation.3">
              <p:embed/>
            </p:oleObj>
          </a:graphicData>
        </a:graphic>
      </p:graphicFrame>
      <p:graphicFrame>
        <p:nvGraphicFramePr>
          <p:cNvPr id="36889" name="Object 25"/>
          <p:cNvGraphicFramePr>
            <a:graphicFrameLocks noChangeAspect="1"/>
          </p:cNvGraphicFramePr>
          <p:nvPr/>
        </p:nvGraphicFramePr>
        <p:xfrm>
          <a:off x="3357554" y="1571612"/>
          <a:ext cx="642942" cy="428628"/>
        </p:xfrm>
        <a:graphic>
          <a:graphicData uri="http://schemas.openxmlformats.org/presentationml/2006/ole">
            <p:oleObj spid="_x0000_s36889" name="Формула" r:id="rId7" imgW="457200" imgH="266400" progId="Equation.3">
              <p:embed/>
            </p:oleObj>
          </a:graphicData>
        </a:graphic>
      </p:graphicFrame>
      <p:graphicFrame>
        <p:nvGraphicFramePr>
          <p:cNvPr id="36890" name="Object 26"/>
          <p:cNvGraphicFramePr>
            <a:graphicFrameLocks noChangeAspect="1"/>
          </p:cNvGraphicFramePr>
          <p:nvPr/>
        </p:nvGraphicFramePr>
        <p:xfrm>
          <a:off x="1142976" y="2000240"/>
          <a:ext cx="2428892" cy="428628"/>
        </p:xfrm>
        <a:graphic>
          <a:graphicData uri="http://schemas.openxmlformats.org/presentationml/2006/ole">
            <p:oleObj spid="_x0000_s36890" name="Формула" r:id="rId8" imgW="1511280" imgH="266400" progId="Equation.3">
              <p:embed/>
            </p:oleObj>
          </a:graphicData>
        </a:graphic>
      </p:graphicFrame>
      <p:graphicFrame>
        <p:nvGraphicFramePr>
          <p:cNvPr id="36891" name="Object 27"/>
          <p:cNvGraphicFramePr>
            <a:graphicFrameLocks noChangeAspect="1"/>
          </p:cNvGraphicFramePr>
          <p:nvPr/>
        </p:nvGraphicFramePr>
        <p:xfrm>
          <a:off x="1071538" y="2428868"/>
          <a:ext cx="2643206" cy="428628"/>
        </p:xfrm>
        <a:graphic>
          <a:graphicData uri="http://schemas.openxmlformats.org/presentationml/2006/ole">
            <p:oleObj spid="_x0000_s36891" name="Формула" r:id="rId9" imgW="2260440" imgH="266400" progId="Equation.3">
              <p:embed/>
            </p:oleObj>
          </a:graphicData>
        </a:graphic>
      </p:graphicFrame>
      <p:graphicFrame>
        <p:nvGraphicFramePr>
          <p:cNvPr id="36892" name="Object 28"/>
          <p:cNvGraphicFramePr>
            <a:graphicFrameLocks noChangeAspect="1"/>
          </p:cNvGraphicFramePr>
          <p:nvPr/>
        </p:nvGraphicFramePr>
        <p:xfrm>
          <a:off x="2571736" y="2928934"/>
          <a:ext cx="1357322" cy="428628"/>
        </p:xfrm>
        <a:graphic>
          <a:graphicData uri="http://schemas.openxmlformats.org/presentationml/2006/ole">
            <p:oleObj spid="_x0000_s36892" name="Формула" r:id="rId10" imgW="685800" imgH="266400" progId="Equation.3">
              <p:embed/>
            </p:oleObj>
          </a:graphicData>
        </a:graphic>
      </p:graphicFrame>
      <p:graphicFrame>
        <p:nvGraphicFramePr>
          <p:cNvPr id="36893" name="Object 29"/>
          <p:cNvGraphicFramePr>
            <a:graphicFrameLocks noChangeAspect="1"/>
          </p:cNvGraphicFramePr>
          <p:nvPr/>
        </p:nvGraphicFramePr>
        <p:xfrm>
          <a:off x="3929058" y="3214686"/>
          <a:ext cx="357190" cy="285752"/>
        </p:xfrm>
        <a:graphic>
          <a:graphicData uri="http://schemas.openxmlformats.org/presentationml/2006/ole">
            <p:oleObj spid="_x0000_s36893" name="Формула" r:id="rId11" imgW="152280" imgH="190440" progId="Equation.3">
              <p:embed/>
            </p:oleObj>
          </a:graphicData>
        </a:graphic>
      </p:graphicFrame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6858016" y="5572140"/>
          <a:ext cx="1214446" cy="500066"/>
        </p:xfrm>
        <a:graphic>
          <a:graphicData uri="http://schemas.openxmlformats.org/presentationml/2006/ole">
            <p:oleObj spid="_x0000_s36894" name="Формула" r:id="rId12" imgW="749160" imgH="2664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80010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 рядку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і стовпчику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Очевидно, що на головній діагоналі такої матриці значення дорівнюватимуть нулю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319337" y="2000240"/>
          <a:ext cx="8292691" cy="2786082"/>
        </p:xfrm>
        <a:graphic>
          <a:graphicData uri="http://schemas.openxmlformats.org/presentationml/2006/ole">
            <p:oleObj spid="_x0000_s39938" name="Формула" r:id="rId3" imgW="3213000" imgH="107928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1298</Words>
  <Application>Microsoft Office PowerPoint</Application>
  <PresentationFormat>Экран (4:3)</PresentationFormat>
  <Paragraphs>147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BAO</dc:creator>
  <cp:lastModifiedBy>НАТАША</cp:lastModifiedBy>
  <cp:revision>33</cp:revision>
  <dcterms:created xsi:type="dcterms:W3CDTF">2018-11-12T10:30:52Z</dcterms:created>
  <dcterms:modified xsi:type="dcterms:W3CDTF">2022-07-29T15:09:26Z</dcterms:modified>
</cp:coreProperties>
</file>