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12" autoAdjust="0"/>
    <p:restoredTop sz="94660"/>
  </p:normalViewPr>
  <p:slideViewPr>
    <p:cSldViewPr>
      <p:cViewPr>
        <p:scale>
          <a:sx n="66" d="100"/>
          <a:sy n="66" d="100"/>
        </p:scale>
        <p:origin x="-1452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39718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51696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950419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6240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164713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11493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701945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836986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31818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12108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78573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98331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1844824"/>
            <a:ext cx="65662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5400" b="1" smtClean="0">
                <a:solidFill>
                  <a:srgbClr val="C00000"/>
                </a:solidFill>
              </a:rPr>
              <a:t>Лекція 13</a:t>
            </a:r>
            <a:r>
              <a:rPr lang="ru-RU" sz="5400" b="1" smtClean="0">
                <a:solidFill>
                  <a:srgbClr val="C00000"/>
                </a:solidFill>
              </a:rPr>
              <a:t>. </a:t>
            </a:r>
            <a:endParaRPr lang="en-US" sz="5400" b="1" dirty="0" smtClean="0">
              <a:solidFill>
                <a:srgbClr val="C00000"/>
              </a:solidFill>
            </a:endParaRPr>
          </a:p>
          <a:p>
            <a:pPr algn="ctr"/>
            <a:r>
              <a:rPr lang="uk-UA" sz="5400" b="1" dirty="0" smtClean="0">
                <a:solidFill>
                  <a:srgbClr val="C00000"/>
                </a:solidFill>
              </a:rPr>
              <a:t>Зовнішнє </a:t>
            </a:r>
            <a:r>
              <a:rPr lang="uk-UA" sz="5400" b="1" dirty="0">
                <a:solidFill>
                  <a:srgbClr val="C00000"/>
                </a:solidFill>
              </a:rPr>
              <a:t>сортування</a:t>
            </a:r>
            <a:endParaRPr lang="uk-UA" sz="5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562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996" y="520596"/>
            <a:ext cx="9056004" cy="4332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3325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1" y="-32095"/>
            <a:ext cx="84323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rgbClr val="00B050"/>
                </a:solidFill>
              </a:rPr>
              <a:t>§ 4</a:t>
            </a:r>
            <a:r>
              <a:rPr lang="uk-UA" sz="3600" b="1" dirty="0">
                <a:solidFill>
                  <a:srgbClr val="00B050"/>
                </a:solidFill>
              </a:rPr>
              <a:t>. Збалансоване багатоканальне злиття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992" y="764704"/>
            <a:ext cx="90364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</a:t>
            </a:r>
            <a:r>
              <a:rPr lang="uk-UA" sz="2800" dirty="0"/>
              <a:t> В основі методу зовнішнього сортування збалансованим багатоканальним злиттям є розподіл серій вхідного файлу по </a:t>
            </a:r>
            <a:r>
              <a:rPr lang="en-US" sz="2800" i="1" dirty="0"/>
              <a:t>m</a:t>
            </a:r>
            <a:r>
              <a:rPr lang="uk-UA" sz="2800" dirty="0"/>
              <a:t> допоміжних файлах В</a:t>
            </a:r>
            <a:r>
              <a:rPr lang="uk-UA" sz="2800" baseline="-25000" dirty="0"/>
              <a:t>1</a:t>
            </a:r>
            <a:r>
              <a:rPr lang="uk-UA" sz="2800" dirty="0"/>
              <a:t>, В</a:t>
            </a:r>
            <a:r>
              <a:rPr lang="uk-UA" sz="2800" baseline="-25000" dirty="0"/>
              <a:t>2</a:t>
            </a:r>
            <a:r>
              <a:rPr lang="uk-UA" sz="2800" dirty="0"/>
              <a:t>, ..., В</a:t>
            </a:r>
            <a:r>
              <a:rPr lang="en-US" sz="2800" i="1" dirty="0"/>
              <a:t>m</a:t>
            </a:r>
            <a:r>
              <a:rPr lang="en-US" sz="2800" dirty="0"/>
              <a:t> </a:t>
            </a:r>
            <a:r>
              <a:rPr lang="uk-UA" sz="2800" dirty="0"/>
              <a:t>і їх злиття в </a:t>
            </a:r>
            <a:r>
              <a:rPr lang="en-US" sz="2800" i="1" dirty="0"/>
              <a:t>m</a:t>
            </a:r>
            <a:r>
              <a:rPr lang="uk-UA" sz="2800" dirty="0"/>
              <a:t> допоміжних </a:t>
            </a:r>
            <a:r>
              <a:rPr lang="uk-UA" sz="2800" dirty="0" smtClean="0"/>
              <a:t>файлів </a:t>
            </a:r>
            <a:r>
              <a:rPr lang="uk-UA" sz="2800" dirty="0"/>
              <a:t>С</a:t>
            </a:r>
            <a:r>
              <a:rPr lang="uk-UA" sz="2800" baseline="-25000" dirty="0"/>
              <a:t>1</a:t>
            </a:r>
            <a:r>
              <a:rPr lang="uk-UA" sz="2800" dirty="0"/>
              <a:t>, С</a:t>
            </a:r>
            <a:r>
              <a:rPr lang="uk-UA" sz="2800" baseline="-25000" dirty="0"/>
              <a:t>2</a:t>
            </a:r>
            <a:r>
              <a:rPr lang="uk-UA" sz="2800" dirty="0"/>
              <a:t>, ..., С</a:t>
            </a:r>
            <a:r>
              <a:rPr lang="en-US" sz="2800" i="1" dirty="0"/>
              <a:t>m</a:t>
            </a:r>
            <a:r>
              <a:rPr lang="uk-UA" sz="2800" i="1" dirty="0"/>
              <a:t>. </a:t>
            </a:r>
            <a:r>
              <a:rPr lang="uk-UA" sz="2800" dirty="0"/>
              <a:t>На наступному кроці відбувається злиття файлів С</a:t>
            </a:r>
            <a:r>
              <a:rPr lang="uk-UA" sz="2800" baseline="-25000" dirty="0"/>
              <a:t>1</a:t>
            </a:r>
            <a:r>
              <a:rPr lang="uk-UA" sz="2800" dirty="0"/>
              <a:t>, С</a:t>
            </a:r>
            <a:r>
              <a:rPr lang="uk-UA" sz="2800" baseline="-25000" dirty="0"/>
              <a:t>2</a:t>
            </a:r>
            <a:r>
              <a:rPr lang="uk-UA" sz="2800" dirty="0"/>
              <a:t>, ..., С</a:t>
            </a:r>
            <a:r>
              <a:rPr lang="en-US" sz="2800" i="1" dirty="0"/>
              <a:t>m</a:t>
            </a:r>
            <a:r>
              <a:rPr lang="en-US" sz="2800" dirty="0"/>
              <a:t> </a:t>
            </a:r>
            <a:r>
              <a:rPr lang="uk-UA" sz="2800" dirty="0"/>
              <a:t>в файли В</a:t>
            </a:r>
            <a:r>
              <a:rPr lang="uk-UA" sz="2800" baseline="-25000" dirty="0"/>
              <a:t>1</a:t>
            </a:r>
            <a:r>
              <a:rPr lang="uk-UA" sz="2800" dirty="0"/>
              <a:t>, В</a:t>
            </a:r>
            <a:r>
              <a:rPr lang="uk-UA" sz="2800" baseline="-25000" dirty="0"/>
              <a:t>2</a:t>
            </a:r>
            <a:r>
              <a:rPr lang="uk-UA" sz="2800" dirty="0"/>
              <a:t>, ..., В</a:t>
            </a:r>
            <a:r>
              <a:rPr lang="en-US" sz="2800" i="1" dirty="0"/>
              <a:t>m</a:t>
            </a:r>
            <a:r>
              <a:rPr lang="en-US" sz="2800" dirty="0"/>
              <a:t> </a:t>
            </a:r>
            <a:r>
              <a:rPr lang="uk-UA" sz="2800" dirty="0"/>
              <a:t>і т. д., доки в В</a:t>
            </a:r>
            <a:r>
              <a:rPr lang="uk-UA" sz="2800" baseline="-25000" dirty="0"/>
              <a:t>1</a:t>
            </a:r>
            <a:r>
              <a:rPr lang="uk-UA" sz="2800" dirty="0"/>
              <a:t> або С</a:t>
            </a:r>
            <a:r>
              <a:rPr lang="uk-UA" sz="2800" baseline="-25000" dirty="0"/>
              <a:t>1</a:t>
            </a:r>
            <a:r>
              <a:rPr lang="uk-UA" sz="2800" dirty="0"/>
              <a:t> не утвориться одна серія.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0" y="3873247"/>
            <a:ext cx="87849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/>
              <a:t>Приклад.</a:t>
            </a:r>
            <a:r>
              <a:rPr lang="uk-UA" sz="2800" dirty="0" smtClean="0"/>
              <a:t> Відсортувати файл А(8, 23, 5, 65, 44, 33, 1, 6), </a:t>
            </a:r>
            <a:r>
              <a:rPr lang="uk-UA" sz="2800" dirty="0"/>
              <a:t>використовуючи </a:t>
            </a:r>
            <a:r>
              <a:rPr lang="uk-UA" sz="2800" dirty="0" err="1"/>
              <a:t>трьохканальне</a:t>
            </a:r>
            <a:r>
              <a:rPr lang="uk-UA" sz="2800" dirty="0"/>
              <a:t> </a:t>
            </a:r>
            <a:r>
              <a:rPr lang="uk-UA" sz="2800" dirty="0" smtClean="0"/>
              <a:t>злиття.</a:t>
            </a:r>
            <a:endParaRPr lang="uk-UA" sz="2800" dirty="0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7768" y="4865258"/>
            <a:ext cx="7967169" cy="1001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4789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844824"/>
            <a:ext cx="9144000" cy="364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8415" y="332656"/>
            <a:ext cx="7967169" cy="1001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4163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43934"/>
            <a:ext cx="58758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rgbClr val="00B050"/>
                </a:solidFill>
              </a:rPr>
              <a:t>§ 4.</a:t>
            </a:r>
            <a:r>
              <a:rPr lang="uk-UA" sz="3600" b="1" dirty="0">
                <a:solidFill>
                  <a:srgbClr val="00B050"/>
                </a:solidFill>
              </a:rPr>
              <a:t> Багатофазне сортування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944" y="703512"/>
            <a:ext cx="900355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Ідея </a:t>
            </a:r>
            <a:r>
              <a:rPr lang="uk-UA" sz="2800" dirty="0"/>
              <a:t>багатофазного сортування полягає в тому, що з </a:t>
            </a:r>
            <a:r>
              <a:rPr lang="en-US" sz="2800" i="1" dirty="0"/>
              <a:t>m</a:t>
            </a:r>
            <a:r>
              <a:rPr lang="uk-UA" sz="2800" dirty="0"/>
              <a:t> допоміжних файлів (</a:t>
            </a:r>
            <a:r>
              <a:rPr lang="en-US" sz="2800" i="1" dirty="0"/>
              <a:t>m</a:t>
            </a:r>
            <a:r>
              <a:rPr lang="ru-RU" sz="2800" dirty="0"/>
              <a:t>-1</a:t>
            </a:r>
            <a:r>
              <a:rPr lang="uk-UA" sz="2800" dirty="0"/>
              <a:t>) файл використовується для вводу послідовностей, що зливаються, а один для виводу утворених серій. </a:t>
            </a:r>
            <a:endParaRPr lang="uk-UA" sz="2800" dirty="0" smtClean="0"/>
          </a:p>
          <a:p>
            <a:pPr algn="just"/>
            <a:r>
              <a:rPr lang="uk-UA" sz="2800" dirty="0"/>
              <a:t>	</a:t>
            </a:r>
            <a:r>
              <a:rPr lang="uk-UA" sz="2800" dirty="0" smtClean="0"/>
              <a:t>Як </a:t>
            </a:r>
            <a:r>
              <a:rPr lang="uk-UA" sz="2800" dirty="0"/>
              <a:t>тільки один з файлів вводу стає порожнім, його починають використовувати для виводу серій, отриманих при злитті серій нового набору (</a:t>
            </a:r>
            <a:r>
              <a:rPr lang="en-US" sz="2800" i="1" dirty="0"/>
              <a:t>m</a:t>
            </a:r>
            <a:r>
              <a:rPr lang="ru-RU" sz="2800" dirty="0"/>
              <a:t>-1</a:t>
            </a:r>
            <a:r>
              <a:rPr lang="uk-UA" sz="2800" dirty="0"/>
              <a:t>) файлів. </a:t>
            </a:r>
            <a:endParaRPr lang="uk-UA" sz="2800" dirty="0" smtClean="0"/>
          </a:p>
          <a:p>
            <a:pPr algn="just"/>
            <a:r>
              <a:rPr lang="uk-UA" sz="2800" dirty="0"/>
              <a:t>	</a:t>
            </a:r>
            <a:r>
              <a:rPr lang="uk-UA" sz="2800" dirty="0" smtClean="0"/>
              <a:t>Таким </a:t>
            </a:r>
            <a:r>
              <a:rPr lang="uk-UA" sz="2800" dirty="0"/>
              <a:t>чином, маємо перший крок, при якому серії початкового файлу А розподіляються по </a:t>
            </a:r>
            <a:r>
              <a:rPr lang="en-US" sz="2800" i="1" dirty="0"/>
              <a:t>m</a:t>
            </a:r>
            <a:r>
              <a:rPr lang="ru-RU" sz="2800" dirty="0"/>
              <a:t>-1 </a:t>
            </a:r>
            <a:r>
              <a:rPr lang="uk-UA" sz="2800" dirty="0" smtClean="0"/>
              <a:t>допоміжних файлах, </a:t>
            </a:r>
            <a:r>
              <a:rPr lang="uk-UA" sz="2800" dirty="0"/>
              <a:t>а потім виконується багатофазне злиття серій з (</a:t>
            </a:r>
            <a:r>
              <a:rPr lang="en-US" sz="2800" i="1" dirty="0"/>
              <a:t>m</a:t>
            </a:r>
            <a:r>
              <a:rPr lang="ru-RU" sz="2800" dirty="0"/>
              <a:t>-1</a:t>
            </a:r>
            <a:r>
              <a:rPr lang="uk-UA" sz="2800" dirty="0"/>
              <a:t>) файлів, доки в одному з них не утвориться одна серія.</a:t>
            </a:r>
          </a:p>
        </p:txBody>
      </p:sp>
    </p:spTree>
    <p:extLst>
      <p:ext uri="{BB962C8B-B14F-4D97-AF65-F5344CB8AC3E}">
        <p14:creationId xmlns:p14="http://schemas.microsoft.com/office/powerpoint/2010/main" xmlns="" val="369699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5203712"/>
              </p:ext>
            </p:extLst>
          </p:nvPr>
        </p:nvGraphicFramePr>
        <p:xfrm>
          <a:off x="179513" y="476672"/>
          <a:ext cx="4608512" cy="5547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0900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28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28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728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0218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Крок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</a:rPr>
                        <a:t>В</a:t>
                      </a:r>
                      <a:r>
                        <a:rPr lang="uk-UA" sz="2800" baseline="-25000">
                          <a:effectLst/>
                        </a:rPr>
                        <a:t>1</a:t>
                      </a:r>
                      <a:endParaRPr lang="uk-UA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</a:rPr>
                        <a:t>В</a:t>
                      </a:r>
                      <a:r>
                        <a:rPr lang="uk-UA" sz="2800" baseline="-25000">
                          <a:effectLst/>
                        </a:rPr>
                        <a:t>2</a:t>
                      </a:r>
                      <a:endParaRPr lang="uk-UA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В</a:t>
                      </a:r>
                      <a:r>
                        <a:rPr lang="uk-UA" sz="2800" baseline="-25000" dirty="0">
                          <a:effectLst/>
                        </a:rPr>
                        <a:t>3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1829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</a:t>
                      </a:r>
                      <a:endParaRPr lang="uk-UA" sz="2800"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n-1</a:t>
                      </a:r>
                      <a:endParaRPr lang="uk-UA" sz="2800"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n-2</a:t>
                      </a:r>
                      <a:endParaRPr lang="uk-UA" sz="2800"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n-3</a:t>
                      </a:r>
                      <a:endParaRPr lang="uk-UA" sz="2800"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n-4</a:t>
                      </a:r>
                      <a:endParaRPr lang="uk-UA" sz="2800"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n-5</a:t>
                      </a:r>
                      <a:endParaRPr lang="uk-UA" sz="2800"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n-6</a:t>
                      </a:r>
                      <a:endParaRPr lang="uk-UA" sz="2800"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</a:rPr>
                        <a:t>...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</a:t>
                      </a:r>
                      <a:endParaRPr lang="uk-UA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1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1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3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5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13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...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...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1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2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3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8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...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...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1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2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5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8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...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...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004048" y="332656"/>
            <a:ext cx="393098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Цей </a:t>
            </a:r>
            <a:r>
              <a:rPr lang="uk-UA" sz="2800" dirty="0"/>
              <a:t>приклад показує, що метод </a:t>
            </a:r>
            <a:r>
              <a:rPr lang="uk-UA" sz="2800" dirty="0" err="1"/>
              <a:t>трьохфазного</a:t>
            </a:r>
            <a:r>
              <a:rPr lang="uk-UA" sz="2800" dirty="0"/>
              <a:t> зовнішнього сортування дає бажаний результат і працює максимально ефективно (на кожному етапі відбувається злиття максимальної кількості серій), якщо початковий розподіл серій між допоміжними файлами описується сусідніми числами </a:t>
            </a:r>
            <a:r>
              <a:rPr lang="uk-UA" sz="2800" dirty="0" err="1"/>
              <a:t>Фібоначчі</a:t>
            </a:r>
            <a:r>
              <a:rPr lang="uk-UA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26869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09" y="53415"/>
            <a:ext cx="87849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/>
              <a:t>Приклад.</a:t>
            </a:r>
            <a:r>
              <a:rPr lang="uk-UA" sz="2800" dirty="0" smtClean="0"/>
              <a:t> Відсортувати файл А(8, 23, 5, 65, 44, 33, 1, 6), </a:t>
            </a:r>
            <a:r>
              <a:rPr lang="uk-UA" sz="2800" dirty="0"/>
              <a:t>використовуючи </a:t>
            </a:r>
            <a:r>
              <a:rPr lang="uk-UA" sz="2800" dirty="0" smtClean="0"/>
              <a:t>багатофазне злиття.</a:t>
            </a:r>
            <a:endParaRPr lang="uk-UA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4385275"/>
              </p:ext>
            </p:extLst>
          </p:nvPr>
        </p:nvGraphicFramePr>
        <p:xfrm>
          <a:off x="395537" y="1196752"/>
          <a:ext cx="8280918" cy="50722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010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0744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067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Крок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</a:rPr>
                        <a:t>В</a:t>
                      </a:r>
                      <a:r>
                        <a:rPr lang="uk-UA" sz="2800" baseline="-25000">
                          <a:effectLst/>
                        </a:rPr>
                        <a:t>1</a:t>
                      </a:r>
                      <a:endParaRPr lang="uk-UA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</a:rPr>
                        <a:t>В</a:t>
                      </a:r>
                      <a:r>
                        <a:rPr lang="uk-UA" sz="2800" baseline="-25000">
                          <a:effectLst/>
                        </a:rPr>
                        <a:t>2</a:t>
                      </a:r>
                      <a:endParaRPr lang="uk-UA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В</a:t>
                      </a:r>
                      <a:r>
                        <a:rPr lang="uk-UA" sz="2800" baseline="-25000" dirty="0">
                          <a:effectLst/>
                        </a:rPr>
                        <a:t>3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4388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effectLst/>
                        </a:rPr>
                        <a:t>1</a:t>
                      </a:r>
                      <a:endParaRPr lang="uk-UA" sz="2800" dirty="0"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 smtClean="0"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 smtClean="0">
                        <a:effectLst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{8, 23}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</a:rPr>
                        <a:t>{</a:t>
                      </a:r>
                      <a:r>
                        <a:rPr lang="uk-UA" sz="2800" dirty="0" smtClean="0"/>
                        <a:t>5, 65</a:t>
                      </a:r>
                      <a:r>
                        <a:rPr lang="en-US" sz="2800" dirty="0" smtClean="0">
                          <a:effectLst/>
                        </a:rPr>
                        <a:t>}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</a:rPr>
                        <a:t>{44}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</a:rPr>
                        <a:t>{33}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</a:rPr>
                        <a:t>{</a:t>
                      </a:r>
                      <a:r>
                        <a:rPr lang="uk-UA" sz="2800" dirty="0" smtClean="0">
                          <a:effectLst/>
                        </a:rPr>
                        <a:t>1</a:t>
                      </a:r>
                      <a:r>
                        <a:rPr lang="en-US" sz="2800" dirty="0" smtClean="0">
                          <a:effectLst/>
                        </a:rPr>
                        <a:t>, 6}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498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</a:t>
                      </a:r>
                      <a:endParaRPr lang="uk-UA" sz="2800" dirty="0">
                        <a:effectLst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</a:rPr>
                        <a:t>{44}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2800" dirty="0">
                        <a:effectLst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{8, 23, 33}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</a:rPr>
                        <a:t>{1, </a:t>
                      </a:r>
                      <a:r>
                        <a:rPr lang="uk-UA" sz="2800" dirty="0" smtClean="0"/>
                        <a:t>5,</a:t>
                      </a:r>
                      <a:r>
                        <a:rPr lang="en-US" sz="2800" dirty="0" smtClean="0"/>
                        <a:t> 6,</a:t>
                      </a:r>
                      <a:r>
                        <a:rPr lang="uk-UA" sz="2800" dirty="0" smtClean="0"/>
                        <a:t> 65</a:t>
                      </a:r>
                      <a:r>
                        <a:rPr lang="en-US" sz="2800" dirty="0" smtClean="0">
                          <a:effectLst/>
                        </a:rPr>
                        <a:t>}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421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3</a:t>
                      </a:r>
                      <a:endParaRPr lang="uk-UA" sz="2800" dirty="0">
                        <a:effectLst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>
                          <a:effectLst/>
                        </a:rPr>
                        <a:t>0</a:t>
                      </a:r>
                      <a:endParaRPr lang="uk-UA" sz="2800" dirty="0">
                        <a:effectLst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</a:rPr>
                        <a:t>{8, 23, 33, 44}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</a:rPr>
                        <a:t>{1, </a:t>
                      </a:r>
                      <a:r>
                        <a:rPr lang="uk-UA" sz="2800" dirty="0" smtClean="0"/>
                        <a:t>5,</a:t>
                      </a:r>
                      <a:r>
                        <a:rPr lang="en-US" sz="2800" dirty="0" smtClean="0"/>
                        <a:t> 6,</a:t>
                      </a:r>
                      <a:r>
                        <a:rPr lang="uk-UA" sz="2800" dirty="0" smtClean="0"/>
                        <a:t> 65</a:t>
                      </a:r>
                      <a:r>
                        <a:rPr lang="en-US" sz="2800" dirty="0" smtClean="0">
                          <a:effectLst/>
                        </a:rPr>
                        <a:t>}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5050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4</a:t>
                      </a:r>
                      <a:endParaRPr lang="uk-UA" sz="2800" dirty="0">
                        <a:effectLst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</a:rPr>
                        <a:t>{1, 5,6,8, 23, 33, 44,65}</a:t>
                      </a:r>
                      <a:endParaRPr lang="uk-UA" sz="2800" dirty="0">
                        <a:effectLst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>
                          <a:effectLst/>
                        </a:rPr>
                        <a:t>0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>
                          <a:effectLst/>
                        </a:rPr>
                        <a:t>0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7985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0782" y="0"/>
            <a:ext cx="81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 smtClean="0">
                <a:solidFill>
                  <a:srgbClr val="00B050"/>
                </a:solidFill>
              </a:rPr>
              <a:t>§ 1</a:t>
            </a:r>
            <a:r>
              <a:rPr lang="uk-UA" sz="3600" b="1" dirty="0">
                <a:solidFill>
                  <a:srgbClr val="00B050"/>
                </a:solidFill>
              </a:rPr>
              <a:t>. Постановка задачі з</a:t>
            </a:r>
            <a:r>
              <a:rPr lang="uk-UA" sz="3600" b="1" dirty="0" smtClean="0">
                <a:solidFill>
                  <a:srgbClr val="00B050"/>
                </a:solidFill>
              </a:rPr>
              <a:t>овнішнього сортування </a:t>
            </a:r>
            <a:endParaRPr lang="uk-UA" sz="3600" b="1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200329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</a:t>
            </a:r>
            <a:r>
              <a:rPr lang="uk-UA" sz="2800" b="1" dirty="0" smtClean="0"/>
              <a:t>Зовнішнім </a:t>
            </a:r>
            <a:r>
              <a:rPr lang="uk-UA" sz="2800" b="1" dirty="0"/>
              <a:t>сортуванням</a:t>
            </a:r>
            <a:r>
              <a:rPr lang="uk-UA" sz="2800" dirty="0"/>
              <a:t> називають сортування послідовних файлів, які розташовані в зовнішній пам’яті і занадто великі, для того, щоб можливо було повністю перемістити їх в основну пам’ять і застосувати один з методів внутрішнього сортування. </a:t>
            </a:r>
            <a:endParaRPr lang="uk-UA" sz="2800" dirty="0" smtClean="0"/>
          </a:p>
          <a:p>
            <a:pPr algn="just"/>
            <a:r>
              <a:rPr lang="uk-UA" sz="2800" dirty="0" smtClean="0"/>
              <a:t>	Найчастіше </a:t>
            </a:r>
            <a:r>
              <a:rPr lang="uk-UA" sz="2800" dirty="0"/>
              <a:t>зовнішнє сортування використовується в системах управління базами </a:t>
            </a:r>
            <a:r>
              <a:rPr lang="uk-UA" sz="2800" dirty="0" smtClean="0"/>
              <a:t>даних при </a:t>
            </a:r>
            <a:r>
              <a:rPr lang="uk-UA" sz="2800" dirty="0"/>
              <a:t>виконанні запитів, і від ефективності методів, які застосовуються, суттєво залежить продуктивність </a:t>
            </a:r>
            <a:r>
              <a:rPr lang="uk-UA" sz="2800" dirty="0" smtClean="0"/>
              <a:t>СУБД. </a:t>
            </a:r>
            <a:endParaRPr lang="uk-UA" sz="2800" dirty="0"/>
          </a:p>
          <a:p>
            <a:pPr algn="just"/>
            <a:r>
              <a:rPr lang="uk-UA" sz="2800" dirty="0" smtClean="0"/>
              <a:t>	</a:t>
            </a:r>
            <a:r>
              <a:rPr lang="uk-UA" sz="2800" b="1" dirty="0" smtClean="0"/>
              <a:t>Послідовні </a:t>
            </a:r>
            <a:r>
              <a:rPr lang="uk-UA" sz="2800" b="1" dirty="0"/>
              <a:t>файли </a:t>
            </a:r>
            <a:r>
              <a:rPr lang="uk-UA" sz="2800" dirty="0"/>
              <a:t>– це файли, які можна читати запис за записом в послідовному режимі, а писати можна тільки після останнього запису. </a:t>
            </a:r>
          </a:p>
          <a:p>
            <a:pPr algn="just"/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22420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40380" y="0"/>
            <a:ext cx="36912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rgbClr val="00B050"/>
                </a:solidFill>
              </a:rPr>
              <a:t>§ 2</a:t>
            </a:r>
            <a:r>
              <a:rPr lang="uk-UA" sz="3600" b="1" dirty="0">
                <a:solidFill>
                  <a:srgbClr val="00B050"/>
                </a:solidFill>
              </a:rPr>
              <a:t>. Пряме злиття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760" y="600494"/>
            <a:ext cx="89107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Нехай </a:t>
            </a:r>
            <a:r>
              <a:rPr lang="uk-UA" sz="2800" dirty="0"/>
              <a:t>є послідовний файл А, який містить записи а</a:t>
            </a:r>
            <a:r>
              <a:rPr lang="uk-UA" sz="2800" baseline="-25000" dirty="0"/>
              <a:t>1</a:t>
            </a:r>
            <a:r>
              <a:rPr lang="uk-UA" sz="2800" dirty="0"/>
              <a:t>, а</a:t>
            </a:r>
            <a:r>
              <a:rPr lang="uk-UA" sz="2800" baseline="-25000" dirty="0"/>
              <a:t>2</a:t>
            </a:r>
            <a:r>
              <a:rPr lang="uk-UA" sz="2800" dirty="0"/>
              <a:t>...а</a:t>
            </a:r>
            <a:r>
              <a:rPr lang="en-US" sz="2800" baseline="-25000" dirty="0"/>
              <a:t>n</a:t>
            </a:r>
            <a:r>
              <a:rPr lang="ru-RU" sz="2800" dirty="0"/>
              <a:t> (</a:t>
            </a:r>
            <a:r>
              <a:rPr lang="uk-UA" sz="2800" dirty="0"/>
              <a:t>для спрощення, покладемо </a:t>
            </a:r>
            <a:r>
              <a:rPr lang="en-US" sz="2800" i="1" dirty="0"/>
              <a:t>n</a:t>
            </a:r>
            <a:r>
              <a:rPr lang="en-US" sz="2800" dirty="0"/>
              <a:t> </a:t>
            </a:r>
            <a:r>
              <a:rPr lang="uk-UA" sz="2800" dirty="0"/>
              <a:t>дорівнює степінь числа 2</a:t>
            </a:r>
            <a:r>
              <a:rPr lang="ru-RU" sz="2800" dirty="0"/>
              <a:t>)</a:t>
            </a:r>
            <a:r>
              <a:rPr lang="uk-UA" sz="2800" dirty="0"/>
              <a:t>. Вважатимемо, що кожний запис складається рівно з одного елемента, що є ключем сортування. Для сортування використовуються два допоміжних </a:t>
            </a:r>
            <a:r>
              <a:rPr lang="uk-UA" sz="2800" dirty="0" smtClean="0"/>
              <a:t>файли </a:t>
            </a:r>
            <a:r>
              <a:rPr lang="uk-UA" sz="2800" dirty="0"/>
              <a:t>В і С розміром </a:t>
            </a:r>
            <a:r>
              <a:rPr lang="en-US" sz="2800" i="1" dirty="0"/>
              <a:t>n</a:t>
            </a:r>
            <a:r>
              <a:rPr lang="uk-UA" sz="2800" dirty="0"/>
              <a:t>/2. </a:t>
            </a:r>
          </a:p>
          <a:p>
            <a:pPr algn="just"/>
            <a:r>
              <a:rPr lang="uk-UA" sz="2800" dirty="0" smtClean="0"/>
              <a:t>	Сортування </a:t>
            </a:r>
            <a:r>
              <a:rPr lang="uk-UA" sz="2800" dirty="0"/>
              <a:t>складається з послідовних кроків, в кожному з яких виконується </a:t>
            </a:r>
            <a:r>
              <a:rPr lang="uk-UA" sz="2800" dirty="0" smtClean="0"/>
              <a:t>розподіл вмісту файлу </a:t>
            </a:r>
            <a:r>
              <a:rPr lang="uk-UA" sz="2800" dirty="0"/>
              <a:t>А в файли В і С, а потім злиття файлів В і С у файл А. </a:t>
            </a:r>
            <a:endParaRPr lang="uk-UA" sz="2800" dirty="0" smtClean="0"/>
          </a:p>
          <a:p>
            <a:pPr algn="just"/>
            <a:r>
              <a:rPr lang="uk-UA" sz="2800" dirty="0" smtClean="0"/>
              <a:t>	Для </a:t>
            </a:r>
            <a:r>
              <a:rPr lang="uk-UA" sz="2800" dirty="0"/>
              <a:t>виконання зовнішнього сортування методом прямого злиття в основній пам’яті необхідно розташувати лише дві змінні – для розміщення записів з файлів В і С. Файли А, В, С будуть О(</a:t>
            </a:r>
            <a:r>
              <a:rPr lang="en-US" sz="2800" dirty="0" err="1"/>
              <a:t>logn</a:t>
            </a:r>
            <a:r>
              <a:rPr lang="uk-UA" sz="2800" dirty="0"/>
              <a:t>) раз </a:t>
            </a:r>
            <a:r>
              <a:rPr lang="uk-UA" sz="2800" dirty="0" smtClean="0"/>
              <a:t>прочитати </a:t>
            </a:r>
            <a:r>
              <a:rPr lang="uk-UA" sz="2800" dirty="0"/>
              <a:t>і стільки ж раз </a:t>
            </a:r>
            <a:r>
              <a:rPr lang="uk-UA" sz="2800" dirty="0" smtClean="0"/>
              <a:t>записані. </a:t>
            </a:r>
            <a:r>
              <a:rPr lang="uk-UA" sz="2800" dirty="0" smtClean="0"/>
              <a:t>	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231006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42" y="33760"/>
            <a:ext cx="89367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На першому кроці для розподілу послідовно зчитується файл А і записи а</a:t>
            </a:r>
            <a:r>
              <a:rPr lang="uk-UA" sz="2800" baseline="-25000" dirty="0" smtClean="0"/>
              <a:t>1</a:t>
            </a:r>
            <a:r>
              <a:rPr lang="uk-UA" sz="2800" dirty="0" smtClean="0"/>
              <a:t>, а</a:t>
            </a:r>
            <a:r>
              <a:rPr lang="uk-UA" sz="2800" baseline="-25000" dirty="0" smtClean="0"/>
              <a:t>3</a:t>
            </a:r>
            <a:r>
              <a:rPr lang="uk-UA" sz="2800" dirty="0" smtClean="0"/>
              <a:t> ...а</a:t>
            </a:r>
            <a:r>
              <a:rPr lang="en-US" sz="2800" baseline="-25000" dirty="0" smtClean="0"/>
              <a:t>n</a:t>
            </a:r>
            <a:r>
              <a:rPr lang="uk-UA" sz="2800" baseline="-25000" dirty="0" smtClean="0"/>
              <a:t>-1</a:t>
            </a:r>
            <a:r>
              <a:rPr lang="uk-UA" sz="2800" dirty="0" smtClean="0"/>
              <a:t> записуються а файл В, а записи а</a:t>
            </a:r>
            <a:r>
              <a:rPr lang="uk-UA" sz="2800" baseline="-25000" dirty="0" smtClean="0"/>
              <a:t>2</a:t>
            </a:r>
            <a:r>
              <a:rPr lang="uk-UA" sz="2800" dirty="0" smtClean="0"/>
              <a:t>, а</a:t>
            </a:r>
            <a:r>
              <a:rPr lang="uk-UA" sz="2800" baseline="-25000" dirty="0" smtClean="0"/>
              <a:t>4</a:t>
            </a:r>
            <a:r>
              <a:rPr lang="uk-UA" sz="2800" dirty="0" smtClean="0"/>
              <a:t> ...а</a:t>
            </a:r>
            <a:r>
              <a:rPr lang="en-US" sz="2800" baseline="-25000" dirty="0" smtClean="0"/>
              <a:t>n</a:t>
            </a:r>
            <a:r>
              <a:rPr lang="uk-UA" sz="2800" dirty="0" smtClean="0"/>
              <a:t> у файл С (початковий розподіл). Початкове злиття виконується над парами (а</a:t>
            </a:r>
            <a:r>
              <a:rPr lang="uk-UA" sz="2800" baseline="-25000" dirty="0" smtClean="0"/>
              <a:t>1</a:t>
            </a:r>
            <a:r>
              <a:rPr lang="uk-UA" sz="2800" dirty="0" smtClean="0"/>
              <a:t>, а</a:t>
            </a:r>
            <a:r>
              <a:rPr lang="uk-UA" sz="2800" baseline="-25000" dirty="0" smtClean="0"/>
              <a:t>2</a:t>
            </a:r>
            <a:r>
              <a:rPr lang="uk-UA" sz="2800" dirty="0" smtClean="0"/>
              <a:t>), (а</a:t>
            </a:r>
            <a:r>
              <a:rPr lang="uk-UA" sz="2800" baseline="-25000" dirty="0" smtClean="0"/>
              <a:t>3</a:t>
            </a:r>
            <a:r>
              <a:rPr lang="uk-UA" sz="2800" dirty="0" smtClean="0"/>
              <a:t>, а</a:t>
            </a:r>
            <a:r>
              <a:rPr lang="uk-UA" sz="2800" baseline="-25000" dirty="0" smtClean="0"/>
              <a:t>4</a:t>
            </a:r>
            <a:r>
              <a:rPr lang="uk-UA" sz="2800" dirty="0" smtClean="0"/>
              <a:t>), ...(а</a:t>
            </a:r>
            <a:r>
              <a:rPr lang="en-US" sz="2800" baseline="-25000" dirty="0" smtClean="0"/>
              <a:t>n</a:t>
            </a:r>
            <a:r>
              <a:rPr lang="ru-RU" sz="2800" baseline="-25000" dirty="0" smtClean="0"/>
              <a:t>-1</a:t>
            </a:r>
            <a:r>
              <a:rPr lang="uk-UA" sz="2800" dirty="0" smtClean="0"/>
              <a:t>, а</a:t>
            </a:r>
            <a:r>
              <a:rPr lang="en-US" sz="2800" baseline="-25000" dirty="0" smtClean="0"/>
              <a:t>n</a:t>
            </a:r>
            <a:r>
              <a:rPr lang="uk-UA" sz="2800" dirty="0" smtClean="0"/>
              <a:t>), і результат записується в файл А.</a:t>
            </a:r>
          </a:p>
          <a:p>
            <a:pPr algn="just"/>
            <a:r>
              <a:rPr lang="uk-UA" sz="2800" dirty="0" smtClean="0"/>
              <a:t>	На </a:t>
            </a:r>
            <a:r>
              <a:rPr lang="uk-UA" sz="2800" dirty="0"/>
              <a:t>другому кроці знову послідовно </a:t>
            </a:r>
            <a:r>
              <a:rPr lang="uk-UA" sz="2800" dirty="0" smtClean="0"/>
              <a:t>зчитується </a:t>
            </a:r>
            <a:r>
              <a:rPr lang="uk-UA" sz="2800" dirty="0"/>
              <a:t>файл А, і в файл В записуються послідовні пари з непарними номерами, а в файл С – з парними. При злитті утворюються і записуються в файл А впорядковані четвірки записів. І т. д. Перед виконанням останнього кроку файл А буде містити дві впорядковані послідовності розміром </a:t>
            </a:r>
            <a:r>
              <a:rPr lang="en-US" sz="2800" dirty="0"/>
              <a:t>n</a:t>
            </a:r>
            <a:r>
              <a:rPr lang="uk-UA" sz="2800" dirty="0"/>
              <a:t>/2 кожна. </a:t>
            </a:r>
          </a:p>
          <a:p>
            <a:pPr algn="just"/>
            <a:r>
              <a:rPr lang="uk-UA" sz="2800" dirty="0" smtClean="0"/>
              <a:t>	При </a:t>
            </a:r>
            <a:r>
              <a:rPr lang="uk-UA" sz="2800" dirty="0"/>
              <a:t>розподілі перша з них потрапить в файл В, а друга – в файл С. Після злиття файл А буде містити повністю впорядковану послідовність записів. </a:t>
            </a:r>
          </a:p>
        </p:txBody>
      </p:sp>
    </p:spTree>
    <p:extLst>
      <p:ext uri="{BB962C8B-B14F-4D97-AF65-F5344CB8AC3E}">
        <p14:creationId xmlns:p14="http://schemas.microsoft.com/office/powerpoint/2010/main" xmlns="" val="128151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Приклад.</a:t>
            </a:r>
            <a:r>
              <a:rPr lang="uk-UA" sz="2800" dirty="0" smtClean="0"/>
              <a:t> </a:t>
            </a:r>
            <a:r>
              <a:rPr lang="uk-UA" sz="2800" dirty="0"/>
              <a:t>Відсортувати файл </a:t>
            </a:r>
            <a:r>
              <a:rPr lang="uk-UA" sz="2800" dirty="0" smtClean="0"/>
              <a:t>А(8, 23, 5, 65, 44, 33, 1, 6), </a:t>
            </a:r>
            <a:r>
              <a:rPr lang="uk-UA" sz="2800" dirty="0"/>
              <a:t>використовуючи зовнішнє сортування прямим злиттям. </a:t>
            </a:r>
          </a:p>
          <a:p>
            <a:r>
              <a:rPr lang="uk-UA" sz="2800" dirty="0" smtClean="0"/>
              <a:t>	</a:t>
            </a:r>
          </a:p>
          <a:p>
            <a:r>
              <a:rPr lang="uk-UA" sz="2800" dirty="0"/>
              <a:t>	</a:t>
            </a:r>
            <a:r>
              <a:rPr lang="uk-UA" sz="2800" dirty="0" smtClean="0"/>
              <a:t>Наведемо розв’язання </a:t>
            </a:r>
            <a:r>
              <a:rPr lang="uk-UA" sz="2800" dirty="0"/>
              <a:t>в таблиці.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13512694"/>
              </p:ext>
            </p:extLst>
          </p:nvPr>
        </p:nvGraphicFramePr>
        <p:xfrm>
          <a:off x="179512" y="2348880"/>
          <a:ext cx="8787607" cy="3200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9630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245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Початковий стан файлу А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</a:rPr>
                        <a:t>8, 23, 5,65, 44, 33, 1, 6</a:t>
                      </a:r>
                      <a:endParaRPr lang="uk-UA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</a:rPr>
                        <a:t>Крок 1. Розподіл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</a:rPr>
                        <a:t>Файл В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</a:rPr>
                        <a:t>Файл С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</a:rPr>
                        <a:t>Файл А</a:t>
                      </a:r>
                      <a:endParaRPr lang="uk-UA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r>
                        <a:rPr lang="uk-UA" sz="2800" dirty="0">
                          <a:effectLst/>
                        </a:rPr>
                        <a:t>  </a:t>
                      </a:r>
                      <a:r>
                        <a:rPr lang="uk-UA" sz="28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</a:t>
                      </a:r>
                      <a:r>
                        <a:rPr lang="uk-UA" sz="2800" dirty="0">
                          <a:effectLst/>
                        </a:rPr>
                        <a:t>  </a:t>
                      </a:r>
                      <a:r>
                        <a:rPr lang="uk-UA" sz="2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44</a:t>
                      </a:r>
                      <a:r>
                        <a:rPr lang="uk-UA" sz="2800" dirty="0">
                          <a:effectLst/>
                        </a:rPr>
                        <a:t>  </a:t>
                      </a:r>
                      <a:r>
                        <a:rPr lang="uk-UA" sz="2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r>
                        <a:rPr lang="uk-UA" sz="2800" dirty="0">
                          <a:effectLst/>
                        </a:rPr>
                        <a:t>  (а</a:t>
                      </a:r>
                      <a:r>
                        <a:rPr lang="uk-UA" sz="2800" baseline="-25000" dirty="0">
                          <a:effectLst/>
                        </a:rPr>
                        <a:t>1</a:t>
                      </a:r>
                      <a:r>
                        <a:rPr lang="uk-UA" sz="2800" dirty="0">
                          <a:effectLst/>
                        </a:rPr>
                        <a:t>, а</a:t>
                      </a:r>
                      <a:r>
                        <a:rPr lang="uk-UA" sz="2800" baseline="-25000" dirty="0">
                          <a:effectLst/>
                        </a:rPr>
                        <a:t>3</a:t>
                      </a:r>
                      <a:r>
                        <a:rPr lang="uk-UA" sz="2800" dirty="0">
                          <a:effectLst/>
                        </a:rPr>
                        <a:t>, а</a:t>
                      </a:r>
                      <a:r>
                        <a:rPr lang="uk-UA" sz="2800" baseline="-25000" dirty="0">
                          <a:effectLst/>
                        </a:rPr>
                        <a:t>5</a:t>
                      </a:r>
                      <a:r>
                        <a:rPr lang="uk-UA" sz="2800" dirty="0">
                          <a:effectLst/>
                        </a:rPr>
                        <a:t>, а</a:t>
                      </a:r>
                      <a:r>
                        <a:rPr lang="uk-UA" sz="2800" baseline="-25000" dirty="0">
                          <a:effectLst/>
                        </a:rPr>
                        <a:t>7</a:t>
                      </a:r>
                      <a:r>
                        <a:rPr lang="uk-UA" sz="2800" dirty="0">
                          <a:effectLst/>
                        </a:rPr>
                        <a:t>)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FF0000"/>
                          </a:solidFill>
                          <a:effectLst/>
                        </a:rPr>
                        <a:t>23</a:t>
                      </a:r>
                      <a:r>
                        <a:rPr lang="uk-UA" sz="2800" dirty="0">
                          <a:effectLst/>
                        </a:rPr>
                        <a:t>  </a:t>
                      </a:r>
                      <a:r>
                        <a:rPr lang="uk-UA" sz="28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65</a:t>
                      </a:r>
                      <a:r>
                        <a:rPr lang="uk-UA" sz="2800" dirty="0">
                          <a:effectLst/>
                        </a:rPr>
                        <a:t>  </a:t>
                      </a:r>
                      <a:r>
                        <a:rPr lang="uk-UA" sz="2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33</a:t>
                      </a:r>
                      <a:r>
                        <a:rPr lang="uk-UA" sz="2800" dirty="0">
                          <a:effectLst/>
                        </a:rPr>
                        <a:t>  </a:t>
                      </a:r>
                      <a:r>
                        <a:rPr lang="uk-UA" sz="2800" dirty="0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r>
                        <a:rPr lang="uk-UA" sz="2800" dirty="0">
                          <a:effectLst/>
                        </a:rPr>
                        <a:t>  (а</a:t>
                      </a:r>
                      <a:r>
                        <a:rPr lang="uk-UA" sz="2800" baseline="-25000" dirty="0">
                          <a:effectLst/>
                        </a:rPr>
                        <a:t>2</a:t>
                      </a:r>
                      <a:r>
                        <a:rPr lang="uk-UA" sz="2800" dirty="0">
                          <a:effectLst/>
                        </a:rPr>
                        <a:t>, а</a:t>
                      </a:r>
                      <a:r>
                        <a:rPr lang="uk-UA" sz="2800" baseline="-25000" dirty="0">
                          <a:effectLst/>
                        </a:rPr>
                        <a:t>4</a:t>
                      </a:r>
                      <a:r>
                        <a:rPr lang="uk-UA" sz="2800" dirty="0">
                          <a:effectLst/>
                        </a:rPr>
                        <a:t>, а</a:t>
                      </a:r>
                      <a:r>
                        <a:rPr lang="uk-UA" sz="2800" baseline="-25000" dirty="0">
                          <a:effectLst/>
                        </a:rPr>
                        <a:t>6</a:t>
                      </a:r>
                      <a:r>
                        <a:rPr lang="uk-UA" sz="2800" dirty="0">
                          <a:effectLst/>
                        </a:rPr>
                        <a:t>, а</a:t>
                      </a:r>
                      <a:r>
                        <a:rPr lang="uk-UA" sz="2800" baseline="-25000" dirty="0">
                          <a:effectLst/>
                        </a:rPr>
                        <a:t>8</a:t>
                      </a:r>
                      <a:r>
                        <a:rPr lang="uk-UA" sz="2800" dirty="0">
                          <a:effectLst/>
                        </a:rPr>
                        <a:t>)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effectLst/>
                        </a:rPr>
                        <a:t>(</a:t>
                      </a:r>
                      <a:r>
                        <a:rPr lang="uk-UA" sz="2800" dirty="0">
                          <a:effectLst/>
                        </a:rPr>
                        <a:t>а</a:t>
                      </a:r>
                      <a:r>
                        <a:rPr lang="uk-UA" sz="2800" baseline="-25000" dirty="0">
                          <a:effectLst/>
                        </a:rPr>
                        <a:t>1</a:t>
                      </a:r>
                      <a:r>
                        <a:rPr lang="uk-UA" sz="2800" dirty="0">
                          <a:effectLst/>
                        </a:rPr>
                        <a:t>, а</a:t>
                      </a:r>
                      <a:r>
                        <a:rPr lang="uk-UA" sz="2800" baseline="-25000" dirty="0">
                          <a:effectLst/>
                        </a:rPr>
                        <a:t>2</a:t>
                      </a:r>
                      <a:r>
                        <a:rPr lang="uk-UA" sz="2800" dirty="0">
                          <a:effectLst/>
                        </a:rPr>
                        <a:t>)  (а</a:t>
                      </a:r>
                      <a:r>
                        <a:rPr lang="uk-UA" sz="2800" baseline="-25000" dirty="0">
                          <a:effectLst/>
                        </a:rPr>
                        <a:t>3</a:t>
                      </a:r>
                      <a:r>
                        <a:rPr lang="uk-UA" sz="2800" dirty="0">
                          <a:effectLst/>
                        </a:rPr>
                        <a:t>, а</a:t>
                      </a:r>
                      <a:r>
                        <a:rPr lang="uk-UA" sz="2800" baseline="-25000" dirty="0">
                          <a:effectLst/>
                        </a:rPr>
                        <a:t>4</a:t>
                      </a:r>
                      <a:r>
                        <a:rPr lang="uk-UA" sz="2800" dirty="0">
                          <a:effectLst/>
                        </a:rPr>
                        <a:t>)   (а</a:t>
                      </a:r>
                      <a:r>
                        <a:rPr lang="uk-UA" sz="2800" baseline="-25000" dirty="0">
                          <a:effectLst/>
                        </a:rPr>
                        <a:t>5</a:t>
                      </a:r>
                      <a:r>
                        <a:rPr lang="uk-UA" sz="2800" dirty="0">
                          <a:effectLst/>
                        </a:rPr>
                        <a:t>, а</a:t>
                      </a:r>
                      <a:r>
                        <a:rPr lang="uk-UA" sz="2800" baseline="-25000" dirty="0">
                          <a:effectLst/>
                        </a:rPr>
                        <a:t>6</a:t>
                      </a:r>
                      <a:r>
                        <a:rPr lang="uk-UA" sz="2800" dirty="0">
                          <a:effectLst/>
                        </a:rPr>
                        <a:t>)  (а</a:t>
                      </a:r>
                      <a:r>
                        <a:rPr lang="uk-UA" sz="2800" baseline="-25000" dirty="0">
                          <a:effectLst/>
                        </a:rPr>
                        <a:t>7</a:t>
                      </a:r>
                      <a:r>
                        <a:rPr lang="uk-UA" sz="2800" dirty="0">
                          <a:effectLst/>
                        </a:rPr>
                        <a:t>, а</a:t>
                      </a:r>
                      <a:r>
                        <a:rPr lang="uk-UA" sz="2800" baseline="-25000" dirty="0">
                          <a:effectLst/>
                        </a:rPr>
                        <a:t>8</a:t>
                      </a:r>
                      <a:r>
                        <a:rPr lang="uk-UA" sz="2800" dirty="0" smtClean="0">
                          <a:effectLst/>
                        </a:rPr>
                        <a:t>)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8, 23</a:t>
                      </a:r>
                      <a:r>
                        <a:rPr lang="uk-UA" sz="2800" dirty="0" smtClean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uk-UA" sz="28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5, 65</a:t>
                      </a:r>
                      <a:r>
                        <a:rPr lang="uk-UA" sz="2800" dirty="0" smtClean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uk-UA" sz="2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33, 44</a:t>
                      </a:r>
                      <a:r>
                        <a:rPr lang="uk-UA" sz="2800" dirty="0" smtClean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uk-UA" sz="2800" dirty="0" smtClean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1, 6</a:t>
                      </a:r>
                      <a:endParaRPr lang="uk-UA" sz="28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8691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16345279"/>
              </p:ext>
            </p:extLst>
          </p:nvPr>
        </p:nvGraphicFramePr>
        <p:xfrm>
          <a:off x="179512" y="476672"/>
          <a:ext cx="8787607" cy="46085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9630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245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Крок 2. Розподіл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Файл В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Файл С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Файл А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 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>
                          <a:solidFill>
                            <a:srgbClr val="FF0000"/>
                          </a:solidFill>
                          <a:effectLst/>
                        </a:rPr>
                        <a:t>8  23  </a:t>
                      </a:r>
                      <a:r>
                        <a:rPr lang="uk-UA" sz="2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33  44  </a:t>
                      </a:r>
                      <a:r>
                        <a:rPr lang="uk-UA" sz="2800" dirty="0" smtClean="0">
                          <a:effectLst/>
                        </a:rPr>
                        <a:t>(</a:t>
                      </a:r>
                      <a:r>
                        <a:rPr lang="uk-UA" sz="2800" dirty="0" smtClean="0">
                          <a:solidFill>
                            <a:srgbClr val="FF0000"/>
                          </a:solidFill>
                          <a:effectLst/>
                        </a:rPr>
                        <a:t>а</a:t>
                      </a:r>
                      <a:r>
                        <a:rPr lang="uk-UA" sz="2800" baseline="-25000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uk-UA" sz="2800" dirty="0" smtClean="0">
                          <a:effectLst/>
                        </a:rPr>
                        <a:t>, </a:t>
                      </a:r>
                      <a:r>
                        <a:rPr lang="uk-UA" sz="2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а</a:t>
                      </a:r>
                      <a:r>
                        <a:rPr lang="uk-UA" sz="2800" baseline="-25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r>
                        <a:rPr lang="uk-UA" sz="2800" dirty="0" smtClean="0">
                          <a:effectLst/>
                        </a:rPr>
                        <a:t>)</a:t>
                      </a:r>
                      <a:endParaRPr lang="uk-UA" sz="2800" dirty="0">
                        <a:effectLst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0070C0"/>
                          </a:solidFill>
                          <a:effectLst/>
                        </a:rPr>
                        <a:t>5  65  </a:t>
                      </a:r>
                      <a:r>
                        <a:rPr lang="uk-UA" sz="2800" dirty="0">
                          <a:solidFill>
                            <a:srgbClr val="00B050"/>
                          </a:solidFill>
                          <a:effectLst/>
                        </a:rPr>
                        <a:t>1  6  </a:t>
                      </a:r>
                      <a:r>
                        <a:rPr lang="uk-UA" sz="2800" dirty="0" smtClean="0">
                          <a:effectLst/>
                        </a:rPr>
                        <a:t>(</a:t>
                      </a:r>
                      <a:r>
                        <a:rPr lang="uk-UA" sz="2800" dirty="0" smtClean="0">
                          <a:solidFill>
                            <a:srgbClr val="0070C0"/>
                          </a:solidFill>
                          <a:effectLst/>
                        </a:rPr>
                        <a:t>а</a:t>
                      </a:r>
                      <a:r>
                        <a:rPr lang="uk-UA" sz="2800" baseline="-25000" dirty="0" smtClean="0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r>
                        <a:rPr lang="uk-UA" sz="2800" dirty="0" smtClean="0">
                          <a:effectLst/>
                        </a:rPr>
                        <a:t>, </a:t>
                      </a:r>
                      <a:r>
                        <a:rPr lang="uk-UA" sz="2800" dirty="0" smtClean="0">
                          <a:solidFill>
                            <a:srgbClr val="00B050"/>
                          </a:solidFill>
                          <a:effectLst/>
                        </a:rPr>
                        <a:t>а</a:t>
                      </a:r>
                      <a:r>
                        <a:rPr lang="uk-UA" sz="2800" baseline="-25000" dirty="0" smtClean="0">
                          <a:solidFill>
                            <a:srgbClr val="00B050"/>
                          </a:solidFill>
                          <a:effectLst/>
                        </a:rPr>
                        <a:t>4</a:t>
                      </a:r>
                      <a:r>
                        <a:rPr lang="uk-UA" sz="2800" dirty="0" smtClean="0">
                          <a:effectLst/>
                        </a:rPr>
                        <a:t>)</a:t>
                      </a:r>
                      <a:endParaRPr lang="uk-UA" sz="2800" dirty="0">
                        <a:effectLst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effectLst/>
                        </a:rPr>
                        <a:t>(</a:t>
                      </a:r>
                      <a:r>
                        <a:rPr lang="uk-UA" sz="2800" dirty="0" smtClean="0">
                          <a:solidFill>
                            <a:srgbClr val="FF0000"/>
                          </a:solidFill>
                          <a:effectLst/>
                        </a:rPr>
                        <a:t>а</a:t>
                      </a:r>
                      <a:r>
                        <a:rPr lang="uk-UA" sz="2800" baseline="-25000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uk-UA" sz="2800" dirty="0" smtClean="0">
                          <a:effectLst/>
                        </a:rPr>
                        <a:t>, </a:t>
                      </a:r>
                      <a:r>
                        <a:rPr lang="uk-UA" sz="2800" dirty="0" smtClean="0">
                          <a:solidFill>
                            <a:srgbClr val="0070C0"/>
                          </a:solidFill>
                          <a:effectLst/>
                        </a:rPr>
                        <a:t>а</a:t>
                      </a:r>
                      <a:r>
                        <a:rPr lang="uk-UA" sz="2800" baseline="-25000" dirty="0" smtClean="0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r>
                        <a:rPr lang="uk-UA" sz="2800" dirty="0" smtClean="0">
                          <a:effectLst/>
                        </a:rPr>
                        <a:t>)  (</a:t>
                      </a:r>
                      <a:r>
                        <a:rPr lang="uk-UA" sz="2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а</a:t>
                      </a:r>
                      <a:r>
                        <a:rPr lang="uk-UA" sz="2800" baseline="-25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r>
                        <a:rPr lang="uk-UA" sz="2800" dirty="0" smtClean="0">
                          <a:effectLst/>
                        </a:rPr>
                        <a:t>, </a:t>
                      </a:r>
                      <a:r>
                        <a:rPr lang="uk-UA" sz="2800" dirty="0" smtClean="0">
                          <a:solidFill>
                            <a:srgbClr val="00B050"/>
                          </a:solidFill>
                          <a:effectLst/>
                        </a:rPr>
                        <a:t>а</a:t>
                      </a:r>
                      <a:r>
                        <a:rPr lang="uk-UA" sz="2800" baseline="-25000" dirty="0" smtClean="0">
                          <a:solidFill>
                            <a:srgbClr val="00B050"/>
                          </a:solidFill>
                          <a:effectLst/>
                        </a:rPr>
                        <a:t>4</a:t>
                      </a:r>
                      <a:r>
                        <a:rPr lang="uk-UA" sz="2800" dirty="0" smtClean="0">
                          <a:effectLst/>
                        </a:rPr>
                        <a:t>)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solidFill>
                            <a:srgbClr val="FF0000"/>
                          </a:solidFill>
                          <a:effectLst/>
                        </a:rPr>
                        <a:t>5  8 23 65 </a:t>
                      </a:r>
                      <a:r>
                        <a:rPr lang="uk-UA" sz="2800" dirty="0" smtClean="0">
                          <a:solidFill>
                            <a:srgbClr val="0070C0"/>
                          </a:solidFill>
                          <a:effectLst/>
                        </a:rPr>
                        <a:t>  1  6 33  44</a:t>
                      </a:r>
                      <a:endParaRPr lang="uk-UA" sz="28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Крок 3. Розподіл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Файл В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Файл С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Файл А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 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>
                          <a:solidFill>
                            <a:srgbClr val="FF0000"/>
                          </a:solidFill>
                          <a:effectLst/>
                        </a:rPr>
                        <a:t>5  8  23  65  </a:t>
                      </a:r>
                      <a:r>
                        <a:rPr lang="uk-UA" sz="2800" dirty="0" smtClean="0">
                          <a:effectLst/>
                        </a:rPr>
                        <a:t>(</a:t>
                      </a:r>
                      <a:r>
                        <a:rPr lang="uk-UA" sz="2800" dirty="0" smtClean="0">
                          <a:solidFill>
                            <a:srgbClr val="FF0000"/>
                          </a:solidFill>
                          <a:effectLst/>
                        </a:rPr>
                        <a:t>а</a:t>
                      </a:r>
                      <a:r>
                        <a:rPr lang="uk-UA" sz="2800" baseline="-25000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uk-UA" sz="2800" dirty="0" smtClean="0">
                          <a:effectLst/>
                        </a:rPr>
                        <a:t>)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solidFill>
                            <a:srgbClr val="0070C0"/>
                          </a:solidFill>
                          <a:effectLst/>
                        </a:rPr>
                        <a:t>1  </a:t>
                      </a:r>
                      <a:r>
                        <a:rPr lang="uk-UA" sz="2800" dirty="0">
                          <a:solidFill>
                            <a:srgbClr val="0070C0"/>
                          </a:solidFill>
                          <a:effectLst/>
                        </a:rPr>
                        <a:t>6  33  44  </a:t>
                      </a:r>
                      <a:r>
                        <a:rPr lang="uk-UA" sz="2800" dirty="0" smtClean="0">
                          <a:effectLst/>
                        </a:rPr>
                        <a:t>(</a:t>
                      </a:r>
                      <a:r>
                        <a:rPr lang="uk-UA" sz="2800" dirty="0" smtClean="0">
                          <a:solidFill>
                            <a:srgbClr val="0070C0"/>
                          </a:solidFill>
                          <a:effectLst/>
                        </a:rPr>
                        <a:t>а</a:t>
                      </a:r>
                      <a:r>
                        <a:rPr lang="uk-UA" sz="2800" baseline="-25000" dirty="0" smtClean="0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r>
                        <a:rPr lang="uk-UA" sz="2800" dirty="0" smtClean="0">
                          <a:effectLst/>
                        </a:rPr>
                        <a:t> </a:t>
                      </a:r>
                      <a:r>
                        <a:rPr lang="uk-UA" sz="2800" dirty="0">
                          <a:effectLst/>
                        </a:rPr>
                        <a:t>)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1  5  </a:t>
                      </a:r>
                      <a:r>
                        <a:rPr lang="uk-UA" sz="2800" dirty="0" smtClean="0">
                          <a:effectLst/>
                        </a:rPr>
                        <a:t>6  8  </a:t>
                      </a:r>
                      <a:r>
                        <a:rPr lang="uk-UA" sz="2800" dirty="0">
                          <a:effectLst/>
                        </a:rPr>
                        <a:t>23  33  44  65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6229" y="5301208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При використанні </a:t>
            </a:r>
            <a:r>
              <a:rPr lang="uk-UA" sz="2800" dirty="0" smtClean="0"/>
              <a:t>методу </a:t>
            </a:r>
            <a:r>
              <a:rPr lang="uk-UA" sz="2800" dirty="0" smtClean="0"/>
              <a:t>прямого злиття не враховується часткове відсортування файлу.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245552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14437"/>
            <a:ext cx="43962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rgbClr val="00B050"/>
                </a:solidFill>
              </a:rPr>
              <a:t>§ 3</a:t>
            </a:r>
            <a:r>
              <a:rPr lang="uk-UA" sz="3600" b="1" dirty="0">
                <a:solidFill>
                  <a:srgbClr val="00B050"/>
                </a:solidFill>
              </a:rPr>
              <a:t>. Природне злиття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7504" y="660768"/>
            <a:ext cx="8928992" cy="5981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Метод </a:t>
            </a:r>
            <a:r>
              <a:rPr lang="uk-UA" sz="2800" dirty="0"/>
              <a:t>природного злиття полягає в розпізнаванні серій при розподілі і їх </a:t>
            </a:r>
            <a:r>
              <a:rPr lang="uk-UA" sz="2800" dirty="0" smtClean="0"/>
              <a:t>використання </a:t>
            </a:r>
            <a:r>
              <a:rPr lang="uk-UA" sz="2800" dirty="0"/>
              <a:t>при послідовному злитті. </a:t>
            </a:r>
            <a:endParaRPr lang="uk-UA" sz="2800" dirty="0" smtClean="0"/>
          </a:p>
          <a:p>
            <a:pPr algn="just"/>
            <a:r>
              <a:rPr lang="uk-UA" sz="2800" dirty="0"/>
              <a:t>	</a:t>
            </a:r>
            <a:r>
              <a:rPr lang="uk-UA" sz="2800" b="1" dirty="0" smtClean="0"/>
              <a:t>Серією</a:t>
            </a:r>
            <a:r>
              <a:rPr lang="uk-UA" sz="2800" dirty="0" smtClean="0"/>
              <a:t> </a:t>
            </a:r>
            <a:r>
              <a:rPr lang="uk-UA" sz="2800" dirty="0"/>
              <a:t>називається послідовність записів </a:t>
            </a:r>
            <a:r>
              <a:rPr lang="uk-UA" sz="2800" dirty="0" smtClean="0">
                <a:effectLst/>
              </a:rPr>
              <a:t>а</a:t>
            </a:r>
            <a:r>
              <a:rPr lang="uk-UA" sz="2800" baseline="-25000" dirty="0" smtClean="0">
                <a:effectLst/>
              </a:rPr>
              <a:t>1</a:t>
            </a:r>
            <a:r>
              <a:rPr lang="uk-UA" sz="2800" dirty="0" smtClean="0">
                <a:effectLst/>
              </a:rPr>
              <a:t>, а</a:t>
            </a:r>
            <a:r>
              <a:rPr lang="uk-UA" sz="2800" baseline="-25000" dirty="0" smtClean="0">
                <a:effectLst/>
              </a:rPr>
              <a:t>2</a:t>
            </a:r>
            <a:r>
              <a:rPr lang="uk-UA" sz="2800" dirty="0" smtClean="0">
                <a:effectLst/>
              </a:rPr>
              <a:t>,.. </a:t>
            </a:r>
            <a:r>
              <a:rPr lang="uk-UA" sz="2800" dirty="0" err="1" smtClean="0">
                <a:effectLst/>
              </a:rPr>
              <a:t>а</a:t>
            </a:r>
            <a:r>
              <a:rPr lang="uk-UA" sz="2800" baseline="-25000" dirty="0" err="1"/>
              <a:t>і</a:t>
            </a:r>
            <a:r>
              <a:rPr lang="uk-UA" sz="2800" dirty="0" smtClean="0">
                <a:effectLst/>
              </a:rPr>
              <a:t>, а</a:t>
            </a:r>
            <a:r>
              <a:rPr lang="en-US" sz="2800" baseline="-25000" dirty="0" smtClean="0">
                <a:effectLst/>
              </a:rPr>
              <a:t>j</a:t>
            </a:r>
            <a:r>
              <a:rPr lang="uk-UA" sz="2800" dirty="0" smtClean="0"/>
              <a:t>, </a:t>
            </a:r>
            <a:r>
              <a:rPr lang="uk-UA" sz="2800" dirty="0"/>
              <a:t>така </a:t>
            </a:r>
            <a:r>
              <a:rPr lang="uk-UA" sz="2800" dirty="0" smtClean="0"/>
              <a:t>що</a:t>
            </a:r>
            <a:r>
              <a:rPr lang="en-US" sz="2800" dirty="0" smtClean="0"/>
              <a:t> </a:t>
            </a:r>
            <a:r>
              <a:rPr lang="uk-UA" sz="2800" dirty="0" err="1"/>
              <a:t>а</a:t>
            </a:r>
            <a:r>
              <a:rPr lang="uk-UA" sz="2800" i="1" baseline="-25000" dirty="0" err="1"/>
              <a:t>і</a:t>
            </a:r>
            <a:r>
              <a:rPr lang="uk-UA" sz="2800" dirty="0"/>
              <a:t> </a:t>
            </a:r>
            <a:r>
              <a:rPr lang="uk-UA" sz="2800" dirty="0">
                <a:sym typeface="Symbol"/>
              </a:rPr>
              <a:t></a:t>
            </a:r>
            <a:r>
              <a:rPr lang="uk-UA" sz="2800" dirty="0"/>
              <a:t> </a:t>
            </a:r>
            <a:r>
              <a:rPr lang="uk-UA" sz="2800" dirty="0" smtClean="0"/>
              <a:t>а</a:t>
            </a:r>
            <a:r>
              <a:rPr lang="uk-UA" sz="2800" i="1" baseline="-25000" dirty="0" smtClean="0"/>
              <a:t>і</a:t>
            </a:r>
            <a:r>
              <a:rPr lang="uk-UA" sz="2800" baseline="-25000" dirty="0" smtClean="0"/>
              <a:t>+1 </a:t>
            </a:r>
            <a:r>
              <a:rPr lang="uk-UA" sz="2800" dirty="0"/>
              <a:t>і </a:t>
            </a:r>
            <a:r>
              <a:rPr lang="en-US" sz="2800" dirty="0" err="1"/>
              <a:t>a</a:t>
            </a:r>
            <a:r>
              <a:rPr lang="en-US" sz="2800" i="1" baseline="-25000" dirty="0" err="1"/>
              <a:t>j</a:t>
            </a:r>
            <a:r>
              <a:rPr lang="en-US" sz="2800" dirty="0"/>
              <a:t> </a:t>
            </a:r>
            <a:r>
              <a:rPr lang="en-US" sz="2800" dirty="0">
                <a:sym typeface="Symbol"/>
              </a:rPr>
              <a:t></a:t>
            </a:r>
            <a:r>
              <a:rPr lang="en-US" sz="2800" dirty="0"/>
              <a:t> </a:t>
            </a:r>
            <a:r>
              <a:rPr lang="en-US" sz="2800" dirty="0" err="1" smtClean="0"/>
              <a:t>a</a:t>
            </a:r>
            <a:r>
              <a:rPr lang="en-US" sz="2800" i="1" baseline="-25000" dirty="0" err="1" smtClean="0"/>
              <a:t>j</a:t>
            </a:r>
            <a:r>
              <a:rPr lang="uk-UA" sz="2800" baseline="-25000" dirty="0" smtClean="0"/>
              <a:t>-1,</a:t>
            </a:r>
            <a:r>
              <a:rPr lang="uk-UA" sz="2800" dirty="0" smtClean="0"/>
              <a:t> кінець серії </a:t>
            </a:r>
            <a:r>
              <a:rPr lang="en-US" sz="2800" dirty="0" err="1" smtClean="0"/>
              <a:t>a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</a:t>
            </a:r>
            <a:r>
              <a:rPr lang="en-US" sz="2800" dirty="0" smtClean="0"/>
              <a:t> </a:t>
            </a:r>
            <a:r>
              <a:rPr lang="en-US" sz="2800" dirty="0" err="1" smtClean="0"/>
              <a:t>a</a:t>
            </a:r>
            <a:r>
              <a:rPr lang="en-US" sz="2800" i="1" baseline="-25000" dirty="0" err="1" smtClean="0"/>
              <a:t>j</a:t>
            </a:r>
            <a:r>
              <a:rPr lang="uk-UA" sz="2800" baseline="-25000" dirty="0" smtClean="0"/>
              <a:t>+1.</a:t>
            </a:r>
          </a:p>
          <a:p>
            <a:pPr algn="just"/>
            <a:endParaRPr lang="uk-UA" sz="2800" baseline="-25000" dirty="0"/>
          </a:p>
          <a:p>
            <a:pPr algn="just"/>
            <a:r>
              <a:rPr lang="uk-UA" sz="2800" dirty="0" smtClean="0"/>
              <a:t>Файл – 3, 7, 5, 15, 3, 6, 9, 0.</a:t>
            </a:r>
          </a:p>
          <a:p>
            <a:pPr algn="just"/>
            <a:r>
              <a:rPr lang="uk-UA" sz="2800" dirty="0" smtClean="0"/>
              <a:t>	Серія 1 – 3, 7.</a:t>
            </a:r>
          </a:p>
          <a:p>
            <a:pPr algn="just"/>
            <a:r>
              <a:rPr lang="uk-UA" sz="2800" dirty="0" smtClean="0"/>
              <a:t>	Серія 2 – 5, 15.</a:t>
            </a:r>
          </a:p>
          <a:p>
            <a:pPr algn="just"/>
            <a:r>
              <a:rPr lang="uk-UA" sz="2800" dirty="0" smtClean="0"/>
              <a:t>	Серія 3 – 3, 6, 9.</a:t>
            </a:r>
          </a:p>
          <a:p>
            <a:pPr algn="just"/>
            <a:r>
              <a:rPr lang="uk-UA" sz="2800" dirty="0" smtClean="0"/>
              <a:t>	Серія 4 – 0.</a:t>
            </a:r>
          </a:p>
          <a:p>
            <a:pPr algn="just"/>
            <a:r>
              <a:rPr lang="uk-UA" sz="2800" dirty="0" smtClean="0"/>
              <a:t>	Сортування виконується за декілька кроків, в кожному з яких спочатку виконується розподілення файлу А по файлах В і С, а потім злиття В і С в файл А. </a:t>
            </a:r>
            <a:r>
              <a:rPr lang="en-US" sz="2800" dirty="0" smtClean="0"/>
              <a:t>	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358129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846" y="260648"/>
            <a:ext cx="911715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При розподілі розпізнається перша серія записів і переписується в файл В, друга – в файл С і т. д. При злитті перша серія записів файлу В зливається з першою серією файлу С, друга серія В з другою серією С і т. д. Якщо перегляд одного файлу закінчується раніше ніж перегляд другого (з причини різної кількості серій), то залишок </a:t>
            </a:r>
            <a:r>
              <a:rPr lang="uk-UA" sz="2800" dirty="0" err="1" smtClean="0"/>
              <a:t>недопереглянутого</a:t>
            </a:r>
            <a:r>
              <a:rPr lang="uk-UA" sz="2800" dirty="0" smtClean="0"/>
              <a:t> файлу цілком переноситься в кінець файлу А. </a:t>
            </a:r>
          </a:p>
          <a:p>
            <a:pPr algn="just"/>
            <a:r>
              <a:rPr lang="uk-UA" sz="2800" dirty="0"/>
              <a:t>	</a:t>
            </a:r>
            <a:r>
              <a:rPr lang="uk-UA" sz="2800" dirty="0" smtClean="0"/>
              <a:t>Процес завершується коли в файлі А залишається лише одна серія.</a:t>
            </a:r>
          </a:p>
          <a:p>
            <a:pPr algn="just"/>
            <a:r>
              <a:rPr lang="uk-UA" sz="2800" dirty="0" smtClean="0"/>
              <a:t>	Оскільки </a:t>
            </a:r>
            <a:r>
              <a:rPr lang="uk-UA" sz="2800" dirty="0"/>
              <a:t>довжина серій може бути довільною, то максимальний розмір файлів В і С може бути близьким до розміру </a:t>
            </a:r>
            <a:r>
              <a:rPr lang="uk-UA" sz="2800" dirty="0" smtClean="0"/>
              <a:t>файлу </a:t>
            </a:r>
            <a:r>
              <a:rPr lang="uk-UA" sz="2800" dirty="0"/>
              <a:t>А. </a:t>
            </a:r>
          </a:p>
        </p:txBody>
      </p:sp>
    </p:spTree>
    <p:extLst>
      <p:ext uri="{BB962C8B-B14F-4D97-AF65-F5344CB8AC3E}">
        <p14:creationId xmlns:p14="http://schemas.microsoft.com/office/powerpoint/2010/main" xmlns="" val="132635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2"/>
            <a:ext cx="89289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Приклад.</a:t>
            </a:r>
            <a:r>
              <a:rPr lang="uk-UA" sz="2800" dirty="0" smtClean="0"/>
              <a:t> Відсортувати файл А(8, 23, 5, 65, 44, 33, 1, 6), використовуючи зовнішнє сортування </a:t>
            </a:r>
            <a:r>
              <a:rPr lang="uk-UA" sz="2800" dirty="0" smtClean="0"/>
              <a:t>природним </a:t>
            </a:r>
            <a:r>
              <a:rPr lang="uk-UA" sz="2800" dirty="0" smtClean="0"/>
              <a:t>злиттям.</a:t>
            </a:r>
            <a:endParaRPr lang="uk-UA" sz="2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70821"/>
            <a:ext cx="8928992" cy="5354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7513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340</Words>
  <Application>Microsoft Office PowerPoint</Application>
  <PresentationFormat>Экран (4:3)</PresentationFormat>
  <Paragraphs>132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BAO</dc:creator>
  <cp:lastModifiedBy>НАТАША</cp:lastModifiedBy>
  <cp:revision>26</cp:revision>
  <dcterms:created xsi:type="dcterms:W3CDTF">2018-11-12T10:30:52Z</dcterms:created>
  <dcterms:modified xsi:type="dcterms:W3CDTF">2022-07-29T14:09:48Z</dcterms:modified>
</cp:coreProperties>
</file>