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6A8EE12-9ADB-4040-8622-E5F33AA18D75}" type="datetimeFigureOut">
              <a:rPr lang="uk-UA" smtClean="0"/>
              <a:pPr/>
              <a:t>21.11.2022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2428868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5400" b="1" i="1" dirty="0" smtClean="0"/>
              <a:t>Лекція </a:t>
            </a:r>
            <a:r>
              <a:rPr lang="en-US" sz="5400" b="1" i="1" smtClean="0"/>
              <a:t>11</a:t>
            </a:r>
            <a:r>
              <a:rPr lang="uk-UA" sz="5400" b="1" i="1" smtClean="0"/>
              <a:t>. </a:t>
            </a:r>
            <a:r>
              <a:rPr lang="en-US" sz="5400" b="1" i="1" dirty="0" smtClean="0"/>
              <a:t/>
            </a:r>
            <a:br>
              <a:rPr lang="en-US" sz="5400" b="1" i="1" dirty="0" smtClean="0"/>
            </a:br>
            <a:r>
              <a:rPr lang="uk-UA" sz="5400" b="1" i="1" dirty="0" smtClean="0"/>
              <a:t>Пошук найкоротшого шляху в графі</a:t>
            </a:r>
            <a:endParaRPr lang="uk-UA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933588" cy="785794"/>
          </a:xfrm>
        </p:spPr>
        <p:txBody>
          <a:bodyPr/>
          <a:lstStyle/>
          <a:p>
            <a:r>
              <a:rPr lang="uk-UA" b="1" dirty="0" smtClean="0"/>
              <a:t>§</a:t>
            </a:r>
            <a:r>
              <a:rPr lang="en-US" b="1" dirty="0" smtClean="0">
                <a:latin typeface="Corbel" pitchFamily="34" charset="0"/>
              </a:rPr>
              <a:t>3</a:t>
            </a:r>
            <a:r>
              <a:rPr lang="uk-UA" b="1" dirty="0" smtClean="0"/>
              <a:t> Алгоритм </a:t>
            </a:r>
            <a:r>
              <a:rPr lang="uk-UA" b="1" dirty="0" err="1" smtClean="0"/>
              <a:t>Флойда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857232"/>
            <a:ext cx="7933588" cy="5391168"/>
          </a:xfrm>
        </p:spPr>
        <p:txBody>
          <a:bodyPr/>
          <a:lstStyle/>
          <a:p>
            <a:pPr algn="just">
              <a:buNone/>
            </a:pPr>
            <a:r>
              <a:rPr lang="uk-UA" dirty="0" smtClean="0"/>
              <a:t>Алгоритм </a:t>
            </a:r>
            <a:r>
              <a:rPr lang="uk-UA" dirty="0" err="1" smtClean="0"/>
              <a:t>Флойда</a:t>
            </a:r>
            <a:r>
              <a:rPr lang="uk-UA" dirty="0" smtClean="0"/>
              <a:t> – алгоритм пошуку в графі найкоротших шляхів між кожною парою вершин. </a:t>
            </a:r>
          </a:p>
          <a:p>
            <a:pPr algn="just">
              <a:buNone/>
            </a:pPr>
            <a:r>
              <a:rPr lang="uk-UA" dirty="0" smtClean="0"/>
              <a:t>В алгоритмі </a:t>
            </a:r>
            <a:r>
              <a:rPr lang="uk-UA" dirty="0" err="1" smtClean="0"/>
              <a:t>Флойда</a:t>
            </a:r>
            <a:r>
              <a:rPr lang="uk-UA" dirty="0" smtClean="0"/>
              <a:t> для довжин дуг дозволені від'ємні значення, проте не дозволена наявність циклів від'ємної довжини.</a:t>
            </a:r>
          </a:p>
          <a:p>
            <a:pPr algn="just">
              <a:buNone/>
            </a:pPr>
            <a:r>
              <a:rPr lang="uk-UA" dirty="0" smtClean="0"/>
              <a:t>Використовує матрицю суміжності ваг та матрицю маршрутів.</a:t>
            </a:r>
          </a:p>
          <a:p>
            <a:pPr algn="just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uk-UA" dirty="0" smtClean="0"/>
              <a:t>Ідея алгоритму </a:t>
            </a:r>
            <a:r>
              <a:rPr lang="uk-UA" dirty="0" err="1" smtClean="0"/>
              <a:t>Флойда</a:t>
            </a:r>
            <a:r>
              <a:rPr lang="uk-UA" dirty="0" smtClean="0"/>
              <a:t>:</a:t>
            </a:r>
          </a:p>
          <a:p>
            <a:pPr algn="just">
              <a:buNone/>
            </a:pPr>
            <a:r>
              <a:rPr lang="uk-UA" dirty="0" smtClean="0"/>
              <a:t>Припустимо, що нам відомі:</a:t>
            </a:r>
          </a:p>
          <a:p>
            <a:pPr lvl="0" algn="just">
              <a:buNone/>
            </a:pPr>
            <a:r>
              <a:rPr lang="uk-UA" dirty="0" smtClean="0"/>
              <a:t>1) найкоротший шлях з вершини  </a:t>
            </a:r>
            <a:r>
              <a:rPr lang="en-US" i="1" dirty="0" err="1" smtClean="0"/>
              <a:t>i</a:t>
            </a:r>
            <a:r>
              <a:rPr lang="en-US" dirty="0" smtClean="0"/>
              <a:t> </a:t>
            </a:r>
            <a:r>
              <a:rPr lang="uk-UA" dirty="0" smtClean="0"/>
              <a:t>у вершину</a:t>
            </a:r>
            <a:r>
              <a:rPr lang="en-US" dirty="0" smtClean="0"/>
              <a:t> k</a:t>
            </a:r>
            <a:r>
              <a:rPr lang="uk-UA" dirty="0" smtClean="0"/>
              <a:t> , в якому як внутрішні допускають використання лише перших </a:t>
            </a:r>
            <a:r>
              <a:rPr lang="en-US" dirty="0" smtClean="0"/>
              <a:t>(k-</a:t>
            </a:r>
            <a:r>
              <a:rPr lang="en-US" dirty="0" smtClean="0">
                <a:latin typeface="Corbel" pitchFamily="34" charset="0"/>
              </a:rPr>
              <a:t>1</a:t>
            </a:r>
            <a:r>
              <a:rPr lang="en-US" dirty="0" smtClean="0"/>
              <a:t>)</a:t>
            </a:r>
            <a:r>
              <a:rPr lang="uk-UA" dirty="0" smtClean="0"/>
              <a:t> вершин;</a:t>
            </a:r>
          </a:p>
          <a:p>
            <a:pPr lvl="0" algn="just">
              <a:buNone/>
            </a:pPr>
            <a:r>
              <a:rPr lang="uk-UA" dirty="0" smtClean="0"/>
              <a:t>2) найкоротший шлях з вершини </a:t>
            </a:r>
            <a:r>
              <a:rPr lang="en-US" dirty="0" smtClean="0"/>
              <a:t>k</a:t>
            </a:r>
            <a:r>
              <a:rPr lang="uk-UA" dirty="0" smtClean="0"/>
              <a:t> у вершину</a:t>
            </a:r>
            <a:r>
              <a:rPr lang="en-US" dirty="0" smtClean="0"/>
              <a:t> </a:t>
            </a:r>
            <a:r>
              <a:rPr lang="en-US" i="1" dirty="0" smtClean="0"/>
              <a:t>j</a:t>
            </a:r>
            <a:r>
              <a:rPr lang="uk-UA" i="1" dirty="0" smtClean="0"/>
              <a:t> </a:t>
            </a:r>
            <a:r>
              <a:rPr lang="uk-UA" dirty="0" smtClean="0"/>
              <a:t>, у якому як внутрішні допускають використання лише перших </a:t>
            </a:r>
            <a:r>
              <a:rPr lang="en-US" dirty="0" smtClean="0"/>
              <a:t>(k-</a:t>
            </a:r>
            <a:r>
              <a:rPr lang="en-US" dirty="0" smtClean="0">
                <a:latin typeface="Corbel" pitchFamily="34" charset="0"/>
              </a:rPr>
              <a:t>1</a:t>
            </a:r>
            <a:r>
              <a:rPr lang="en-US" dirty="0" smtClean="0"/>
              <a:t>)</a:t>
            </a:r>
            <a:r>
              <a:rPr lang="uk-UA" dirty="0" smtClean="0"/>
              <a:t> вершин;</a:t>
            </a:r>
          </a:p>
          <a:p>
            <a:pPr lvl="0" algn="just">
              <a:buNone/>
            </a:pPr>
            <a:r>
              <a:rPr lang="uk-UA" dirty="0" smtClean="0"/>
              <a:t>3) найкоротший шлях з вершини  </a:t>
            </a:r>
            <a:r>
              <a:rPr lang="en-US" i="1" dirty="0" err="1" smtClean="0"/>
              <a:t>i</a:t>
            </a:r>
            <a:r>
              <a:rPr lang="en-US" dirty="0" smtClean="0"/>
              <a:t> </a:t>
            </a:r>
            <a:r>
              <a:rPr lang="uk-UA" dirty="0" smtClean="0"/>
              <a:t>у вершину </a:t>
            </a:r>
            <a:r>
              <a:rPr lang="en-US" i="1" dirty="0" smtClean="0"/>
              <a:t>j</a:t>
            </a:r>
            <a:r>
              <a:rPr lang="uk-UA" dirty="0" smtClean="0"/>
              <a:t>, у якому як внутрішні допускають використання лише перших </a:t>
            </a:r>
            <a:r>
              <a:rPr lang="en-US" dirty="0" smtClean="0"/>
              <a:t>(k-</a:t>
            </a:r>
            <a:r>
              <a:rPr lang="en-US" dirty="0" smtClean="0">
                <a:latin typeface="Corbel" pitchFamily="34" charset="0"/>
              </a:rPr>
              <a:t>1</a:t>
            </a:r>
            <a:r>
              <a:rPr lang="en-US" dirty="0" smtClean="0"/>
              <a:t>)</a:t>
            </a:r>
            <a:r>
              <a:rPr lang="uk-UA" dirty="0" smtClean="0"/>
              <a:t> вершин.</a:t>
            </a:r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r>
              <a:rPr lang="uk-UA" dirty="0" smtClean="0"/>
              <a:t>Оскільки за припущенням граф </a:t>
            </a:r>
            <a:r>
              <a:rPr lang="en-US" dirty="0" smtClean="0"/>
              <a:t>G</a:t>
            </a:r>
            <a:r>
              <a:rPr lang="uk-UA" dirty="0" smtClean="0"/>
              <a:t> не містить циклів від'ємної довжини, то один з двох шляхів – шлях 3) або об'єднання шляхів 1) та 2) – є найкоротшим шляхом з вершини </a:t>
            </a:r>
            <a:r>
              <a:rPr lang="en-US" dirty="0" err="1" smtClean="0"/>
              <a:t>i</a:t>
            </a:r>
            <a:r>
              <a:rPr lang="uk-UA" dirty="0" smtClean="0"/>
              <a:t> у вершину</a:t>
            </a:r>
            <a:r>
              <a:rPr lang="en-US" dirty="0" smtClean="0"/>
              <a:t> j</a:t>
            </a:r>
            <a:r>
              <a:rPr lang="uk-UA" dirty="0" smtClean="0"/>
              <a:t>, у якому як внутрішні допускають використання лише перших </a:t>
            </a:r>
            <a:r>
              <a:rPr lang="en-US" dirty="0" smtClean="0"/>
              <a:t>k</a:t>
            </a:r>
            <a:r>
              <a:rPr lang="uk-UA" dirty="0" smtClean="0"/>
              <a:t> вершин.</a:t>
            </a:r>
          </a:p>
          <a:p>
            <a:pPr algn="just">
              <a:buNone/>
            </a:pPr>
            <a:endParaRPr lang="uk-UA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3428991" y="6143644"/>
          <a:ext cx="5421779" cy="714356"/>
        </p:xfrm>
        <a:graphic>
          <a:graphicData uri="http://schemas.openxmlformats.org/presentationml/2006/ole">
            <p:oleObj spid="_x0000_s19458" name="Формула" r:id="rId3" imgW="2819400" imgH="368300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92867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Приклад. Знайти найкоротший шлях між всіма парами вершин.</a:t>
            </a:r>
            <a:endParaRPr lang="uk-UA" dirty="0"/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24577" name="Group 1"/>
          <p:cNvGrpSpPr>
            <a:grpSpLocks/>
          </p:cNvGrpSpPr>
          <p:nvPr/>
        </p:nvGrpSpPr>
        <p:grpSpPr bwMode="auto">
          <a:xfrm>
            <a:off x="2428860" y="1000107"/>
            <a:ext cx="4643470" cy="2876837"/>
            <a:chOff x="3037" y="3730"/>
            <a:chExt cx="3320" cy="2631"/>
          </a:xfrm>
        </p:grpSpPr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3472" y="4139"/>
              <a:ext cx="1260" cy="12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0" y="360"/>
                </a:cxn>
                <a:cxn ang="0">
                  <a:pos x="1260" y="1260"/>
                </a:cxn>
              </a:cxnLst>
              <a:rect l="0" t="0" r="r" b="b"/>
              <a:pathLst>
                <a:path w="1260" h="1260">
                  <a:moveTo>
                    <a:pt x="0" y="0"/>
                  </a:moveTo>
                  <a:cubicBezTo>
                    <a:pt x="255" y="75"/>
                    <a:pt x="510" y="150"/>
                    <a:pt x="720" y="360"/>
                  </a:cubicBezTo>
                  <a:cubicBezTo>
                    <a:pt x="930" y="570"/>
                    <a:pt x="1095" y="915"/>
                    <a:pt x="1260" y="126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4812" y="5540"/>
              <a:ext cx="10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7" name="Line 31"/>
            <p:cNvSpPr>
              <a:spLocks noChangeShapeType="1"/>
            </p:cNvSpPr>
            <p:nvPr/>
          </p:nvSpPr>
          <p:spPr bwMode="auto">
            <a:xfrm>
              <a:off x="4728" y="4133"/>
              <a:ext cx="126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6" name="Line 30"/>
            <p:cNvSpPr>
              <a:spLocks noChangeShapeType="1"/>
            </p:cNvSpPr>
            <p:nvPr/>
          </p:nvSpPr>
          <p:spPr bwMode="auto">
            <a:xfrm flipH="1">
              <a:off x="3407" y="4211"/>
              <a:ext cx="126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5" name="Oval 29"/>
            <p:cNvSpPr>
              <a:spLocks noChangeArrowheads="1"/>
            </p:cNvSpPr>
            <p:nvPr/>
          </p:nvSpPr>
          <p:spPr bwMode="auto">
            <a:xfrm>
              <a:off x="3177" y="3930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3117" y="383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r>
                <a:rPr kumimoji="0" lang="en-US" sz="28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3" name="Oval 27"/>
            <p:cNvSpPr>
              <a:spLocks noChangeArrowheads="1"/>
            </p:cNvSpPr>
            <p:nvPr/>
          </p:nvSpPr>
          <p:spPr bwMode="auto">
            <a:xfrm>
              <a:off x="4617" y="3930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2" name="Text Box 26"/>
            <p:cNvSpPr txBox="1">
              <a:spLocks noChangeArrowheads="1"/>
            </p:cNvSpPr>
            <p:nvPr/>
          </p:nvSpPr>
          <p:spPr bwMode="auto">
            <a:xfrm>
              <a:off x="4557" y="383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r>
                <a:rPr kumimoji="0" lang="en-US" sz="28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1" name="Oval 25"/>
            <p:cNvSpPr>
              <a:spLocks noChangeArrowheads="1"/>
            </p:cNvSpPr>
            <p:nvPr/>
          </p:nvSpPr>
          <p:spPr bwMode="auto">
            <a:xfrm>
              <a:off x="3177" y="5370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0" name="Text Box 24"/>
            <p:cNvSpPr txBox="1">
              <a:spLocks noChangeArrowheads="1"/>
            </p:cNvSpPr>
            <p:nvPr/>
          </p:nvSpPr>
          <p:spPr bwMode="auto">
            <a:xfrm>
              <a:off x="3117" y="527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r>
                <a:rPr kumimoji="0" lang="en-US" sz="28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597" name="Group 21"/>
            <p:cNvGrpSpPr>
              <a:grpSpLocks/>
            </p:cNvGrpSpPr>
            <p:nvPr/>
          </p:nvGrpSpPr>
          <p:grpSpPr bwMode="auto">
            <a:xfrm>
              <a:off x="4557" y="5270"/>
              <a:ext cx="540" cy="540"/>
              <a:chOff x="5653" y="15828"/>
              <a:chExt cx="540" cy="540"/>
            </a:xfrm>
          </p:grpSpPr>
          <p:sp>
            <p:nvSpPr>
              <p:cNvPr id="24599" name="Oval 23"/>
              <p:cNvSpPr>
                <a:spLocks noChangeArrowheads="1"/>
              </p:cNvSpPr>
              <p:nvPr/>
            </p:nvSpPr>
            <p:spPr bwMode="auto">
              <a:xfrm>
                <a:off x="5713" y="15928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24598" name="Text Box 22"/>
              <p:cNvSpPr txBox="1">
                <a:spLocks noChangeArrowheads="1"/>
              </p:cNvSpPr>
              <p:nvPr/>
            </p:nvSpPr>
            <p:spPr bwMode="auto">
              <a:xfrm>
                <a:off x="5653" y="15828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n-US" sz="2800" b="0" i="0" u="none" strike="noStrike" cap="none" normalizeH="0" baseline="-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3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4594" name="Group 18"/>
            <p:cNvGrpSpPr>
              <a:grpSpLocks/>
            </p:cNvGrpSpPr>
            <p:nvPr/>
          </p:nvGrpSpPr>
          <p:grpSpPr bwMode="auto">
            <a:xfrm>
              <a:off x="5817" y="5270"/>
              <a:ext cx="540" cy="540"/>
              <a:chOff x="6913" y="15828"/>
              <a:chExt cx="540" cy="540"/>
            </a:xfrm>
          </p:grpSpPr>
          <p:sp>
            <p:nvSpPr>
              <p:cNvPr id="24596" name="Oval 20"/>
              <p:cNvSpPr>
                <a:spLocks noChangeArrowheads="1"/>
              </p:cNvSpPr>
              <p:nvPr/>
            </p:nvSpPr>
            <p:spPr bwMode="auto">
              <a:xfrm>
                <a:off x="6973" y="15928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24595" name="Text Box 19"/>
              <p:cNvSpPr txBox="1">
                <a:spLocks noChangeArrowheads="1"/>
              </p:cNvSpPr>
              <p:nvPr/>
            </p:nvSpPr>
            <p:spPr bwMode="auto">
              <a:xfrm>
                <a:off x="6913" y="15828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n-US" sz="2800" b="0" i="0" u="none" strike="noStrike" cap="none" normalizeH="0" baseline="-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5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4593" name="Line 17"/>
            <p:cNvSpPr>
              <a:spLocks noChangeShapeType="1"/>
            </p:cNvSpPr>
            <p:nvPr/>
          </p:nvSpPr>
          <p:spPr bwMode="auto">
            <a:xfrm>
              <a:off x="3357" y="4293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92" name="Line 16"/>
            <p:cNvSpPr>
              <a:spLocks noChangeShapeType="1"/>
            </p:cNvSpPr>
            <p:nvPr/>
          </p:nvSpPr>
          <p:spPr bwMode="auto">
            <a:xfrm>
              <a:off x="4783" y="4293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91" name="Text Box 15"/>
            <p:cNvSpPr txBox="1">
              <a:spLocks noChangeArrowheads="1"/>
            </p:cNvSpPr>
            <p:nvPr/>
          </p:nvSpPr>
          <p:spPr bwMode="auto">
            <a:xfrm>
              <a:off x="3037" y="459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90" name="Text Box 14"/>
            <p:cNvSpPr txBox="1">
              <a:spLocks noChangeArrowheads="1"/>
            </p:cNvSpPr>
            <p:nvPr/>
          </p:nvSpPr>
          <p:spPr bwMode="auto">
            <a:xfrm>
              <a:off x="3837" y="373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9" name="Text Box 13"/>
            <p:cNvSpPr txBox="1">
              <a:spLocks noChangeArrowheads="1"/>
            </p:cNvSpPr>
            <p:nvPr/>
          </p:nvSpPr>
          <p:spPr bwMode="auto">
            <a:xfrm>
              <a:off x="4774" y="4645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5277" y="545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7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3803" y="5167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6" name="Text Box 10"/>
            <p:cNvSpPr txBox="1">
              <a:spLocks noChangeArrowheads="1"/>
            </p:cNvSpPr>
            <p:nvPr/>
          </p:nvSpPr>
          <p:spPr bwMode="auto">
            <a:xfrm>
              <a:off x="3350" y="4962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3956" y="4122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4" name="Text Box 8"/>
            <p:cNvSpPr txBox="1">
              <a:spLocks noChangeArrowheads="1"/>
            </p:cNvSpPr>
            <p:nvPr/>
          </p:nvSpPr>
          <p:spPr bwMode="auto">
            <a:xfrm>
              <a:off x="5113" y="4319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>
              <a:off x="3524" y="4085"/>
              <a:ext cx="10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3524" y="5540"/>
              <a:ext cx="10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auto">
            <a:xfrm>
              <a:off x="3470" y="5710"/>
              <a:ext cx="1260" cy="180"/>
            </a:xfrm>
            <a:custGeom>
              <a:avLst/>
              <a:gdLst/>
              <a:ahLst/>
              <a:cxnLst>
                <a:cxn ang="0">
                  <a:pos x="1080" y="0"/>
                </a:cxn>
                <a:cxn ang="0">
                  <a:pos x="540" y="180"/>
                </a:cxn>
                <a:cxn ang="0">
                  <a:pos x="0" y="0"/>
                </a:cxn>
              </a:cxnLst>
              <a:rect l="0" t="0" r="r" b="b"/>
              <a:pathLst>
                <a:path w="1080" h="180">
                  <a:moveTo>
                    <a:pt x="1080" y="0"/>
                  </a:moveTo>
                  <a:cubicBezTo>
                    <a:pt x="900" y="90"/>
                    <a:pt x="720" y="180"/>
                    <a:pt x="540" y="180"/>
                  </a:cubicBezTo>
                  <a:cubicBezTo>
                    <a:pt x="360" y="180"/>
                    <a:pt x="180" y="90"/>
                    <a:pt x="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80" name="Text Box 4"/>
            <p:cNvSpPr txBox="1">
              <a:spLocks noChangeArrowheads="1"/>
            </p:cNvSpPr>
            <p:nvPr/>
          </p:nvSpPr>
          <p:spPr bwMode="auto">
            <a:xfrm>
              <a:off x="3803" y="5821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8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79" name="Freeform 3"/>
            <p:cNvSpPr>
              <a:spLocks/>
            </p:cNvSpPr>
            <p:nvPr/>
          </p:nvSpPr>
          <p:spPr bwMode="auto">
            <a:xfrm rot="-186548">
              <a:off x="3521" y="4202"/>
              <a:ext cx="1080" cy="1260"/>
            </a:xfrm>
            <a:custGeom>
              <a:avLst/>
              <a:gdLst/>
              <a:ahLst/>
              <a:cxnLst>
                <a:cxn ang="0">
                  <a:pos x="1080" y="1260"/>
                </a:cxn>
                <a:cxn ang="0">
                  <a:pos x="540" y="900"/>
                </a:cxn>
                <a:cxn ang="0">
                  <a:pos x="0" y="0"/>
                </a:cxn>
              </a:cxnLst>
              <a:rect l="0" t="0" r="r" b="b"/>
              <a:pathLst>
                <a:path w="1080" h="1260">
                  <a:moveTo>
                    <a:pt x="1080" y="1260"/>
                  </a:moveTo>
                  <a:cubicBezTo>
                    <a:pt x="900" y="1185"/>
                    <a:pt x="720" y="1110"/>
                    <a:pt x="540" y="900"/>
                  </a:cubicBezTo>
                  <a:cubicBezTo>
                    <a:pt x="360" y="690"/>
                    <a:pt x="180" y="345"/>
                    <a:pt x="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78" name="Text Box 2"/>
            <p:cNvSpPr txBox="1">
              <a:spLocks noChangeArrowheads="1"/>
            </p:cNvSpPr>
            <p:nvPr/>
          </p:nvSpPr>
          <p:spPr bwMode="auto">
            <a:xfrm>
              <a:off x="4212" y="4971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071538" y="3643314"/>
            <a:ext cx="3880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/>
              <a:t>Матриця</a:t>
            </a:r>
            <a:r>
              <a:rPr lang="ru-RU" sz="2800" dirty="0"/>
              <a:t> </a:t>
            </a:r>
            <a:r>
              <a:rPr lang="ru-RU" sz="2800" dirty="0" err="1" smtClean="0"/>
              <a:t>суміжності</a:t>
            </a:r>
            <a:r>
              <a:rPr lang="ru-RU" sz="2800" dirty="0" smtClean="0"/>
              <a:t> ваг</a:t>
            </a:r>
            <a:endParaRPr lang="uk-UA" sz="28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5429256" y="3643314"/>
            <a:ext cx="3119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/>
              <a:t>Матриця</a:t>
            </a:r>
            <a:r>
              <a:rPr lang="ru-RU" sz="2800" dirty="0"/>
              <a:t> </a:t>
            </a:r>
            <a:r>
              <a:rPr lang="ru-RU" sz="2800" dirty="0" err="1"/>
              <a:t>маршру</a:t>
            </a:r>
            <a:r>
              <a:rPr lang="uk-UA" sz="2800" dirty="0" err="1"/>
              <a:t>ів</a:t>
            </a:r>
            <a:endParaRPr lang="uk-UA" sz="2800" dirty="0"/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627" name="Object 51"/>
          <p:cNvGraphicFramePr>
            <a:graphicFrameLocks noChangeAspect="1"/>
          </p:cNvGraphicFramePr>
          <p:nvPr/>
        </p:nvGraphicFramePr>
        <p:xfrm>
          <a:off x="1017873" y="4071943"/>
          <a:ext cx="3738277" cy="2571746"/>
        </p:xfrm>
        <a:graphic>
          <a:graphicData uri="http://schemas.openxmlformats.org/presentationml/2006/ole">
            <p:oleObj spid="_x0000_s24630" name="Формула" r:id="rId3" imgW="2032000" imgH="1397000" progId="Equation.3">
              <p:embed/>
            </p:oleObj>
          </a:graphicData>
        </a:graphic>
      </p:graphicFrame>
      <p:cxnSp>
        <p:nvCxnSpPr>
          <p:cNvPr id="44" name="Прямая соединительная линия 43"/>
          <p:cNvCxnSpPr/>
          <p:nvPr/>
        </p:nvCxnSpPr>
        <p:spPr>
          <a:xfrm>
            <a:off x="1571604" y="4714884"/>
            <a:ext cx="23574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714348" y="557214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629" name="Object 53"/>
          <p:cNvGraphicFramePr>
            <a:graphicFrameLocks noChangeAspect="1"/>
          </p:cNvGraphicFramePr>
          <p:nvPr/>
        </p:nvGraphicFramePr>
        <p:xfrm>
          <a:off x="5429256" y="4071942"/>
          <a:ext cx="3071834" cy="2580341"/>
        </p:xfrm>
        <a:graphic>
          <a:graphicData uri="http://schemas.openxmlformats.org/presentationml/2006/ole">
            <p:oleObj spid="_x0000_s24631" name="Формула" r:id="rId4" imgW="1663700" imgH="139700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1071539" y="0"/>
          <a:ext cx="3414104" cy="2214554"/>
        </p:xfrm>
        <a:graphic>
          <a:graphicData uri="http://schemas.openxmlformats.org/presentationml/2006/ole">
            <p:oleObj spid="_x0000_s25612" name="Формула" r:id="rId3" imgW="1765300" imgH="1143000" progId="Equation.3">
              <p:embed/>
            </p:oleObj>
          </a:graphicData>
        </a:graphic>
      </p:graphicFrame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429256" y="0"/>
          <a:ext cx="2071702" cy="2071702"/>
        </p:xfrm>
        <a:graphic>
          <a:graphicData uri="http://schemas.openxmlformats.org/presentationml/2006/ole">
            <p:oleObj spid="_x0000_s25613" name="Формула" r:id="rId4" imgW="1143000" imgH="1143000" progId="Equation.3">
              <p:embed/>
            </p:oleObj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1142976" y="642918"/>
            <a:ext cx="25717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786580" y="1070776"/>
            <a:ext cx="21431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022350" y="2357438"/>
          <a:ext cx="3494088" cy="2214562"/>
        </p:xfrm>
        <a:graphic>
          <a:graphicData uri="http://schemas.openxmlformats.org/presentationml/2006/ole">
            <p:oleObj spid="_x0000_s25614" name="Формула" r:id="rId5" imgW="1803400" imgH="1143000" progId="Equation.3">
              <p:embed/>
            </p:oleObj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5343525" y="2143125"/>
          <a:ext cx="2387600" cy="2214563"/>
        </p:xfrm>
        <a:graphic>
          <a:graphicData uri="http://schemas.openxmlformats.org/presentationml/2006/ole">
            <p:oleObj spid="_x0000_s25615" name="Формула" r:id="rId6" imgW="1231900" imgH="1143000" progId="Equation.3">
              <p:embed/>
            </p:oleObj>
          </a:graphicData>
        </a:graphic>
      </p:graphicFrame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1117600" y="4643438"/>
          <a:ext cx="3517900" cy="2214562"/>
        </p:xfrm>
        <a:graphic>
          <a:graphicData uri="http://schemas.openxmlformats.org/presentationml/2006/ole">
            <p:oleObj spid="_x0000_s25616" name="Формула" r:id="rId7" imgW="1816100" imgH="1143000" progId="Equation.3">
              <p:embed/>
            </p:oleObj>
          </a:graphicData>
        </a:graphic>
      </p:graphicFrame>
      <p:cxnSp>
        <p:nvCxnSpPr>
          <p:cNvPr id="19" name="Прямая соединительная линия 18"/>
          <p:cNvCxnSpPr/>
          <p:nvPr/>
        </p:nvCxnSpPr>
        <p:spPr>
          <a:xfrm>
            <a:off x="1142976" y="3429000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1357290" y="3500438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357290" y="6215082"/>
            <a:ext cx="23574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1821649" y="5750723"/>
            <a:ext cx="22145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5499100" y="4643438"/>
          <a:ext cx="2362200" cy="2214562"/>
        </p:xfrm>
        <a:graphic>
          <a:graphicData uri="http://schemas.openxmlformats.org/presentationml/2006/ole">
            <p:oleObj spid="_x0000_s25617" name="Формула" r:id="rId8" imgW="1219200" imgH="114300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1227138" y="214313"/>
          <a:ext cx="3611168" cy="2214555"/>
        </p:xfrm>
        <a:graphic>
          <a:graphicData uri="http://schemas.openxmlformats.org/presentationml/2006/ole">
            <p:oleObj spid="_x0000_s26632" name="Формула" r:id="rId3" imgW="1866900" imgH="1143000" progId="Equation.3">
              <p:embed/>
            </p:oleObj>
          </a:graphicData>
        </a:graphic>
      </p:graphicFrame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5214942" y="214290"/>
          <a:ext cx="2387647" cy="2214555"/>
        </p:xfrm>
        <a:graphic>
          <a:graphicData uri="http://schemas.openxmlformats.org/presentationml/2006/ole">
            <p:oleObj spid="_x0000_s26633" name="Формула" r:id="rId4" imgW="1231900" imgH="1143000" progId="Equation.3">
              <p:embed/>
            </p:oleObj>
          </a:graphicData>
        </a:graphic>
      </p:graphicFrame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309688" y="3214688"/>
          <a:ext cx="2884487" cy="2214562"/>
        </p:xfrm>
        <a:graphic>
          <a:graphicData uri="http://schemas.openxmlformats.org/presentationml/2006/ole">
            <p:oleObj spid="_x0000_s26634" name="Формула" r:id="rId5" imgW="1485900" imgH="1143000" progId="Equation.3">
              <p:embed/>
            </p:oleObj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5357818" y="3071810"/>
          <a:ext cx="2286016" cy="2286016"/>
        </p:xfrm>
        <a:graphic>
          <a:graphicData uri="http://schemas.openxmlformats.org/presentationml/2006/ole">
            <p:oleObj spid="_x0000_s26635" name="Формула" r:id="rId6" imgW="1143000" imgH="114300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357290" y="2643182"/>
            <a:ext cx="18669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Відповідь: </a:t>
            </a:r>
            <a:endParaRPr lang="uk-UA" sz="2800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2393153" y="1321567"/>
            <a:ext cx="228599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428728" y="2214554"/>
            <a:ext cx="242889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1142976" y="357166"/>
            <a:ext cx="764386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Знайдемо для мережі найкоротші шляхи між будь-якими двома вузлами. Відстань між вузлами цієї мережі проставлена біля відповідних ребер. Ребро (3, 5) орієнтоване, тому не допускається рух від вузла 5 до вузла 3. Всі інші ребра допускають рух в обидві сторони: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57" name="Рисунок 1" descr="http://khpi-iip.mipk.kharkiv.edu/library/datastr/book_sod/kgsu/ris124_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071810"/>
            <a:ext cx="4429156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1214414" y="285728"/>
            <a:ext cx="750099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 </a:t>
            </a:r>
            <a:r>
              <a:rPr kumimoji="0" lang="uk-UA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Крок 0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Початкові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будуються безпосередньо за заданою схемою мережі. Матриця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симетрична, за виключенням пари елементів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35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де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дорівнює безкінечності, оскільки неможливий перехід від вузла 5 до вузла 3: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8129" name="Рисунок 2" descr="http://khpi-iip.mipk.kharkiv.edu/library/datastr/book_sod/kgsu/ris124_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928934"/>
            <a:ext cx="6286544" cy="2857520"/>
          </a:xfrm>
          <a:prstGeom prst="rect">
            <a:avLst/>
          </a:prstGeom>
          <a:noFill/>
        </p:spPr>
      </p:pic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2219325"/>
            <a:ext cx="18473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00431" y="5819388"/>
            <a:ext cx="3500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Початковий стан</a:t>
            </a:r>
            <a:endParaRPr lang="uk-UA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1142976" y="285728"/>
            <a:ext cx="728667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Крок1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виділені провідні рядок і стовпчик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(k = 1)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Подвійною рамкою представлені </a:t>
            </a:r>
            <a:r>
              <a:rPr lang="uk-UA" sz="28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лементи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єдині серед елементів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значення яких можна покращати за допомогою трикутного оператора. Таким чином, щоб на основі матриць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отримати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виконуємо наступні дії: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Замінюємо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21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 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13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3 + 10 = 13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встановлюємо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Замінюємо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31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 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10 + 3 = 13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встановлюємо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32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мають наступний вигляд: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2124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khpi-iip.mipk.kharkiv.edu/library/datastr/book_sod/kgsu/ris124_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285860"/>
            <a:ext cx="5786478" cy="2975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357555" y="4429132"/>
            <a:ext cx="27860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Матриці </a:t>
            </a:r>
            <a:r>
              <a:rPr lang="uk-UA" sz="2800" b="1" dirty="0" smtClean="0"/>
              <a:t>D</a:t>
            </a:r>
            <a:r>
              <a:rPr lang="uk-UA" sz="2800" b="1" baseline="-25000" dirty="0" smtClean="0"/>
              <a:t>1</a:t>
            </a:r>
            <a:r>
              <a:rPr lang="uk-UA" sz="2800" dirty="0" smtClean="0"/>
              <a:t> і </a:t>
            </a:r>
            <a:r>
              <a:rPr lang="uk-UA" sz="2800" b="1" dirty="0" smtClean="0"/>
              <a:t>S</a:t>
            </a:r>
            <a:r>
              <a:rPr lang="uk-UA" sz="2800" b="1" baseline="-25000" dirty="0" smtClean="0"/>
              <a:t>1</a:t>
            </a:r>
            <a:endParaRPr lang="ru-RU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1142976" y="285728"/>
            <a:ext cx="7000924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 </a:t>
            </a:r>
            <a:r>
              <a:rPr kumimoji="0" lang="uk-UA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Крок2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Покладаємо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 = 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 в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виділені провідні рядок і стовпчик. Трикутний оператор застосовується до елементів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що виділені подвійною рамкою. В результаті отримуємо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0177" name="Рисунок 4" descr="http://khpi-iip.mipk.kharkiv.edu/library/datastr/book_sod/kgsu/ris124_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928934"/>
            <a:ext cx="6286544" cy="2571768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2076450"/>
            <a:ext cx="18473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86116" y="5598726"/>
            <a:ext cx="2857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Матриці </a:t>
            </a:r>
            <a:r>
              <a:rPr lang="uk-UA" sz="28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uk-UA" sz="2800" b="1" baseline="-300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uk-UA" sz="28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lang="uk-UA" sz="28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uk-UA" sz="2800" b="1" baseline="-300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857272"/>
          </a:xfrm>
        </p:spPr>
        <p:txBody>
          <a:bodyPr/>
          <a:lstStyle/>
          <a:p>
            <a:r>
              <a:rPr lang="uk-UA" b="1" dirty="0" smtClean="0"/>
              <a:t>§</a:t>
            </a:r>
            <a:r>
              <a:rPr lang="en-US" b="1" dirty="0" smtClean="0">
                <a:latin typeface="Corbel" pitchFamily="34" charset="0"/>
              </a:rPr>
              <a:t>1</a:t>
            </a:r>
            <a:r>
              <a:rPr lang="uk-UA" b="1" dirty="0" smtClean="0"/>
              <a:t> Постановка задачі</a:t>
            </a:r>
            <a:endParaRPr lang="uk-UA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214422"/>
            <a:ext cx="8072462" cy="5248292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i="1" dirty="0" smtClean="0"/>
              <a:t>Задача про найкоротший шлях</a:t>
            </a:r>
            <a:r>
              <a:rPr lang="uk-UA" dirty="0" smtClean="0"/>
              <a:t> полягає у знаходженні найкоротшого шляху від заданої початкової вершини </a:t>
            </a:r>
            <a:r>
              <a:rPr lang="uk-UA" i="1" dirty="0" smtClean="0"/>
              <a:t>а</a:t>
            </a:r>
            <a:r>
              <a:rPr lang="uk-UA" dirty="0" smtClean="0"/>
              <a:t> до заданої вершини </a:t>
            </a:r>
            <a:r>
              <a:rPr lang="en-US" i="1" dirty="0" smtClean="0"/>
              <a:t>z</a:t>
            </a:r>
            <a:r>
              <a:rPr lang="uk-UA" dirty="0" smtClean="0"/>
              <a:t>.</a:t>
            </a:r>
          </a:p>
          <a:p>
            <a:pPr algn="just">
              <a:buNone/>
            </a:pPr>
            <a:r>
              <a:rPr lang="uk-UA" dirty="0" smtClean="0"/>
              <a:t>Наступні дві задачі є безпосередніми узагальненнями сформульованої задачі про найкоротший шлях.</a:t>
            </a:r>
          </a:p>
          <a:p>
            <a:pPr algn="just">
              <a:buNone/>
            </a:pPr>
            <a:r>
              <a:rPr lang="uk-UA" dirty="0" smtClean="0"/>
              <a:t>1.	Для заданої початкової вершини  знайти найкоротші шляхи від </a:t>
            </a:r>
            <a:r>
              <a:rPr lang="uk-UA" i="1" dirty="0" smtClean="0"/>
              <a:t>а</a:t>
            </a:r>
            <a:r>
              <a:rPr lang="uk-UA" dirty="0" smtClean="0"/>
              <a:t> до всіх інших вершин.</a:t>
            </a:r>
          </a:p>
          <a:p>
            <a:pPr algn="just">
              <a:buNone/>
            </a:pPr>
            <a:r>
              <a:rPr lang="uk-UA" dirty="0" smtClean="0"/>
              <a:t>2.Знайти найкоротші шляхи між всіма парами вершин.</a:t>
            </a:r>
            <a:endParaRPr lang="en-US" dirty="0" smtClean="0"/>
          </a:p>
          <a:p>
            <a:pPr algn="just">
              <a:buNone/>
            </a:pPr>
            <a:r>
              <a:rPr lang="uk-UA" dirty="0" smtClean="0"/>
              <a:t>Розглянемо два алгоритми. Перший алгоритм розв'язує задачу 1, другий - спеціально призначений для розв'язування задачі 2.</a:t>
            </a: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1142976" y="500042"/>
            <a:ext cx="750099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Крок</a:t>
            </a:r>
            <a:r>
              <a:rPr kumimoji="0" lang="uk-UA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3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Покладаємо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 = 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 в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виділені провідні рядок і стовпчик. Трикутний оператор застосовується до елементів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що виділені подвійною рамкою. В результаті отримуємо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http://khpi-iip.mipk.kharkiv.edu/library/datastr/book_sod/kgsu/ris124_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2714620"/>
            <a:ext cx="5715039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747575" y="5500702"/>
            <a:ext cx="28246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Матриці </a:t>
            </a:r>
            <a:r>
              <a:rPr lang="uk-UA" sz="2800" b="1" dirty="0" smtClean="0"/>
              <a:t>D</a:t>
            </a:r>
            <a:r>
              <a:rPr lang="uk-UA" sz="2800" b="1" baseline="-25000" dirty="0" smtClean="0"/>
              <a:t>3</a:t>
            </a:r>
            <a:r>
              <a:rPr lang="uk-UA" sz="2800" dirty="0" smtClean="0"/>
              <a:t> і </a:t>
            </a:r>
            <a:r>
              <a:rPr lang="uk-UA" sz="2800" b="1" dirty="0" smtClean="0"/>
              <a:t>S</a:t>
            </a:r>
            <a:r>
              <a:rPr lang="uk-UA" sz="2800" b="1" baseline="-25000" dirty="0" smtClean="0"/>
              <a:t>3</a:t>
            </a:r>
            <a:endParaRPr lang="ru-R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1142976" y="500042"/>
            <a:ext cx="771530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Крок4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Покладаємо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 = 4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провідні рядок і стовпчик в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виділені. Отримуємо нові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http://khpi-iip.mipk.kharkiv.edu/library/datastr/book_sod/kgsu/ris124_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071678"/>
            <a:ext cx="6143667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741163" y="5000636"/>
            <a:ext cx="2902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Матриці </a:t>
            </a:r>
            <a:r>
              <a:rPr lang="uk-UA" sz="2800" b="1" dirty="0" smtClean="0"/>
              <a:t>D</a:t>
            </a:r>
            <a:r>
              <a:rPr lang="uk-UA" sz="2800" b="1" baseline="-25000" dirty="0" smtClean="0"/>
              <a:t>4</a:t>
            </a:r>
            <a:r>
              <a:rPr lang="uk-UA" sz="2800" dirty="0" smtClean="0"/>
              <a:t> і </a:t>
            </a:r>
            <a:r>
              <a:rPr lang="uk-UA" sz="2800" b="1" dirty="0" smtClean="0"/>
              <a:t>S</a:t>
            </a:r>
            <a:r>
              <a:rPr lang="uk-UA" sz="2800" b="1" baseline="-25000" dirty="0" smtClean="0"/>
              <a:t>4</a:t>
            </a:r>
            <a:endParaRPr lang="ru-RU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142976" y="357166"/>
            <a:ext cx="742955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 </a:t>
            </a:r>
            <a:r>
              <a:rPr kumimoji="0" lang="uk-UA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Крок5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Покладаємо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 = 5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провідні рядок і стовпчик в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виділені. Жодних дій на цьому кроці не виконуємо; обчислення закінчені.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 Кінцеві матриці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містять всю інформацію, що необхідна для визначення найкоротших шляхів між будь-якими двома вузлами  мережі. Наприклад найкоротша відстань між вузлами 1 і 5 дорівнює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15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12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857232"/>
          </a:xfrm>
        </p:spPr>
        <p:txBody>
          <a:bodyPr/>
          <a:lstStyle/>
          <a:p>
            <a:r>
              <a:rPr lang="uk-UA" b="1" dirty="0" smtClean="0"/>
              <a:t>§</a:t>
            </a:r>
            <a:r>
              <a:rPr lang="en-US" b="1" dirty="0" smtClean="0">
                <a:latin typeface="Corbel" pitchFamily="34" charset="0"/>
              </a:rPr>
              <a:t>2</a:t>
            </a:r>
            <a:r>
              <a:rPr lang="uk-UA" b="1" dirty="0" smtClean="0"/>
              <a:t> Алгоритм </a:t>
            </a:r>
            <a:r>
              <a:rPr lang="uk-UA" b="1" dirty="0" err="1" smtClean="0"/>
              <a:t>Дейкстри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928670"/>
            <a:ext cx="8358214" cy="5786478"/>
          </a:xfrm>
        </p:spPr>
        <p:txBody>
          <a:bodyPr/>
          <a:lstStyle/>
          <a:p>
            <a:pPr algn="just">
              <a:buNone/>
            </a:pPr>
            <a:r>
              <a:rPr lang="uk-UA" dirty="0" smtClean="0"/>
              <a:t>Найефективнішим алгоритмом знаходження довжини найкоротшого шляху від фіксованої вершини до будь-якої іншої є алгоритм, запропонований 1959 р. нідерландським математиком Е. </a:t>
            </a:r>
            <a:r>
              <a:rPr lang="uk-UA" dirty="0" err="1" smtClean="0"/>
              <a:t>Дейкстрою</a:t>
            </a:r>
            <a:r>
              <a:rPr lang="uk-UA" dirty="0" smtClean="0"/>
              <a:t> (Е. </a:t>
            </a:r>
            <a:r>
              <a:rPr lang="en-US" dirty="0" err="1" smtClean="0"/>
              <a:t>Dijkstra</a:t>
            </a:r>
            <a:r>
              <a:rPr lang="uk-UA" dirty="0" smtClean="0"/>
              <a:t>). </a:t>
            </a:r>
          </a:p>
          <a:p>
            <a:pPr algn="just">
              <a:buNone/>
            </a:pPr>
            <a:r>
              <a:rPr lang="uk-UA" dirty="0" smtClean="0"/>
              <a:t>Цей алгоритм застосовується лише у випадку, коли </a:t>
            </a:r>
            <a:r>
              <a:rPr lang="uk-UA" b="1" dirty="0" smtClean="0"/>
              <a:t>вага кожної дуги </a:t>
            </a:r>
            <a:r>
              <a:rPr lang="uk-UA" b="1" dirty="0" err="1" smtClean="0"/>
              <a:t>додатня</a:t>
            </a:r>
            <a:r>
              <a:rPr lang="uk-UA" dirty="0" smtClean="0"/>
              <a:t>. </a:t>
            </a:r>
          </a:p>
          <a:p>
            <a:pPr algn="just">
              <a:buNone/>
            </a:pPr>
            <a:r>
              <a:rPr lang="uk-UA" dirty="0" smtClean="0"/>
              <a:t>Нехай G=(V,E) – орієнтований граф, </a:t>
            </a:r>
            <a:r>
              <a:rPr lang="en-US" i="1" dirty="0" smtClean="0"/>
              <a:t>w</a:t>
            </a:r>
            <a:r>
              <a:rPr lang="ru-RU" dirty="0" smtClean="0"/>
              <a:t>(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ru-RU" i="1" dirty="0" smtClean="0"/>
              <a:t>,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j</a:t>
            </a:r>
            <a:r>
              <a:rPr lang="ru-RU" dirty="0" smtClean="0"/>
              <a:t>) – вага дуги (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ru-RU" i="1" dirty="0" smtClean="0"/>
              <a:t>,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j</a:t>
            </a:r>
            <a:r>
              <a:rPr lang="ru-RU" dirty="0" smtClean="0"/>
              <a:t>)</a:t>
            </a:r>
            <a:r>
              <a:rPr lang="uk-UA" dirty="0" smtClean="0"/>
              <a:t> .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uk-UA" dirty="0" smtClean="0"/>
              <a:t>Пошук мінімального шляху здійснюється за допомогою присвоювання вершинам міток. Мітки є двох типів - тимчасові й постійні. Вершини з постійними мітками групують у множину М, яку називають </a:t>
            </a:r>
            <a:r>
              <a:rPr lang="uk-UA" i="1" dirty="0" smtClean="0"/>
              <a:t>множиною позначених вершин</a:t>
            </a:r>
            <a:r>
              <a:rPr lang="uk-UA" dirty="0" smtClean="0"/>
              <a:t>. Решта вершин має тимчасові мітки, і множину таких вершин позначають через </a:t>
            </a:r>
            <a:r>
              <a:rPr lang="en-US" dirty="0" smtClean="0"/>
              <a:t>T (T=V\M)</a:t>
            </a:r>
            <a:r>
              <a:rPr lang="uk-UA" dirty="0" smtClean="0"/>
              <a:t>. </a:t>
            </a:r>
            <a:endParaRPr lang="en-US" dirty="0" smtClean="0"/>
          </a:p>
          <a:p>
            <a:pPr algn="just">
              <a:buNone/>
            </a:pPr>
            <a:r>
              <a:rPr lang="uk-UA" dirty="0" smtClean="0"/>
              <a:t>Величина постійної мітки вершини</a:t>
            </a:r>
            <a:r>
              <a:rPr lang="en-US" dirty="0" smtClean="0"/>
              <a:t> l(v) </a:t>
            </a:r>
            <a:r>
              <a:rPr lang="uk-UA" dirty="0" smtClean="0"/>
              <a:t>дорівнює довжині найкоротшого шляху від вершини </a:t>
            </a:r>
            <a:r>
              <a:rPr lang="en-US" i="1" dirty="0" smtClean="0"/>
              <a:t>a</a:t>
            </a:r>
            <a:r>
              <a:rPr lang="uk-UA" dirty="0" smtClean="0"/>
              <a:t> до вершини </a:t>
            </a:r>
            <a:r>
              <a:rPr lang="en-US" i="1" dirty="0" smtClean="0"/>
              <a:t>v</a:t>
            </a:r>
            <a:r>
              <a:rPr lang="uk-UA" dirty="0" smtClean="0"/>
              <a:t>. Якщо ж мітка  тимчасова, то вона дорівнює довжині найкоротшого шляху, який проходить лише через вершини з постійними мітками.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Формальний опис алгоритму </a:t>
            </a:r>
            <a:r>
              <a:rPr lang="uk-UA" dirty="0" err="1" smtClean="0"/>
              <a:t>Дейкстри</a:t>
            </a:r>
            <a:r>
              <a:rPr lang="uk-UA" dirty="0" smtClean="0"/>
              <a:t>:</a:t>
            </a:r>
          </a:p>
          <a:p>
            <a:pPr algn="just">
              <a:buNone/>
            </a:pPr>
            <a:r>
              <a:rPr lang="uk-UA" dirty="0" smtClean="0"/>
              <a:t>Крок 1. </a:t>
            </a:r>
            <a:r>
              <a:rPr lang="uk-UA" i="1" dirty="0" smtClean="0">
                <a:solidFill>
                  <a:schemeClr val="accent6">
                    <a:lumMod val="75000"/>
                  </a:schemeClr>
                </a:solidFill>
              </a:rPr>
              <a:t>Присвоювання початкових значень</a:t>
            </a: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uk-UA" dirty="0" smtClean="0"/>
              <a:t>Виконати </a:t>
            </a:r>
            <a:r>
              <a:rPr lang="en-US" i="1" dirty="0" smtClean="0"/>
              <a:t>l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)=0</a:t>
            </a:r>
            <a:r>
              <a:rPr lang="uk-UA" dirty="0" smtClean="0"/>
              <a:t> і вважати цю мітку постійною. Виконати</a:t>
            </a:r>
            <a:r>
              <a:rPr lang="en-US" dirty="0" smtClean="0"/>
              <a:t> l(v)=∞</a:t>
            </a:r>
            <a:r>
              <a:rPr lang="uk-UA" dirty="0" smtClean="0"/>
              <a:t>  для всіх</a:t>
            </a:r>
            <a:r>
              <a:rPr lang="en-US" dirty="0" smtClean="0"/>
              <a:t> </a:t>
            </a:r>
            <a:r>
              <a:rPr lang="en-US" i="1" dirty="0" err="1" smtClean="0"/>
              <a:t>v</a:t>
            </a:r>
            <a:r>
              <a:rPr lang="en-US" dirty="0" err="1" smtClean="0"/>
              <a:t>≠</a:t>
            </a:r>
            <a:r>
              <a:rPr lang="en-US" i="1" dirty="0" err="1" smtClean="0"/>
              <a:t>a</a:t>
            </a:r>
            <a:r>
              <a:rPr lang="uk-UA" dirty="0" smtClean="0"/>
              <a:t>  і вважати ці мітки тимчасовими. Виконати </a:t>
            </a:r>
            <a:r>
              <a:rPr lang="en-US" i="1" dirty="0" smtClean="0"/>
              <a:t>x</a:t>
            </a:r>
            <a:r>
              <a:rPr lang="en-US" dirty="0" smtClean="0"/>
              <a:t>=</a:t>
            </a:r>
            <a:r>
              <a:rPr lang="en-US" i="1" dirty="0" smtClean="0"/>
              <a:t>a</a:t>
            </a:r>
            <a:r>
              <a:rPr lang="en-US" dirty="0" smtClean="0"/>
              <a:t>, M={</a:t>
            </a:r>
            <a:r>
              <a:rPr lang="en-US" i="1" dirty="0" smtClean="0"/>
              <a:t>a</a:t>
            </a:r>
            <a:r>
              <a:rPr lang="en-US" dirty="0" smtClean="0"/>
              <a:t>}</a:t>
            </a:r>
            <a:r>
              <a:rPr lang="uk-UA" dirty="0" smtClean="0"/>
              <a:t>.</a:t>
            </a:r>
            <a:endParaRPr lang="en-US" dirty="0" smtClean="0"/>
          </a:p>
          <a:p>
            <a:pPr algn="just">
              <a:buNone/>
            </a:pPr>
            <a:r>
              <a:rPr lang="uk-UA" dirty="0" smtClean="0"/>
              <a:t>Крок 2. </a:t>
            </a:r>
            <a:r>
              <a:rPr lang="uk-UA" i="1" dirty="0" smtClean="0">
                <a:solidFill>
                  <a:schemeClr val="accent6">
                    <a:lumMod val="75000"/>
                  </a:schemeClr>
                </a:solidFill>
              </a:rPr>
              <a:t>Оновлення міток</a:t>
            </a: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uk-UA" dirty="0" smtClean="0"/>
              <a:t>Для кожної вершини </a:t>
            </a:r>
            <a:r>
              <a:rPr lang="en-US" dirty="0" err="1" smtClean="0"/>
              <a:t>v</a:t>
            </a:r>
            <a:r>
              <a:rPr lang="en-US" dirty="0" err="1" smtClean="0">
                <a:sym typeface="Symbol"/>
              </a:rPr>
              <a:t>V</a:t>
            </a:r>
            <a:r>
              <a:rPr lang="en-US" dirty="0" smtClean="0">
                <a:sym typeface="Symbol"/>
              </a:rPr>
              <a:t>\M</a:t>
            </a:r>
            <a:r>
              <a:rPr lang="uk-UA" dirty="0" smtClean="0"/>
              <a:t> замінити мітки: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l(v)=min{ l(v), l(x)+w(</a:t>
            </a:r>
            <a:r>
              <a:rPr lang="en-US" dirty="0" err="1" smtClean="0"/>
              <a:t>x,v</a:t>
            </a:r>
            <a:r>
              <a:rPr lang="en-US" dirty="0" smtClean="0"/>
              <a:t>) }</a:t>
            </a:r>
            <a:r>
              <a:rPr lang="uk-UA" dirty="0" smtClean="0"/>
              <a:t>,</a:t>
            </a:r>
            <a:endParaRPr lang="en-US" dirty="0" smtClean="0"/>
          </a:p>
          <a:p>
            <a:pPr algn="just">
              <a:buNone/>
            </a:pPr>
            <a:r>
              <a:rPr lang="uk-UA" dirty="0" smtClean="0"/>
              <a:t> тобто оновлювати тимчасові мітки вершин, у які з вершини </a:t>
            </a:r>
            <a:r>
              <a:rPr lang="en-US" i="1" dirty="0" smtClean="0"/>
              <a:t>x</a:t>
            </a:r>
            <a:r>
              <a:rPr lang="uk-UA" dirty="0" smtClean="0"/>
              <a:t> іде дуга.</a:t>
            </a:r>
          </a:p>
          <a:p>
            <a:pPr algn="just">
              <a:buNone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 smtClean="0"/>
              <a:t>Крок 3. </a:t>
            </a:r>
            <a:r>
              <a:rPr lang="uk-UA" i="1" dirty="0" smtClean="0">
                <a:solidFill>
                  <a:schemeClr val="accent6">
                    <a:lumMod val="75000"/>
                  </a:schemeClr>
                </a:solidFill>
              </a:rPr>
              <a:t>Перетворення мітки у постійну. </a:t>
            </a:r>
            <a:r>
              <a:rPr lang="uk-UA" dirty="0" smtClean="0"/>
              <a:t>Серед усіх вершин з тимчасовими мітками знайти вершину з мінімальною міткою, тобто знайти вершину </a:t>
            </a:r>
            <a:r>
              <a:rPr lang="en-US" i="1" dirty="0" smtClean="0"/>
              <a:t>v</a:t>
            </a:r>
            <a:r>
              <a:rPr lang="uk-UA" dirty="0" smtClean="0"/>
              <a:t>* з умови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l(v*)=min l(v), </a:t>
            </a:r>
            <a:r>
              <a:rPr lang="en-US" dirty="0" err="1" smtClean="0"/>
              <a:t>v</a:t>
            </a:r>
            <a:r>
              <a:rPr lang="en-US" dirty="0" err="1" smtClean="0">
                <a:sym typeface="Symbol"/>
              </a:rPr>
              <a:t>T</a:t>
            </a:r>
            <a:r>
              <a:rPr lang="en-US" dirty="0" smtClean="0">
                <a:sym typeface="Symbol"/>
              </a:rPr>
              <a:t>,   </a:t>
            </a:r>
            <a:r>
              <a:rPr lang="en-US" dirty="0" smtClean="0"/>
              <a:t>T=V\M.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Крок 4. Вважати мітку вершини </a:t>
            </a:r>
            <a:r>
              <a:rPr lang="en-US" i="1" dirty="0" smtClean="0"/>
              <a:t>v</a:t>
            </a:r>
            <a:r>
              <a:rPr lang="uk-UA" dirty="0" smtClean="0"/>
              <a:t>* постійною і покласти М=М</a:t>
            </a:r>
            <a:r>
              <a:rPr lang="uk-UA" dirty="0" smtClean="0">
                <a:sym typeface="Symbol"/>
              </a:rPr>
              <a:t></a:t>
            </a:r>
            <a:r>
              <a:rPr lang="en-US" i="1" dirty="0" smtClean="0"/>
              <a:t> v</a:t>
            </a:r>
            <a:r>
              <a:rPr lang="uk-UA" dirty="0" smtClean="0"/>
              <a:t>*, х=</a:t>
            </a:r>
            <a:r>
              <a:rPr lang="en-US" i="1" dirty="0" smtClean="0"/>
              <a:t> v</a:t>
            </a:r>
            <a:r>
              <a:rPr lang="uk-UA" dirty="0" smtClean="0"/>
              <a:t>* . </a:t>
            </a:r>
          </a:p>
          <a:p>
            <a:pPr algn="just">
              <a:buNone/>
            </a:pPr>
            <a:r>
              <a:rPr lang="uk-UA" dirty="0" smtClean="0"/>
              <a:t>Крок 5. (</a:t>
            </a:r>
            <a:r>
              <a:rPr lang="uk-UA" i="1" dirty="0" smtClean="0"/>
              <a:t>а</a:t>
            </a:r>
            <a:r>
              <a:rPr lang="uk-UA" dirty="0" smtClean="0"/>
              <a:t>) (Якщо потрібно знайти шлях від 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uk-UA" dirty="0" smtClean="0"/>
              <a:t>до </a:t>
            </a:r>
            <a:r>
              <a:rPr lang="en-US" i="1" dirty="0" smtClean="0"/>
              <a:t>z</a:t>
            </a:r>
            <a:r>
              <a:rPr lang="uk-UA" dirty="0" smtClean="0"/>
              <a:t>.) Якщо , </a:t>
            </a:r>
            <a:r>
              <a:rPr lang="en-US" dirty="0" smtClean="0"/>
              <a:t>x=</a:t>
            </a:r>
            <a:r>
              <a:rPr lang="en-US" i="1" dirty="0" smtClean="0"/>
              <a:t>z</a:t>
            </a:r>
            <a:r>
              <a:rPr lang="en-US" dirty="0" smtClean="0"/>
              <a:t>, </a:t>
            </a:r>
            <a:r>
              <a:rPr lang="uk-UA" dirty="0" smtClean="0"/>
              <a:t>то </a:t>
            </a:r>
            <a:r>
              <a:rPr lang="en-US" i="1" dirty="0" smtClean="0"/>
              <a:t>l</a:t>
            </a:r>
            <a:r>
              <a:rPr lang="en-US" dirty="0" smtClean="0"/>
              <a:t>(</a:t>
            </a:r>
            <a:r>
              <a:rPr lang="en-US" i="1" dirty="0" smtClean="0"/>
              <a:t>z</a:t>
            </a:r>
            <a:r>
              <a:rPr lang="en-US" dirty="0" smtClean="0"/>
              <a:t>)</a:t>
            </a:r>
            <a:r>
              <a:rPr lang="uk-UA" dirty="0" smtClean="0"/>
              <a:t> – довжина найкоротшого шляху від 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uk-UA" dirty="0" smtClean="0"/>
              <a:t>до</a:t>
            </a:r>
            <a:r>
              <a:rPr lang="en-US" dirty="0" smtClean="0"/>
              <a:t> </a:t>
            </a:r>
            <a:r>
              <a:rPr lang="en-US" i="1" dirty="0" smtClean="0"/>
              <a:t>z</a:t>
            </a:r>
            <a:r>
              <a:rPr lang="uk-UA" dirty="0" smtClean="0"/>
              <a:t>; зупинитись. Якщо </a:t>
            </a:r>
            <a:r>
              <a:rPr lang="en-US" dirty="0" err="1" smtClean="0"/>
              <a:t>x≠</a:t>
            </a:r>
            <a:r>
              <a:rPr lang="en-US" i="1" dirty="0" err="1" smtClean="0"/>
              <a:t>z</a:t>
            </a:r>
            <a:r>
              <a:rPr lang="uk-UA" dirty="0" smtClean="0"/>
              <a:t>, то перейти до кроку 2.</a:t>
            </a:r>
          </a:p>
          <a:p>
            <a:pPr algn="just">
              <a:buNone/>
            </a:pPr>
            <a:r>
              <a:rPr lang="uk-UA" dirty="0" smtClean="0"/>
              <a:t>(</a:t>
            </a:r>
            <a:r>
              <a:rPr lang="uk-UA" i="1" dirty="0" smtClean="0"/>
              <a:t>б</a:t>
            </a:r>
            <a:r>
              <a:rPr lang="uk-UA" dirty="0" smtClean="0"/>
              <a:t>) (Якщо потрібно знайти шлях від 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uk-UA" dirty="0" smtClean="0"/>
              <a:t>до всіх інших вершин.) Якщо всі вершини отримали постійні мітки (включені у множину М), то ці мітки дають довжини найкоротших шляхів; зупинитись. Якщо деякі вершини мають тимчасові мітки, то перейти до кроку 2.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7933588" cy="1142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i="1" dirty="0" smtClean="0"/>
              <a:t>Приклад</a:t>
            </a:r>
            <a:r>
              <a:rPr lang="uk-UA" dirty="0" smtClean="0"/>
              <a:t>. Знайти найкоротший шлях від вершини </a:t>
            </a:r>
            <a:r>
              <a:rPr lang="en-US" dirty="0" smtClean="0"/>
              <a:t>V1 </a:t>
            </a:r>
            <a:r>
              <a:rPr lang="uk-UA" dirty="0" smtClean="0"/>
              <a:t>до вершини </a:t>
            </a:r>
            <a:r>
              <a:rPr lang="en-US" dirty="0" smtClean="0"/>
              <a:t>V7</a:t>
            </a:r>
            <a:r>
              <a:rPr lang="uk-UA" dirty="0" smtClean="0"/>
              <a:t>.</a:t>
            </a:r>
          </a:p>
          <a:p>
            <a:pPr>
              <a:buNone/>
            </a:pPr>
            <a:endParaRPr lang="uk-UA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643042" y="871518"/>
            <a:ext cx="6912768" cy="3055770"/>
            <a:chOff x="1907704" y="1990080"/>
            <a:chExt cx="6912768" cy="3055770"/>
          </a:xfrm>
        </p:grpSpPr>
        <p:sp>
          <p:nvSpPr>
            <p:cNvPr id="5" name="Овал 4"/>
            <p:cNvSpPr/>
            <p:nvPr/>
          </p:nvSpPr>
          <p:spPr>
            <a:xfrm>
              <a:off x="2051720" y="21328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2051720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4017394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038139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6056280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6084168" y="4078740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956376" y="30521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>
              <a:stCxn id="5" idx="4"/>
              <a:endCxn id="6" idx="0"/>
            </p:cNvCxnSpPr>
            <p:nvPr/>
          </p:nvCxnSpPr>
          <p:spPr>
            <a:xfrm>
              <a:off x="2483768" y="2996952"/>
              <a:ext cx="0" cy="1080120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5" idx="6"/>
              <a:endCxn id="7" idx="2"/>
            </p:cNvCxnSpPr>
            <p:nvPr/>
          </p:nvCxnSpPr>
          <p:spPr>
            <a:xfrm flipV="1">
              <a:off x="2915816" y="2560430"/>
              <a:ext cx="1101578" cy="4474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6" idx="6"/>
              <a:endCxn id="8" idx="2"/>
            </p:cNvCxnSpPr>
            <p:nvPr/>
          </p:nvCxnSpPr>
          <p:spPr>
            <a:xfrm>
              <a:off x="2915816" y="4509120"/>
              <a:ext cx="1122323" cy="0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7" idx="6"/>
              <a:endCxn id="9" idx="2"/>
            </p:cNvCxnSpPr>
            <p:nvPr/>
          </p:nvCxnSpPr>
          <p:spPr>
            <a:xfrm>
              <a:off x="4881490" y="2560430"/>
              <a:ext cx="1174790" cy="0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902235" y="4507452"/>
              <a:ext cx="1181933" cy="1668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9" idx="4"/>
              <a:endCxn id="10" idx="0"/>
            </p:cNvCxnSpPr>
            <p:nvPr/>
          </p:nvCxnSpPr>
          <p:spPr>
            <a:xfrm>
              <a:off x="6488328" y="2992478"/>
              <a:ext cx="27888" cy="1086262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10" idx="6"/>
              <a:endCxn id="11" idx="2"/>
            </p:cNvCxnSpPr>
            <p:nvPr/>
          </p:nvCxnSpPr>
          <p:spPr>
            <a:xfrm flipV="1">
              <a:off x="6948264" y="3484204"/>
              <a:ext cx="1008112" cy="1026584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9" idx="6"/>
              <a:endCxn id="11" idx="2"/>
            </p:cNvCxnSpPr>
            <p:nvPr/>
          </p:nvCxnSpPr>
          <p:spPr>
            <a:xfrm>
              <a:off x="6920376" y="2560430"/>
              <a:ext cx="1036000" cy="923774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>
              <a:stCxn id="7" idx="4"/>
              <a:endCxn id="8" idx="0"/>
            </p:cNvCxnSpPr>
            <p:nvPr/>
          </p:nvCxnSpPr>
          <p:spPr>
            <a:xfrm>
              <a:off x="4449442" y="2992478"/>
              <a:ext cx="20745" cy="1084594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7" idx="3"/>
              <a:endCxn id="6" idx="7"/>
            </p:cNvCxnSpPr>
            <p:nvPr/>
          </p:nvCxnSpPr>
          <p:spPr>
            <a:xfrm flipH="1">
              <a:off x="2789272" y="2865934"/>
              <a:ext cx="1354666" cy="1337682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>
              <a:stCxn id="9" idx="3"/>
              <a:endCxn id="8" idx="7"/>
            </p:cNvCxnSpPr>
            <p:nvPr/>
          </p:nvCxnSpPr>
          <p:spPr>
            <a:xfrm flipH="1">
              <a:off x="4775691" y="2865934"/>
              <a:ext cx="1407133" cy="1337682"/>
            </a:xfrm>
            <a:prstGeom prst="line">
              <a:avLst/>
            </a:prstGeom>
            <a:ln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5" idx="5"/>
              <a:endCxn id="8" idx="1"/>
            </p:cNvCxnSpPr>
            <p:nvPr/>
          </p:nvCxnSpPr>
          <p:spPr>
            <a:xfrm>
              <a:off x="2789272" y="2870408"/>
              <a:ext cx="1375411" cy="1333208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86"/>
            <p:cNvSpPr txBox="1"/>
            <p:nvPr/>
          </p:nvSpPr>
          <p:spPr>
            <a:xfrm>
              <a:off x="3188945" y="19900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87"/>
            <p:cNvSpPr txBox="1"/>
            <p:nvPr/>
          </p:nvSpPr>
          <p:spPr>
            <a:xfrm>
              <a:off x="5191225" y="2000341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88"/>
            <p:cNvSpPr txBox="1"/>
            <p:nvPr/>
          </p:nvSpPr>
          <p:spPr>
            <a:xfrm>
              <a:off x="7264432" y="245966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89"/>
            <p:cNvSpPr txBox="1"/>
            <p:nvPr/>
          </p:nvSpPr>
          <p:spPr>
            <a:xfrm>
              <a:off x="1907704" y="327540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90"/>
            <p:cNvSpPr txBox="1"/>
            <p:nvPr/>
          </p:nvSpPr>
          <p:spPr>
            <a:xfrm>
              <a:off x="2972088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91"/>
            <p:cNvSpPr txBox="1"/>
            <p:nvPr/>
          </p:nvSpPr>
          <p:spPr>
            <a:xfrm>
              <a:off x="3619916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92"/>
            <p:cNvSpPr txBox="1"/>
            <p:nvPr/>
          </p:nvSpPr>
          <p:spPr>
            <a:xfrm>
              <a:off x="4038139" y="324105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93"/>
            <p:cNvSpPr txBox="1"/>
            <p:nvPr/>
          </p:nvSpPr>
          <p:spPr>
            <a:xfrm>
              <a:off x="5468885" y="2802587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94"/>
            <p:cNvSpPr txBox="1"/>
            <p:nvPr/>
          </p:nvSpPr>
          <p:spPr>
            <a:xfrm>
              <a:off x="6140440" y="3204685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95"/>
            <p:cNvSpPr txBox="1"/>
            <p:nvPr/>
          </p:nvSpPr>
          <p:spPr>
            <a:xfrm>
              <a:off x="3277049" y="45107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96"/>
            <p:cNvSpPr txBox="1"/>
            <p:nvPr/>
          </p:nvSpPr>
          <p:spPr>
            <a:xfrm>
              <a:off x="5275509" y="452263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97"/>
            <p:cNvSpPr txBox="1"/>
            <p:nvPr/>
          </p:nvSpPr>
          <p:spPr>
            <a:xfrm>
              <a:off x="7334772" y="39875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000100" y="3757612"/>
            <a:ext cx="81439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rgbClr val="00B050"/>
                </a:solidFill>
              </a:rPr>
              <a:t>Початкові значення:</a:t>
            </a:r>
            <a:endParaRPr lang="en-US" sz="2800" dirty="0" smtClean="0">
              <a:solidFill>
                <a:srgbClr val="00B050"/>
              </a:solidFill>
            </a:endParaRPr>
          </a:p>
          <a:p>
            <a:r>
              <a:rPr lang="uk-UA" sz="2800" dirty="0" smtClean="0">
                <a:solidFill>
                  <a:srgbClr val="00B050"/>
                </a:solidFill>
              </a:rPr>
              <a:t>М=</a:t>
            </a:r>
            <a:r>
              <a:rPr lang="en-US" sz="2800" dirty="0" smtClean="0">
                <a:solidFill>
                  <a:srgbClr val="00B050"/>
                </a:solidFill>
              </a:rPr>
              <a:t>{V</a:t>
            </a:r>
            <a:r>
              <a:rPr lang="en-US" sz="2800" dirty="0" smtClean="0">
                <a:solidFill>
                  <a:srgbClr val="00B050"/>
                </a:solidFill>
                <a:latin typeface="Corbel" pitchFamily="34" charset="0"/>
              </a:rPr>
              <a:t>1</a:t>
            </a:r>
            <a:r>
              <a:rPr lang="en-US" sz="2800" dirty="0" smtClean="0">
                <a:solidFill>
                  <a:srgbClr val="00B050"/>
                </a:solidFill>
              </a:rPr>
              <a:t>}</a:t>
            </a:r>
            <a:r>
              <a:rPr lang="uk-UA" sz="2800" dirty="0" smtClean="0">
                <a:solidFill>
                  <a:srgbClr val="00B050"/>
                </a:solidFill>
              </a:rPr>
              <a:t>, Т=</a:t>
            </a:r>
            <a:r>
              <a:rPr lang="uk-UA" sz="2800" dirty="0" smtClean="0">
                <a:solidFill>
                  <a:srgbClr val="00B050"/>
                </a:solidFill>
                <a:sym typeface="Symbol"/>
              </a:rPr>
              <a:t>,</a:t>
            </a:r>
            <a:r>
              <a:rPr lang="en-US" sz="2800" i="1" dirty="0" smtClean="0">
                <a:solidFill>
                  <a:srgbClr val="00B050"/>
                </a:solidFill>
              </a:rPr>
              <a:t> l</a:t>
            </a:r>
            <a:r>
              <a:rPr lang="en-US" sz="2800" dirty="0" smtClean="0">
                <a:solidFill>
                  <a:srgbClr val="00B050"/>
                </a:solidFill>
              </a:rPr>
              <a:t>(V</a:t>
            </a:r>
            <a:r>
              <a:rPr lang="en-US" sz="2800" dirty="0" smtClean="0">
                <a:solidFill>
                  <a:srgbClr val="00B050"/>
                </a:solidFill>
                <a:latin typeface="Corbel" pitchFamily="34" charset="0"/>
              </a:rPr>
              <a:t>1</a:t>
            </a:r>
            <a:r>
              <a:rPr lang="en-US" sz="2800" dirty="0" smtClean="0">
                <a:solidFill>
                  <a:srgbClr val="00B050"/>
                </a:solidFill>
              </a:rPr>
              <a:t>)=0</a:t>
            </a:r>
            <a:r>
              <a:rPr lang="uk-UA" sz="2800" dirty="0" smtClean="0">
                <a:solidFill>
                  <a:srgbClr val="00B050"/>
                </a:solidFill>
              </a:rPr>
              <a:t>,</a:t>
            </a:r>
            <a:r>
              <a:rPr lang="en-US" sz="2800" i="1" dirty="0" smtClean="0">
                <a:solidFill>
                  <a:srgbClr val="00B050"/>
                </a:solidFill>
              </a:rPr>
              <a:t> l</a:t>
            </a:r>
            <a:r>
              <a:rPr lang="en-US" sz="2800" dirty="0" smtClean="0">
                <a:solidFill>
                  <a:srgbClr val="00B050"/>
                </a:solidFill>
              </a:rPr>
              <a:t>(V</a:t>
            </a:r>
            <a:r>
              <a:rPr lang="uk-UA" sz="2800" dirty="0" smtClean="0">
                <a:solidFill>
                  <a:srgbClr val="00B050"/>
                </a:solidFill>
              </a:rPr>
              <a:t>2</a:t>
            </a:r>
            <a:r>
              <a:rPr lang="en-US" sz="2800" dirty="0" smtClean="0">
                <a:solidFill>
                  <a:srgbClr val="00B050"/>
                </a:solidFill>
              </a:rPr>
              <a:t>)=</a:t>
            </a:r>
            <a:r>
              <a:rPr lang="en-US" sz="2800" i="1" dirty="0" smtClean="0">
                <a:solidFill>
                  <a:srgbClr val="00B050"/>
                </a:solidFill>
              </a:rPr>
              <a:t> l</a:t>
            </a:r>
            <a:r>
              <a:rPr lang="en-US" sz="2800" dirty="0" smtClean="0">
                <a:solidFill>
                  <a:srgbClr val="00B050"/>
                </a:solidFill>
              </a:rPr>
              <a:t>(V</a:t>
            </a:r>
            <a:r>
              <a:rPr lang="uk-UA" sz="2800" dirty="0" smtClean="0">
                <a:solidFill>
                  <a:srgbClr val="00B050"/>
                </a:solidFill>
              </a:rPr>
              <a:t>3</a:t>
            </a:r>
            <a:r>
              <a:rPr lang="en-US" sz="2800" dirty="0" smtClean="0">
                <a:solidFill>
                  <a:srgbClr val="00B050"/>
                </a:solidFill>
              </a:rPr>
              <a:t>)=</a:t>
            </a:r>
            <a:r>
              <a:rPr lang="uk-UA" sz="2800" dirty="0" smtClean="0">
                <a:solidFill>
                  <a:srgbClr val="00B050"/>
                </a:solidFill>
              </a:rPr>
              <a:t>…</a:t>
            </a:r>
            <a:r>
              <a:rPr lang="en-US" sz="2800" i="1" dirty="0" smtClean="0">
                <a:solidFill>
                  <a:srgbClr val="00B050"/>
                </a:solidFill>
              </a:rPr>
              <a:t> l</a:t>
            </a:r>
            <a:r>
              <a:rPr lang="en-US" sz="2800" dirty="0" smtClean="0">
                <a:solidFill>
                  <a:srgbClr val="00B050"/>
                </a:solidFill>
              </a:rPr>
              <a:t>(V</a:t>
            </a:r>
            <a:r>
              <a:rPr lang="uk-UA" sz="2800" dirty="0" smtClean="0">
                <a:solidFill>
                  <a:srgbClr val="00B050"/>
                </a:solidFill>
              </a:rPr>
              <a:t>7</a:t>
            </a:r>
            <a:r>
              <a:rPr lang="en-US" sz="2800" dirty="0" smtClean="0">
                <a:solidFill>
                  <a:srgbClr val="00B050"/>
                </a:solidFill>
              </a:rPr>
              <a:t>)=∞</a:t>
            </a:r>
            <a:endParaRPr lang="uk-UA" sz="2800" dirty="0" smtClean="0">
              <a:solidFill>
                <a:srgbClr val="00B050"/>
              </a:solidFill>
            </a:endParaRPr>
          </a:p>
          <a:p>
            <a:r>
              <a:rPr lang="uk-UA" sz="2800" dirty="0" smtClean="0"/>
              <a:t>Крок 1. Т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uk-UA" sz="2800" dirty="0" smtClean="0"/>
              <a:t>=</a:t>
            </a:r>
            <a:r>
              <a:rPr lang="en-US" sz="2800" dirty="0" smtClean="0"/>
              <a:t> {V</a:t>
            </a:r>
            <a:r>
              <a:rPr lang="uk-UA" sz="2800" dirty="0" smtClean="0"/>
              <a:t>2(1, </a:t>
            </a:r>
            <a:r>
              <a:rPr lang="en-US" sz="2800" dirty="0" smtClean="0"/>
              <a:t>V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uk-UA" sz="2800" dirty="0" smtClean="0"/>
              <a:t>)</a:t>
            </a:r>
            <a:r>
              <a:rPr lang="en-US" sz="2800" dirty="0" smtClean="0"/>
              <a:t>, V4(4, V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en-US" sz="2800" dirty="0" smtClean="0"/>
              <a:t>), V5(8,V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en-US" sz="2800" dirty="0" smtClean="0"/>
              <a:t>)} – min V2</a:t>
            </a:r>
          </a:p>
          <a:p>
            <a:r>
              <a:rPr lang="en-US" sz="2800" dirty="0" smtClean="0"/>
              <a:t>		M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en-US" sz="2800" dirty="0" smtClean="0"/>
              <a:t>= {V</a:t>
            </a:r>
            <a:r>
              <a:rPr lang="en-US" sz="2800" dirty="0" smtClean="0">
                <a:latin typeface="Corbel" pitchFamily="34" charset="0"/>
              </a:rPr>
              <a:t>1, </a:t>
            </a:r>
            <a:r>
              <a:rPr lang="en-US" sz="2800" dirty="0" smtClean="0"/>
              <a:t>V</a:t>
            </a:r>
            <a:r>
              <a:rPr lang="uk-UA" sz="2800" dirty="0" smtClean="0"/>
              <a:t>2(1, </a:t>
            </a:r>
            <a:r>
              <a:rPr lang="en-US" sz="2800" dirty="0" smtClean="0"/>
              <a:t>V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uk-UA" sz="2800" dirty="0" smtClean="0"/>
              <a:t>)</a:t>
            </a:r>
            <a:r>
              <a:rPr lang="en-US" sz="2800" dirty="0" smtClean="0"/>
              <a:t>}</a:t>
            </a:r>
          </a:p>
          <a:p>
            <a:r>
              <a:rPr lang="uk-UA" sz="2800" dirty="0" smtClean="0"/>
              <a:t>Крок </a:t>
            </a:r>
            <a:r>
              <a:rPr lang="en-US" sz="2800" dirty="0" smtClean="0"/>
              <a:t>2</a:t>
            </a:r>
            <a:r>
              <a:rPr lang="uk-UA" sz="2800" dirty="0" smtClean="0"/>
              <a:t>. Т</a:t>
            </a:r>
            <a:r>
              <a:rPr lang="en-US" sz="2800" dirty="0" smtClean="0">
                <a:latin typeface="Corbel" pitchFamily="34" charset="0"/>
              </a:rPr>
              <a:t>2</a:t>
            </a:r>
            <a:r>
              <a:rPr lang="uk-UA" sz="2800" dirty="0" smtClean="0"/>
              <a:t>=</a:t>
            </a:r>
            <a:r>
              <a:rPr lang="en-US" sz="2800" dirty="0" smtClean="0"/>
              <a:t> {V4(4, V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en-US" sz="2800" dirty="0" smtClean="0"/>
              <a:t>), V5(8,V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en-US" sz="2800" dirty="0" smtClean="0"/>
              <a:t>), V4(4, V</a:t>
            </a:r>
            <a:r>
              <a:rPr lang="en-US" sz="2800" dirty="0" smtClean="0">
                <a:latin typeface="Corbel" pitchFamily="34" charset="0"/>
              </a:rPr>
              <a:t>2</a:t>
            </a:r>
            <a:r>
              <a:rPr lang="en-US" sz="2800" dirty="0" smtClean="0"/>
              <a:t>), V5(3,V</a:t>
            </a:r>
            <a:r>
              <a:rPr lang="en-US" sz="2800" dirty="0" smtClean="0">
                <a:latin typeface="Corbel" pitchFamily="34" charset="0"/>
              </a:rPr>
              <a:t>2</a:t>
            </a:r>
            <a:r>
              <a:rPr lang="en-US" sz="2800" dirty="0" smtClean="0"/>
              <a:t>), V3(8,V</a:t>
            </a:r>
            <a:r>
              <a:rPr lang="en-US" sz="2800" dirty="0" smtClean="0">
                <a:latin typeface="Corbel" pitchFamily="34" charset="0"/>
              </a:rPr>
              <a:t>2</a:t>
            </a:r>
            <a:r>
              <a:rPr lang="en-US" sz="2800" dirty="0" smtClean="0"/>
              <a:t>)}= {V4(4, V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en-US" sz="2800" dirty="0" smtClean="0"/>
              <a:t>), V5(3,V</a:t>
            </a:r>
            <a:r>
              <a:rPr lang="en-US" sz="2800" dirty="0" smtClean="0">
                <a:latin typeface="Corbel" pitchFamily="34" charset="0"/>
              </a:rPr>
              <a:t>2</a:t>
            </a:r>
            <a:r>
              <a:rPr lang="en-US" sz="2800" dirty="0" smtClean="0"/>
              <a:t>), V3(8,V</a:t>
            </a:r>
            <a:r>
              <a:rPr lang="en-US" sz="2800" dirty="0" smtClean="0">
                <a:latin typeface="Corbel" pitchFamily="34" charset="0"/>
              </a:rPr>
              <a:t>2</a:t>
            </a:r>
            <a:r>
              <a:rPr lang="en-US" sz="2800" dirty="0" smtClean="0"/>
              <a:t>)}– min V5</a:t>
            </a:r>
          </a:p>
          <a:p>
            <a:r>
              <a:rPr lang="en-US" sz="2800" dirty="0" smtClean="0"/>
              <a:t>		M</a:t>
            </a:r>
            <a:r>
              <a:rPr lang="en-US" sz="2800" dirty="0" smtClean="0">
                <a:latin typeface="Corbel" pitchFamily="34" charset="0"/>
              </a:rPr>
              <a:t>2</a:t>
            </a:r>
            <a:r>
              <a:rPr lang="en-US" sz="2800" dirty="0" smtClean="0"/>
              <a:t>= {V</a:t>
            </a:r>
            <a:r>
              <a:rPr lang="en-US" sz="2800" dirty="0" smtClean="0">
                <a:latin typeface="Corbel" pitchFamily="34" charset="0"/>
              </a:rPr>
              <a:t>1, </a:t>
            </a:r>
            <a:r>
              <a:rPr lang="en-US" sz="2800" dirty="0" smtClean="0"/>
              <a:t>V</a:t>
            </a:r>
            <a:r>
              <a:rPr lang="uk-UA" sz="2800" dirty="0" smtClean="0"/>
              <a:t>2(1, </a:t>
            </a:r>
            <a:r>
              <a:rPr lang="en-US" sz="2800" dirty="0" smtClean="0"/>
              <a:t>V</a:t>
            </a:r>
            <a:r>
              <a:rPr lang="en-US" sz="2800" dirty="0" smtClean="0">
                <a:latin typeface="Corbel" pitchFamily="34" charset="0"/>
              </a:rPr>
              <a:t>1</a:t>
            </a:r>
            <a:r>
              <a:rPr lang="uk-UA" sz="2800" dirty="0" smtClean="0"/>
              <a:t>)</a:t>
            </a:r>
            <a:r>
              <a:rPr lang="en-US" sz="2800" dirty="0" smtClean="0"/>
              <a:t>, V5(3,V</a:t>
            </a:r>
            <a:r>
              <a:rPr lang="en-US" sz="2800" dirty="0" smtClean="0">
                <a:latin typeface="Corbel" pitchFamily="34" charset="0"/>
              </a:rPr>
              <a:t>2</a:t>
            </a:r>
            <a:r>
              <a:rPr lang="en-US" sz="2800" dirty="0" smtClean="0"/>
              <a:t>)}</a:t>
            </a:r>
            <a:endParaRPr lang="uk-UA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428604"/>
            <a:ext cx="78581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Крок </a:t>
            </a:r>
            <a:r>
              <a:rPr lang="en-US" sz="2400" dirty="0" smtClean="0"/>
              <a:t>3</a:t>
            </a:r>
            <a:r>
              <a:rPr lang="uk-UA" sz="2400" dirty="0" smtClean="0"/>
              <a:t>. Т</a:t>
            </a:r>
            <a:r>
              <a:rPr lang="en-US" sz="2400" dirty="0" smtClean="0">
                <a:latin typeface="Corbel" pitchFamily="34" charset="0"/>
              </a:rPr>
              <a:t>3</a:t>
            </a:r>
            <a:r>
              <a:rPr lang="uk-UA" sz="2400" dirty="0" smtClean="0"/>
              <a:t>=</a:t>
            </a:r>
            <a:r>
              <a:rPr lang="en-US" sz="2400" dirty="0" smtClean="0"/>
              <a:t> {V4(4, 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en-US" sz="2400" dirty="0" smtClean="0"/>
              <a:t>), V3(8,V</a:t>
            </a:r>
            <a:r>
              <a:rPr lang="en-US" sz="2400" dirty="0" smtClean="0">
                <a:latin typeface="Corbel" pitchFamily="34" charset="0"/>
              </a:rPr>
              <a:t>2</a:t>
            </a:r>
            <a:r>
              <a:rPr lang="en-US" sz="2400" dirty="0" smtClean="0"/>
              <a:t>), V3(7,V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), V6(8,V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)}=</a:t>
            </a:r>
          </a:p>
          <a:p>
            <a:r>
              <a:rPr lang="uk-UA" sz="2400" dirty="0" smtClean="0"/>
              <a:t>=</a:t>
            </a:r>
            <a:r>
              <a:rPr lang="en-US" sz="2400" dirty="0" smtClean="0"/>
              <a:t> {V4(4, 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en-US" sz="2400" dirty="0" smtClean="0"/>
              <a:t>), V3(7,V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), V6(8,V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)} – min V4</a:t>
            </a:r>
          </a:p>
          <a:p>
            <a:r>
              <a:rPr lang="en-US" sz="2400" dirty="0" smtClean="0"/>
              <a:t>	M</a:t>
            </a:r>
            <a:r>
              <a:rPr lang="en-US" sz="2400" dirty="0" smtClean="0">
                <a:latin typeface="Corbel" pitchFamily="34" charset="0"/>
              </a:rPr>
              <a:t>3</a:t>
            </a:r>
            <a:r>
              <a:rPr lang="en-US" sz="2400" dirty="0" smtClean="0"/>
              <a:t>= {V</a:t>
            </a:r>
            <a:r>
              <a:rPr lang="en-US" sz="2400" dirty="0" smtClean="0">
                <a:latin typeface="Corbel" pitchFamily="34" charset="0"/>
              </a:rPr>
              <a:t>1, </a:t>
            </a:r>
            <a:r>
              <a:rPr lang="en-US" sz="2400" dirty="0" smtClean="0"/>
              <a:t>V</a:t>
            </a:r>
            <a:r>
              <a:rPr lang="uk-UA" sz="2400" dirty="0" smtClean="0"/>
              <a:t>2(1, 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uk-UA" sz="2400" dirty="0" smtClean="0"/>
              <a:t>)</a:t>
            </a:r>
            <a:r>
              <a:rPr lang="en-US" sz="2400" dirty="0" smtClean="0"/>
              <a:t>, V5(3,V</a:t>
            </a:r>
            <a:r>
              <a:rPr lang="en-US" sz="2400" dirty="0" smtClean="0">
                <a:latin typeface="Corbel" pitchFamily="34" charset="0"/>
              </a:rPr>
              <a:t>2</a:t>
            </a:r>
            <a:r>
              <a:rPr lang="en-US" sz="2400" dirty="0" smtClean="0"/>
              <a:t>), V4(4, 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en-US" sz="2400" dirty="0" smtClean="0"/>
              <a:t>)}</a:t>
            </a:r>
          </a:p>
          <a:p>
            <a:endParaRPr lang="en-US" sz="2400" dirty="0" smtClean="0"/>
          </a:p>
          <a:p>
            <a:r>
              <a:rPr lang="uk-UA" sz="2400" dirty="0" smtClean="0"/>
              <a:t>Крок </a:t>
            </a:r>
            <a:r>
              <a:rPr lang="en-US" sz="2400" dirty="0" smtClean="0"/>
              <a:t>4</a:t>
            </a:r>
            <a:r>
              <a:rPr lang="uk-UA" sz="2400" dirty="0" smtClean="0"/>
              <a:t>. Т</a:t>
            </a:r>
            <a:r>
              <a:rPr lang="en-US" sz="2400" dirty="0" smtClean="0">
                <a:latin typeface="Corbel" pitchFamily="34" charset="0"/>
              </a:rPr>
              <a:t>4</a:t>
            </a:r>
            <a:r>
              <a:rPr lang="uk-UA" sz="2400" dirty="0" smtClean="0"/>
              <a:t>=</a:t>
            </a:r>
            <a:r>
              <a:rPr lang="en-US" sz="2400" dirty="0" smtClean="0"/>
              <a:t> {V3(7,V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), V6(8,V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)} – min V3</a:t>
            </a:r>
          </a:p>
          <a:p>
            <a:r>
              <a:rPr lang="en-US" sz="2400" dirty="0" smtClean="0"/>
              <a:t>	M</a:t>
            </a:r>
            <a:r>
              <a:rPr lang="en-US" sz="2400" dirty="0" smtClean="0">
                <a:latin typeface="Corbel" pitchFamily="34" charset="0"/>
              </a:rPr>
              <a:t>4</a:t>
            </a:r>
            <a:r>
              <a:rPr lang="en-US" sz="2400" dirty="0" smtClean="0"/>
              <a:t>= {V</a:t>
            </a:r>
            <a:r>
              <a:rPr lang="en-US" sz="2400" dirty="0" smtClean="0">
                <a:latin typeface="Corbel" pitchFamily="34" charset="0"/>
              </a:rPr>
              <a:t>1, </a:t>
            </a:r>
            <a:r>
              <a:rPr lang="en-US" sz="2400" dirty="0" smtClean="0"/>
              <a:t>V</a:t>
            </a:r>
            <a:r>
              <a:rPr lang="uk-UA" sz="2400" dirty="0" smtClean="0"/>
              <a:t>2(1, 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uk-UA" sz="2400" dirty="0" smtClean="0"/>
              <a:t>)</a:t>
            </a:r>
            <a:r>
              <a:rPr lang="en-US" sz="2400" dirty="0" smtClean="0"/>
              <a:t>, V5(3,V</a:t>
            </a:r>
            <a:r>
              <a:rPr lang="en-US" sz="2400" dirty="0" smtClean="0">
                <a:latin typeface="Corbel" pitchFamily="34" charset="0"/>
              </a:rPr>
              <a:t>2</a:t>
            </a:r>
            <a:r>
              <a:rPr lang="en-US" sz="2400" dirty="0" smtClean="0"/>
              <a:t>), V4(4, 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en-US" sz="2400" dirty="0" smtClean="0"/>
              <a:t>), V3(7,V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)}</a:t>
            </a:r>
          </a:p>
          <a:p>
            <a:endParaRPr lang="en-US" sz="2400" dirty="0" smtClean="0"/>
          </a:p>
          <a:p>
            <a:r>
              <a:rPr lang="uk-UA" sz="2400" dirty="0" smtClean="0"/>
              <a:t>Крок </a:t>
            </a:r>
            <a:r>
              <a:rPr lang="en-US" sz="2400" dirty="0" smtClean="0"/>
              <a:t>5</a:t>
            </a:r>
            <a:r>
              <a:rPr lang="uk-UA" sz="2400" dirty="0" smtClean="0"/>
              <a:t>. Т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uk-UA" sz="2400" dirty="0" smtClean="0"/>
              <a:t>=</a:t>
            </a:r>
            <a:r>
              <a:rPr lang="en-US" sz="2400" dirty="0" smtClean="0"/>
              <a:t> {V6(8,V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), V6(14,V</a:t>
            </a:r>
            <a:r>
              <a:rPr lang="en-US" sz="2400" dirty="0" smtClean="0">
                <a:latin typeface="Corbel" pitchFamily="34" charset="0"/>
              </a:rPr>
              <a:t>3</a:t>
            </a:r>
            <a:r>
              <a:rPr lang="en-US" sz="2400" dirty="0" smtClean="0"/>
              <a:t>), V7(15,V</a:t>
            </a:r>
            <a:r>
              <a:rPr lang="en-US" sz="2400" dirty="0" smtClean="0">
                <a:latin typeface="Corbel" pitchFamily="34" charset="0"/>
              </a:rPr>
              <a:t>3</a:t>
            </a:r>
            <a:r>
              <a:rPr lang="en-US" sz="2400" dirty="0" smtClean="0"/>
              <a:t>)}=</a:t>
            </a:r>
          </a:p>
          <a:p>
            <a:r>
              <a:rPr lang="en-US" sz="2400" dirty="0" smtClean="0"/>
              <a:t> </a:t>
            </a:r>
            <a:r>
              <a:rPr lang="uk-UA" sz="2400" dirty="0" smtClean="0"/>
              <a:t>=</a:t>
            </a:r>
            <a:r>
              <a:rPr lang="en-US" sz="2400" dirty="0" smtClean="0"/>
              <a:t> {V6(8,V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), V7(15,V</a:t>
            </a:r>
            <a:r>
              <a:rPr lang="en-US" sz="2400" dirty="0" smtClean="0">
                <a:latin typeface="Corbel" pitchFamily="34" charset="0"/>
              </a:rPr>
              <a:t>3</a:t>
            </a:r>
            <a:r>
              <a:rPr lang="en-US" sz="2400" dirty="0" smtClean="0"/>
              <a:t>)} – min V6</a:t>
            </a:r>
          </a:p>
          <a:p>
            <a:r>
              <a:rPr lang="en-US" sz="2400" dirty="0" smtClean="0"/>
              <a:t>	M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= {V</a:t>
            </a:r>
            <a:r>
              <a:rPr lang="en-US" sz="2400" dirty="0" smtClean="0">
                <a:latin typeface="Corbel" pitchFamily="34" charset="0"/>
              </a:rPr>
              <a:t>1, </a:t>
            </a:r>
            <a:r>
              <a:rPr lang="en-US" sz="2400" dirty="0" smtClean="0"/>
              <a:t>V</a:t>
            </a:r>
            <a:r>
              <a:rPr lang="uk-UA" sz="2400" dirty="0" smtClean="0"/>
              <a:t>2(1, 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uk-UA" sz="2400" dirty="0" smtClean="0"/>
              <a:t>)</a:t>
            </a:r>
            <a:r>
              <a:rPr lang="en-US" sz="2400" dirty="0" smtClean="0"/>
              <a:t>, V5(3,V</a:t>
            </a:r>
            <a:r>
              <a:rPr lang="en-US" sz="2400" dirty="0" smtClean="0">
                <a:latin typeface="Corbel" pitchFamily="34" charset="0"/>
              </a:rPr>
              <a:t>2</a:t>
            </a:r>
            <a:r>
              <a:rPr lang="en-US" sz="2400" dirty="0" smtClean="0"/>
              <a:t>), V4(4, 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en-US" sz="2400" dirty="0" smtClean="0"/>
              <a:t>), V3(7,V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), V6(8,V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)}</a:t>
            </a:r>
          </a:p>
          <a:p>
            <a:endParaRPr lang="en-US" sz="2400" dirty="0" smtClean="0"/>
          </a:p>
          <a:p>
            <a:r>
              <a:rPr lang="uk-UA" sz="2400" dirty="0" smtClean="0"/>
              <a:t>Крок </a:t>
            </a:r>
            <a:r>
              <a:rPr lang="en-US" sz="2400" dirty="0" smtClean="0"/>
              <a:t>6</a:t>
            </a:r>
            <a:r>
              <a:rPr lang="uk-UA" sz="2400" dirty="0" smtClean="0"/>
              <a:t>. Т</a:t>
            </a:r>
            <a:r>
              <a:rPr lang="en-US" sz="2400" dirty="0" smtClean="0">
                <a:latin typeface="Corbel" pitchFamily="34" charset="0"/>
              </a:rPr>
              <a:t>6</a:t>
            </a:r>
            <a:r>
              <a:rPr lang="uk-UA" sz="2400" dirty="0" smtClean="0"/>
              <a:t>=</a:t>
            </a:r>
            <a:r>
              <a:rPr lang="en-US" sz="2400" dirty="0" smtClean="0"/>
              <a:t> {V7(15,V</a:t>
            </a:r>
            <a:r>
              <a:rPr lang="en-US" sz="2400" dirty="0" smtClean="0">
                <a:latin typeface="Corbel" pitchFamily="34" charset="0"/>
              </a:rPr>
              <a:t>3</a:t>
            </a:r>
            <a:r>
              <a:rPr lang="en-US" sz="2400" dirty="0" smtClean="0"/>
              <a:t>), V7(17,V</a:t>
            </a:r>
            <a:r>
              <a:rPr lang="en-US" sz="2400" dirty="0" smtClean="0">
                <a:latin typeface="Corbel" pitchFamily="34" charset="0"/>
              </a:rPr>
              <a:t>6</a:t>
            </a:r>
            <a:r>
              <a:rPr lang="en-US" sz="2400" dirty="0" smtClean="0"/>
              <a:t>)}= {V7(15,V</a:t>
            </a:r>
            <a:r>
              <a:rPr lang="en-US" sz="2400" dirty="0" smtClean="0">
                <a:latin typeface="Corbel" pitchFamily="34" charset="0"/>
              </a:rPr>
              <a:t>3</a:t>
            </a:r>
            <a:r>
              <a:rPr lang="en-US" sz="2400" dirty="0" smtClean="0"/>
              <a:t>)}</a:t>
            </a:r>
          </a:p>
          <a:p>
            <a:r>
              <a:rPr lang="en-US" sz="2400" dirty="0" smtClean="0"/>
              <a:t>	M</a:t>
            </a:r>
            <a:r>
              <a:rPr lang="en-US" sz="2400" dirty="0" smtClean="0">
                <a:latin typeface="Corbel" pitchFamily="34" charset="0"/>
              </a:rPr>
              <a:t>6</a:t>
            </a:r>
            <a:r>
              <a:rPr lang="en-US" sz="2400" dirty="0" smtClean="0"/>
              <a:t>= {V</a:t>
            </a:r>
            <a:r>
              <a:rPr lang="en-US" sz="2400" dirty="0" smtClean="0">
                <a:latin typeface="Corbel" pitchFamily="34" charset="0"/>
              </a:rPr>
              <a:t>1, </a:t>
            </a:r>
            <a:r>
              <a:rPr lang="en-US" sz="2400" dirty="0" smtClean="0"/>
              <a:t>V</a:t>
            </a:r>
            <a:r>
              <a:rPr lang="uk-UA" sz="2400" dirty="0" smtClean="0"/>
              <a:t>2(1, 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uk-UA" sz="2400" dirty="0" smtClean="0"/>
              <a:t>)</a:t>
            </a:r>
            <a:r>
              <a:rPr lang="en-US" sz="2400" dirty="0" smtClean="0"/>
              <a:t>, V5(3,V</a:t>
            </a:r>
            <a:r>
              <a:rPr lang="en-US" sz="2400" dirty="0" smtClean="0">
                <a:latin typeface="Corbel" pitchFamily="34" charset="0"/>
              </a:rPr>
              <a:t>2</a:t>
            </a:r>
            <a:r>
              <a:rPr lang="en-US" sz="2400" dirty="0" smtClean="0"/>
              <a:t>), V4(4, V</a:t>
            </a:r>
            <a:r>
              <a:rPr lang="en-US" sz="2400" dirty="0" smtClean="0">
                <a:latin typeface="Corbel" pitchFamily="34" charset="0"/>
              </a:rPr>
              <a:t>1</a:t>
            </a:r>
            <a:r>
              <a:rPr lang="en-US" sz="2400" dirty="0" smtClean="0"/>
              <a:t>), V3(7,V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), V6(8,V</a:t>
            </a:r>
            <a:r>
              <a:rPr lang="en-US" sz="2400" dirty="0" smtClean="0">
                <a:latin typeface="Corbel" pitchFamily="34" charset="0"/>
              </a:rPr>
              <a:t>5</a:t>
            </a:r>
            <a:r>
              <a:rPr lang="en-US" sz="2400" dirty="0" smtClean="0"/>
              <a:t>), V7(15,V</a:t>
            </a:r>
            <a:r>
              <a:rPr lang="en-US" sz="2400" dirty="0" smtClean="0">
                <a:latin typeface="Corbel" pitchFamily="34" charset="0"/>
              </a:rPr>
              <a:t>3</a:t>
            </a:r>
            <a:r>
              <a:rPr lang="en-US" sz="2400" dirty="0" smtClean="0"/>
              <a:t>)}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643042" y="871518"/>
            <a:ext cx="6912768" cy="3055770"/>
            <a:chOff x="1907704" y="1990080"/>
            <a:chExt cx="6912768" cy="3055770"/>
          </a:xfrm>
        </p:grpSpPr>
        <p:sp>
          <p:nvSpPr>
            <p:cNvPr id="5" name="Овал 4"/>
            <p:cNvSpPr/>
            <p:nvPr/>
          </p:nvSpPr>
          <p:spPr>
            <a:xfrm>
              <a:off x="2051720" y="21328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2051720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4017394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038139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6056280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6084168" y="4078740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956376" y="30521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>
              <a:stCxn id="5" idx="4"/>
              <a:endCxn id="6" idx="0"/>
            </p:cNvCxnSpPr>
            <p:nvPr/>
          </p:nvCxnSpPr>
          <p:spPr>
            <a:xfrm>
              <a:off x="2483768" y="2996952"/>
              <a:ext cx="0" cy="1080120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5" idx="6"/>
              <a:endCxn id="7" idx="2"/>
            </p:cNvCxnSpPr>
            <p:nvPr/>
          </p:nvCxnSpPr>
          <p:spPr>
            <a:xfrm flipV="1">
              <a:off x="2915816" y="2560430"/>
              <a:ext cx="1101578" cy="4474"/>
            </a:xfrm>
            <a:prstGeom prst="line">
              <a:avLst/>
            </a:prstGeom>
            <a:ln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6" idx="6"/>
              <a:endCxn id="8" idx="2"/>
            </p:cNvCxnSpPr>
            <p:nvPr/>
          </p:nvCxnSpPr>
          <p:spPr>
            <a:xfrm>
              <a:off x="2915816" y="4509120"/>
              <a:ext cx="1122323" cy="0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7" idx="6"/>
              <a:endCxn id="9" idx="2"/>
            </p:cNvCxnSpPr>
            <p:nvPr/>
          </p:nvCxnSpPr>
          <p:spPr>
            <a:xfrm>
              <a:off x="4881490" y="2560430"/>
              <a:ext cx="1174790" cy="0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902235" y="4507452"/>
              <a:ext cx="1181933" cy="1668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9" idx="4"/>
              <a:endCxn id="10" idx="0"/>
            </p:cNvCxnSpPr>
            <p:nvPr/>
          </p:nvCxnSpPr>
          <p:spPr>
            <a:xfrm>
              <a:off x="6488328" y="2992478"/>
              <a:ext cx="27888" cy="1086262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10" idx="6"/>
              <a:endCxn id="11" idx="2"/>
            </p:cNvCxnSpPr>
            <p:nvPr/>
          </p:nvCxnSpPr>
          <p:spPr>
            <a:xfrm flipV="1">
              <a:off x="6948264" y="3484204"/>
              <a:ext cx="1008112" cy="1026584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9" idx="6"/>
              <a:endCxn id="11" idx="2"/>
            </p:cNvCxnSpPr>
            <p:nvPr/>
          </p:nvCxnSpPr>
          <p:spPr>
            <a:xfrm>
              <a:off x="6920376" y="2560430"/>
              <a:ext cx="1036000" cy="923774"/>
            </a:xfrm>
            <a:prstGeom prst="line">
              <a:avLst/>
            </a:prstGeom>
            <a:ln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>
              <a:stCxn id="7" idx="4"/>
              <a:endCxn id="8" idx="0"/>
            </p:cNvCxnSpPr>
            <p:nvPr/>
          </p:nvCxnSpPr>
          <p:spPr>
            <a:xfrm>
              <a:off x="4449442" y="2992478"/>
              <a:ext cx="20745" cy="1084594"/>
            </a:xfrm>
            <a:prstGeom prst="line">
              <a:avLst/>
            </a:prstGeom>
            <a:ln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7" idx="3"/>
              <a:endCxn id="6" idx="7"/>
            </p:cNvCxnSpPr>
            <p:nvPr/>
          </p:nvCxnSpPr>
          <p:spPr>
            <a:xfrm flipH="1">
              <a:off x="2789272" y="2865934"/>
              <a:ext cx="1354666" cy="1337682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>
              <a:stCxn id="9" idx="3"/>
              <a:endCxn id="8" idx="7"/>
            </p:cNvCxnSpPr>
            <p:nvPr/>
          </p:nvCxnSpPr>
          <p:spPr>
            <a:xfrm flipH="1">
              <a:off x="4775691" y="2865934"/>
              <a:ext cx="1407133" cy="1337682"/>
            </a:xfrm>
            <a:prstGeom prst="line">
              <a:avLst/>
            </a:prstGeom>
            <a:ln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5" idx="5"/>
              <a:endCxn id="8" idx="1"/>
            </p:cNvCxnSpPr>
            <p:nvPr/>
          </p:nvCxnSpPr>
          <p:spPr>
            <a:xfrm>
              <a:off x="2789272" y="2870408"/>
              <a:ext cx="1375411" cy="1333208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86"/>
            <p:cNvSpPr txBox="1"/>
            <p:nvPr/>
          </p:nvSpPr>
          <p:spPr>
            <a:xfrm>
              <a:off x="3188945" y="19900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87"/>
            <p:cNvSpPr txBox="1"/>
            <p:nvPr/>
          </p:nvSpPr>
          <p:spPr>
            <a:xfrm>
              <a:off x="5191225" y="2000341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88"/>
            <p:cNvSpPr txBox="1"/>
            <p:nvPr/>
          </p:nvSpPr>
          <p:spPr>
            <a:xfrm>
              <a:off x="7264432" y="245966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89"/>
            <p:cNvSpPr txBox="1"/>
            <p:nvPr/>
          </p:nvSpPr>
          <p:spPr>
            <a:xfrm>
              <a:off x="1907704" y="327540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90"/>
            <p:cNvSpPr txBox="1"/>
            <p:nvPr/>
          </p:nvSpPr>
          <p:spPr>
            <a:xfrm>
              <a:off x="2972088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91"/>
            <p:cNvSpPr txBox="1"/>
            <p:nvPr/>
          </p:nvSpPr>
          <p:spPr>
            <a:xfrm>
              <a:off x="3619916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92"/>
            <p:cNvSpPr txBox="1"/>
            <p:nvPr/>
          </p:nvSpPr>
          <p:spPr>
            <a:xfrm>
              <a:off x="4038139" y="324105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93"/>
            <p:cNvSpPr txBox="1"/>
            <p:nvPr/>
          </p:nvSpPr>
          <p:spPr>
            <a:xfrm>
              <a:off x="5468885" y="2802587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94"/>
            <p:cNvSpPr txBox="1"/>
            <p:nvPr/>
          </p:nvSpPr>
          <p:spPr>
            <a:xfrm>
              <a:off x="6140440" y="3204685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95"/>
            <p:cNvSpPr txBox="1"/>
            <p:nvPr/>
          </p:nvSpPr>
          <p:spPr>
            <a:xfrm>
              <a:off x="3277049" y="45107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96"/>
            <p:cNvSpPr txBox="1"/>
            <p:nvPr/>
          </p:nvSpPr>
          <p:spPr>
            <a:xfrm>
              <a:off x="5275509" y="452263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97"/>
            <p:cNvSpPr txBox="1"/>
            <p:nvPr/>
          </p:nvSpPr>
          <p:spPr>
            <a:xfrm>
              <a:off x="7334772" y="39875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179</TotalTime>
  <Words>885</Words>
  <Application>Microsoft Office PowerPoint</Application>
  <PresentationFormat>Экран (4:3)</PresentationFormat>
  <Paragraphs>131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Солнцестояние</vt:lpstr>
      <vt:lpstr>Формула</vt:lpstr>
      <vt:lpstr>Лекція 11.  Пошук найкоротшого шляху в графі</vt:lpstr>
      <vt:lpstr>§1 Постановка задачі</vt:lpstr>
      <vt:lpstr>§2 Алгоритм Дейкстри</vt:lpstr>
      <vt:lpstr>Слайд 4</vt:lpstr>
      <vt:lpstr>Слайд 5</vt:lpstr>
      <vt:lpstr>Слайд 6</vt:lpstr>
      <vt:lpstr>Слайд 7</vt:lpstr>
      <vt:lpstr>Слайд 8</vt:lpstr>
      <vt:lpstr>Слайд 9</vt:lpstr>
      <vt:lpstr>§3 Алгоритм Флойда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7.  Пошук найкоротшого шляху в графі</dc:title>
  <dc:creator>Admin</dc:creator>
  <cp:lastModifiedBy>НАТАША</cp:lastModifiedBy>
  <cp:revision>16</cp:revision>
  <dcterms:created xsi:type="dcterms:W3CDTF">2017-10-28T07:11:35Z</dcterms:created>
  <dcterms:modified xsi:type="dcterms:W3CDTF">2022-11-21T09:37:34Z</dcterms:modified>
</cp:coreProperties>
</file>