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4" r:id="rId1"/>
  </p:sldMasterIdLst>
  <p:notesMasterIdLst>
    <p:notesMasterId r:id="rId28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8035A-D482-4285-932A-BF89CFA69F5C}" type="datetimeFigureOut">
              <a:rPr lang="uk-UA" smtClean="0"/>
              <a:pPr/>
              <a:t>20.11.2022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BBC2A-5766-44C9-94D4-FB2C7E89425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9165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20.11.2022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20.11.2022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20.11.2022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20.11.2022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20.11.2022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20.11.2022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20.11.2022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20.11.2022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20.11.2022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20.11.2022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0EC2-C42D-4BD3-9C64-56AF75CCEF22}" type="datetimeFigureOut">
              <a:rPr lang="uk-UA" smtClean="0"/>
              <a:pPr/>
              <a:t>20.11.2022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8A30EC2-C42D-4BD3-9C64-56AF75CCEF22}" type="datetimeFigureOut">
              <a:rPr lang="uk-UA" smtClean="0"/>
              <a:pPr/>
              <a:t>20.11.2022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0744AFD-84E3-488C-8DBB-B6D06268FFE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928670"/>
            <a:ext cx="60722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Лекція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uk-UA" b="1" i="1" dirty="0" smtClean="0"/>
          </a:p>
          <a:p>
            <a:pPr algn="ctr"/>
            <a:endParaRPr lang="uk-UA" b="1" i="1" dirty="0" smtClean="0"/>
          </a:p>
          <a:p>
            <a:pPr algn="ctr"/>
            <a:endParaRPr lang="uk-UA" b="1" i="1" dirty="0" smtClean="0"/>
          </a:p>
          <a:p>
            <a:pPr algn="ctr"/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Алгоритми пошуку </a:t>
            </a:r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остовних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дерев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142976" y="285728"/>
            <a:ext cx="7429552" cy="678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JavaScript-код: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умови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м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маємо справу з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жн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 списком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 напри</a:t>
            </a:r>
            <a:r>
              <a:rPr kumimoji="0" lang="uk-UA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клад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таким: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adj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{A: [B,C], B:[D,F], ... }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functiondfs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adj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{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adj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с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жн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список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uk-UA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відвіданийв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 (вершина)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пункт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 загальні випадки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бодос</a:t>
            </a:r>
            <a:r>
              <a:rPr kumimoji="0" lang="uk-UA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ягли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пункт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упри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я,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 </a:t>
            </a:r>
            <a:r>
              <a:rPr kumimoji="0" lang="uk-UA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відвідувалив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if(v === t) return true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if(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v.visited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return false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відвіданий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v.visited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true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досліджуємо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uk-UA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ближ</a:t>
            </a:r>
            <a:r>
              <a:rPr kumimoji="0" lang="uk-UA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чі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for(let neighbor of 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adj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[v]) {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//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дне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відвідувався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if(!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neighbor.visited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{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// </a:t>
            </a:r>
            <a:r>
              <a:rPr kumimoji="0" lang="uk-UA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рухаємосяшляхомі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</a:t>
            </a:r>
            <a:r>
              <a:rPr kumimoji="0" lang="uk-UA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ягли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пункт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упри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let reached = 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dfs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adj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neighbor, t)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//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повертаємо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true,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гли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if(reached) return true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}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}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від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uk-UA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істатися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немож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returnfalse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}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00043"/>
            <a:ext cx="73581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Примітка: цей спеціальний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DFS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-алгоритм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дозволяє перевірити, чи можливо дістатися з одного місця в інше.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DFS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застосовуватися з різною метою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 цієї мети залежить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буде 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гляд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сам алгоритм. 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 не мен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загальна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концепц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гляд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ає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саме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142976" y="285728"/>
            <a:ext cx="742955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DFS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Давайте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проанал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ізуємо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алгоритм.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обходим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ого «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да» 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ого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узла,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гнор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уючи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 відвідували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ран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маємо час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дорівнює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O(V + E).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тке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пояснення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того,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означа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V+E: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 —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загальна кількість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вершин. E —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загальна кількість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граней (ребер).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здатися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застосувати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V*E,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давайте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подума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означа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V*E.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V*E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означа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стосовно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повинні дослідити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 без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відносно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приналежност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граней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конкретн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іншого боку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V+E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означа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для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інюємо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грані, що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каю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ть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Повертаючись до прикладу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вершина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має визначену кількість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граней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гіршому випадку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йдем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(O(V))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дослідимо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(O(E)). 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маємо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 вершин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 граней, тому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отримаємо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V+E.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застосували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рекурс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обход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означа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стек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нечна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рекурс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приводит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 до помилки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перепо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нен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285852" y="214291"/>
            <a:ext cx="721523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в ширину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BFS сл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концепц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озширюйся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іднімаючись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ашиного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ьоту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(«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gowide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bird’seye-view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»).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того,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 рухатися заданим шляхом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нц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а, BFS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ередбачає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рух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вперед по одному 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раз.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 означає наступне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habrastorage.org/r/w1560/webt/-d/dk/wt/-ddkwtwgddcvzo4mbrpzeiaklm8.pn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14000" y="2500306"/>
            <a:ext cx="7187090" cy="2643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71480"/>
            <a:ext cx="72866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Замість слідування шляхом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BFS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ередбачає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відвідування найближчих 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усідів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од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крок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потім відвідування сусідів і так далі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буде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досягнута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s://habrastorage.org/r/w1560/webt/1u/vb/ny/1uvbnygi83vt6bxqnmv1hbwuzyq.pn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14000" y="2143116"/>
            <a:ext cx="7329966" cy="2714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abrastorage.org/r/w1560/webt/tg/en/jq/tgenjqvsz1zipcv3obsicrhq78a.pn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14000" y="642918"/>
            <a:ext cx="7115652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habrastorage.org/r/w1560/webt/tf/j9/on/tfj9on04zudfmelpbn00xeh_tpm.pn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14000" y="3071810"/>
            <a:ext cx="7329966" cy="185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00042"/>
            <a:ext cx="692948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 DFS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відрізняється 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BFS? 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здається 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DFS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 напролом, а BFS не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поспішає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досліджує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все в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межах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кроку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иникає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питання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дізнатися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відвідати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можем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икористати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концепц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«пер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зайшов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пер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 в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ийшов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first-in-first-out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FIFO)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черги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queue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заносимо в чергу спочатку най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ближ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чу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вершину,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вівіданих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уємо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цей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доки черги не залишиться або доки ми не знайдемо шукану вершину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071538" y="214290"/>
            <a:ext cx="7643866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код: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умовою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м</a:t>
            </a:r>
            <a:r>
              <a:rPr kumimoji="0" lang="uk-UA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имаємо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справу з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жн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 списком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 наприклад, таким: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adj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{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:[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],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:[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], ... }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functionbfs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adj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{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adj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суміжний список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початкова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вершина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пункт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uk-UA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уємо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чергу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letqueue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[]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до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даємо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чергу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queue.push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відвідану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вершину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щоб не повторити додавання в чергу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s.visited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true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while(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queue.length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 0) {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//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даля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</a:t>
            </a:r>
            <a:r>
              <a:rPr kumimoji="0" lang="uk-UA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верхн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лемент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черги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let v =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queue.shift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//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abj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[v] -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for(let neighbor of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adj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[v]) {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//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відвідувався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if(!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neighbor.visited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{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//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</a:t>
            </a:r>
            <a:r>
              <a:rPr kumimoji="0" lang="uk-UA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даємойо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чергу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queue.push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(neighbor)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//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вершину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відвідану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neighbor.visited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true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пунктом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я, м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uk-UA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еремогли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if(neighbor === t) return true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}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}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}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//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знайдена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значит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пункта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</a:t>
            </a:r>
            <a:r>
              <a:rPr kumimoji="0" lang="uk-UA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ягти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можливо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returnfalse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}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142976" y="285728"/>
            <a:ext cx="77153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BFS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 здатися, що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BFS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працює повільніше.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,якщо уважно придивитися до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зуал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зац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можно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побачити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 однаковий час виконання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Черга передбачає обробку кожної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перед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ягненням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пункт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при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азначен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означа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о, в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гіршому випадку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BFS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досліджує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дивлячись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BFS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здаватися повільнішим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 він скоріший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оскільки при роботі з великими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графами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виявляється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DFS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витрачає багато часу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сл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ідування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шляхами, які в кінцевому рахунку виявляються хибними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BFS часто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наход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найкоротшого шляху між двома вершинами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чином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BFS так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 с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кладає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O(V + E), 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застосовуємо чергу, що вміщує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 прост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кладність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складає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O(V).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142976" y="214290"/>
            <a:ext cx="75724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Аналоги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реально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життя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наводити приклади з реального життя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ось як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 представляю 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боту DFS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BFS.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 думаю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DFS, то представляю 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ринт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пошуку їжі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Для того,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 потрапити до їжі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змушена багато разів потрапляти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тупик,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повертатися і рухатися в іншому напрямку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 до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не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ринт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або їжу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Рисунок 2" descr="https://habrastorage.org/r/w1560/webt/-e/f3/ji/-ef3ji72zi8egr3xa26zqvt1x4u.jpe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14000" y="3214686"/>
            <a:ext cx="7187090" cy="292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14414" y="357166"/>
            <a:ext cx="764386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обх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 словами,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 —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іє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йо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 вершин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до іншої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по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шуку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властивостей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`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язків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вершин.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`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`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єднують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вают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ямками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шляхами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гранями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ребрами графа. Вершин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 так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називаються 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узлами.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 алгоритмами обход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в гл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Depth-FirstSearch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DFS)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в ширину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Breadth-FirstSearch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BFS).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дивлячись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об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алгоритм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використовуються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обход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мають деякі відмінності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Почнемо 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DFS.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57166"/>
            <a:ext cx="6500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прощена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гляд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habrastorage.org/r/w1560/webt/kq/hb/dr/kqhbdrkv6xstug0ss3l5bpr1l9k.pn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14000" y="928671"/>
            <a:ext cx="6972776" cy="11430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42976" y="2143116"/>
            <a:ext cx="7715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свою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 думаю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BFS, то представляю 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ола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вод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воду приводит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ь до утворення кіл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сіх напрямках від центру.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habrastorage.org/r/w1560/webt/pv/lz/zp/pvlzzpnzfssjv8yzpkc49ovtsho.jpe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14000" y="3429000"/>
            <a:ext cx="7329966" cy="271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67866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прощена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гляд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habrastorage.org/r/w1560/webt/s-/w9/sc/s-w9scwvyp93tvyk2zwimmfc_um.pn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14000" y="857233"/>
            <a:ext cx="7187090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285852" y="2714620"/>
            <a:ext cx="742955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исновки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гл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в ширину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використовують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обход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DFS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рухається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граня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 (ребрах)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і назад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BFS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озповсюджується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с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усідах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по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шуку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призначення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DFS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стек, а BFS —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чергу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 виконання обох складає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O(V + E), а прост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орова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складність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O(V).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алгоритм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мають різну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лософ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 однаково важливі для роботи 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142976" y="142852"/>
            <a:ext cx="742955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Алгоритм пошуку максимальної кількості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остовних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дерев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Цей алгоритм застосовується для будь-якого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язного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графа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поміченими вершинами, в якого необхідно знайти всі можливі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остовні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дерева.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Кроки алгоритму пошуку максимальної кількості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остовних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дерев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Знайти степені вершин цього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язного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графа;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Побудувати матрицю степенів вершин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язного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графа;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Побудувати матрицю суміжності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язного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графа;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Знайти різницю між матрицями степенів і суміжності зв’язного графа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Знайти будь-яке з алгебраїчних доповнень отриманої матриці різниці на кроці 4 алгоритму, значення якого є кількісним значенням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остовних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дерев для графа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142976" y="214290"/>
            <a:ext cx="76438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Приклад.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Використовуючи розглянутий алгоритм, знайти максимальну кількість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остовних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дерев для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язного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графа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наведеного на рисунку: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89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571612"/>
            <a:ext cx="3500462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91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7390" name="Object 46"/>
          <p:cNvGraphicFramePr>
            <a:graphicFrameLocks noChangeAspect="1"/>
          </p:cNvGraphicFramePr>
          <p:nvPr/>
        </p:nvGraphicFramePr>
        <p:xfrm>
          <a:off x="1428728" y="3357562"/>
          <a:ext cx="2286016" cy="1785950"/>
        </p:xfrm>
        <a:graphic>
          <a:graphicData uri="http://schemas.openxmlformats.org/presentationml/2006/ole">
            <p:oleObj spid="_x0000_s57390" name="Формула" r:id="rId4" imgW="1181100" imgH="1143000" progId="Equation.3">
              <p:embed/>
            </p:oleObj>
          </a:graphicData>
        </a:graphic>
      </p:graphicFrame>
      <p:sp>
        <p:nvSpPr>
          <p:cNvPr id="57393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7392" name="Object 48"/>
          <p:cNvGraphicFramePr>
            <a:graphicFrameLocks noChangeAspect="1"/>
          </p:cNvGraphicFramePr>
          <p:nvPr/>
        </p:nvGraphicFramePr>
        <p:xfrm>
          <a:off x="4857752" y="3357562"/>
          <a:ext cx="2071702" cy="1428760"/>
        </p:xfrm>
        <a:graphic>
          <a:graphicData uri="http://schemas.openxmlformats.org/presentationml/2006/ole">
            <p:oleObj spid="_x0000_s57392" name="Формула" r:id="rId5" imgW="1193800" imgH="914400" progId="Equation.3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214414" y="285728"/>
            <a:ext cx="74295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язання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Відповідно до кроку 1 алгоритму, знайдемо ступені вершин графа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які дорівнюють: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deg(V1) = deg(V4) =2; deg(V2) = deg(V3)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Згідно з кроком 2 алгоритму будуємо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степенну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вершинну матрицю С і кроком 3 – матрицю суміжності А графа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Користуючись кроком 4 алгоритму, знаходимо різницю між двома матрицями С і А, внаслідок чого отримуємо третю матрицю К: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285852" y="2786058"/>
          <a:ext cx="7286676" cy="2000264"/>
        </p:xfrm>
        <a:graphic>
          <a:graphicData uri="http://schemas.openxmlformats.org/presentationml/2006/ole">
            <p:oleObj spid="_x0000_s56322" name="Формула" r:id="rId3" imgW="4102100" imgH="914400" progId="Equation.3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142976" y="428604"/>
            <a:ext cx="77153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Використовуючи крок 5 алгоритму, знаходимо алгебраїчне доповнення до матриці К, наприклад К11, яке дорівнює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142975" y="1536072"/>
          <a:ext cx="7715305" cy="969260"/>
        </p:xfrm>
        <a:graphic>
          <a:graphicData uri="http://schemas.openxmlformats.org/presentationml/2006/ole">
            <p:oleObj spid="_x0000_s62466" name="Формула" r:id="rId3" imgW="5689600" imgH="711200" progId="Equation.3">
              <p:embed/>
            </p:oleObj>
          </a:graphicData>
        </a:graphic>
      </p:graphicFrame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142976" y="2928934"/>
            <a:ext cx="76438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Виходячи із значення цього доповнення, можна сказати, що граф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який наведений на рисунку, має вісім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остовних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дерев: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2501" name="Picture 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7074" y="3786190"/>
            <a:ext cx="316231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9" y="642919"/>
            <a:ext cx="2500329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85794"/>
            <a:ext cx="285752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733675"/>
            <a:ext cx="3000397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833688"/>
            <a:ext cx="3071834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9" y="4286256"/>
            <a:ext cx="2928957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4000504"/>
            <a:ext cx="335758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14414" y="214290"/>
            <a:ext cx="75724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гл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бину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DFS сл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концепц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поринай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бже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вперед» («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godeep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headfirst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»).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полягає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том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рухаємося від початкової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(точки, м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ісця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в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заданому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ямку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заданим шляхом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до 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ягнемо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нц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шляху або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пункт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при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(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шуканої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вершин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нц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шляху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пунктом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я, то 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повертаємося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назад (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розгалуження шляхів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й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маршруту.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Давайте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озглянемо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приклад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Нехай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нас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іє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нт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ований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 має наступний вигляд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abrastorage.org/r/w1560/webt/-d/dk/wt/-ddkwtwgddcvzo4mbrpzeiaklm8.pn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14000" y="1142985"/>
            <a:ext cx="7115652" cy="32861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4286256"/>
            <a:ext cx="678661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находим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точ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нам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потрібно 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найти вершину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Застосовуючи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DFS, 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досліджуємо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можливих шляхів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рухаємося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ьо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нц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 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знайшли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повертаємо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досліджуємо інший шлях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Ось як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гляд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ає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abrastorage.org/r/w1560/webt/gd/v-/-1/gdv--18wxok-yjflx_zjlwktysi.pn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14000" y="571480"/>
            <a:ext cx="7044214" cy="2714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00166" y="3857628"/>
            <a:ext cx="7072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рухаємося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маршруту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(p1)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 найближчої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і бачимо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нец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ь шляху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переходим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 до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настуної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abrastorage.org/r/w1560/webt/6q/ia/h-/6qiah-iw-qpybs2fdw072vuvrna.pn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14414" y="714356"/>
            <a:ext cx="7286676" cy="25003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00166" y="3786190"/>
            <a:ext cx="6929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ягли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нц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p1,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повертаємося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рухаємося по іншому маршруту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abrastorage.org/r/w1560/webt/ck/ui/ad/ckuiadguztc8gx3r6gigroyum_a.pn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14000" y="714356"/>
            <a:ext cx="7115652" cy="24288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28728" y="3857628"/>
            <a:ext cx="6858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ягнувши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найближчої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точк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вершин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шляху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«p2» 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бачимо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можливих напрямки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дальш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вершину,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де закінчувався перший напрямок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відвідували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рухаємося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другому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abrastorage.org/r/w1560/webt/1h/yz/7o/1hyz7ojpnp__g0w9sg5kr9bzeyk.pn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14000" y="500043"/>
            <a:ext cx="7187090" cy="25003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00166" y="3500438"/>
            <a:ext cx="685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знову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ягли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нц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 шляху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повертаємося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назад. Сл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 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трет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шляхом 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решті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ягаємо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шуканої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abrastorage.org/r/w1560/webt/oy/4d/mm/oy4dmm-velx-yladbqyvyqrbkts.pn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14000" y="642919"/>
            <a:ext cx="7258528" cy="26432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00166" y="3286125"/>
            <a:ext cx="70009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DFS.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Рухаємося за заданим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шяхом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нц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нец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ь шляху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це шукана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вершина, 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нчили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повертаємося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назад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рухаємося іншим шляхом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доти, д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дослідимо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вар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 за цим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алгоритм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ом, застосовуючи його до кожної відвідуваної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вершин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ідність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багаторазового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повторен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процедур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 в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ність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застосування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рек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урс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реал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зац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алгоритм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534</TotalTime>
  <Words>1009</Words>
  <Application>Microsoft Office PowerPoint</Application>
  <PresentationFormat>Экран (4:3)</PresentationFormat>
  <Paragraphs>106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Солнцестояние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5.   Дерева.  Основні операції з деревами.</dc:title>
  <dc:creator>Admin</dc:creator>
  <cp:lastModifiedBy>НАТАША</cp:lastModifiedBy>
  <cp:revision>47</cp:revision>
  <dcterms:created xsi:type="dcterms:W3CDTF">2017-10-06T05:13:18Z</dcterms:created>
  <dcterms:modified xsi:type="dcterms:W3CDTF">2022-11-20T09:28:38Z</dcterms:modified>
</cp:coreProperties>
</file>