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018C1-7F65-40CD-9140-A39BDAE9B68D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8666F-4A19-4DA7-98CA-60B073C5F4B7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255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8666F-4A19-4DA7-98CA-60B073C5F4B7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18A435-D4AE-4B00-B6A6-ECF9DCC38CFB}" type="datetimeFigureOut">
              <a:rPr lang="uk-UA" smtClean="0"/>
              <a:pPr/>
              <a:t>15.10.2023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D504CBF-E8D6-4DBD-A70F-53F985578ED6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357298"/>
            <a:ext cx="7000924" cy="299766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/>
              <a:t>Лекція </a:t>
            </a:r>
            <a:r>
              <a:rPr lang="en-US" sz="6000" b="1" i="1"/>
              <a:t>6</a:t>
            </a:r>
            <a:r>
              <a:rPr lang="uk-UA" sz="6000" b="1" i="1"/>
              <a:t>. </a:t>
            </a:r>
            <a:br>
              <a:rPr lang="en-US" sz="6000" b="1" i="1" dirty="0"/>
            </a:br>
            <a:br>
              <a:rPr lang="en-US" sz="6000" b="1" i="1" dirty="0"/>
            </a:br>
            <a:r>
              <a:rPr lang="uk-UA" sz="6000" b="1" i="1" dirty="0"/>
              <a:t>Алгоритми пошуку </a:t>
            </a:r>
            <a:r>
              <a:rPr lang="uk-UA" sz="6000" b="1" i="1" dirty="0" err="1"/>
              <a:t>підрядків</a:t>
            </a:r>
            <a:r>
              <a:rPr lang="uk-UA" sz="6000" b="1" i="1" dirty="0"/>
              <a:t> в рядках</a:t>
            </a:r>
            <a:endParaRPr lang="uk-UA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260648"/>
            <a:ext cx="8005026" cy="61653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роботи алгоритму дорівнює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+1)). 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Найпростіший алгоритм пошуку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неефективним, оскільки інформація про текст, отримана для одного значення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повністю ігнорується при розгляді інших значень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якщо зразок має вид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Р=ааа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Т=асаа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значення одного з допустимих зсувів дорівнює нулю, то ні один зі зсувів, рівних 1, 2 або 3 не можуть бути допустимими, оскільки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[4]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Найпростіший алгоритм це не враховує.</a:t>
            </a: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§4. Алгоритм </a:t>
            </a:r>
            <a:r>
              <a:rPr lang="uk-UA" b="1" i="1" dirty="0" err="1"/>
              <a:t>Рабіна-Карпа</a:t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00108"/>
            <a:ext cx="7933588" cy="5572164"/>
          </a:xfrm>
        </p:spPr>
        <p:txBody>
          <a:bodyPr/>
          <a:lstStyle/>
          <a:p>
            <a:pPr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запропонована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Рабіном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Карпом, полягає в тому, щоб поставити у відповідність кожному рядку деяке унікальне число, і замість того, щоб порівнювати самі рядки, порівнювати числа, що набагато швидше.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великі числа, записані в системі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зчислення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=256. Кожен символ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будемо вважати цифрою від 0 до 255. 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673585"/>
              </p:ext>
            </p:extLst>
          </p:nvPr>
        </p:nvGraphicFramePr>
        <p:xfrm>
          <a:off x="2395723" y="163513"/>
          <a:ext cx="5848685" cy="598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Уравнение" r:id="rId2" imgW="2616120" imgH="266400" progId="Equation.3">
                  <p:embed/>
                </p:oleObj>
              </mc:Choice>
              <mc:Fallback>
                <p:oleObj name="Уравнение" r:id="rId2" imgW="2616120" imgH="26640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723" y="163513"/>
                        <a:ext cx="5848685" cy="5987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214414" y="214290"/>
            <a:ext cx="1000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42977" y="857232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Позначимо частину числа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довжиною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-ічних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цифр, починаючи з зміщення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142976" y="1928802"/>
          <a:ext cx="7634937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Формула" r:id="rId4" imgW="2882900" imgH="241300" progId="Equation.3">
                  <p:embed/>
                </p:oleObj>
              </mc:Choice>
              <mc:Fallback>
                <p:oleObj name="Формула" r:id="rId4" imgW="2882900" imgH="24130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1928802"/>
                        <a:ext cx="7634937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1071538" y="2643182"/>
            <a:ext cx="785818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Ми шукаємо ті зсуви 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S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 де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8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S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Число 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можна порахувати за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O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m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) ітерацій,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використовуючи схему </a:t>
            </a:r>
            <a:r>
              <a:rPr kumimoji="0" lang="uk-UA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Горнера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: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000100" y="4500570"/>
          <a:ext cx="7929618" cy="4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Формула" r:id="rId6" imgW="3517900" imgH="203200" progId="Equation.3">
                  <p:embed/>
                </p:oleObj>
              </mc:Choice>
              <mc:Fallback>
                <p:oleObj name="Формула" r:id="rId6" imgW="3517900" imgH="20320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500570"/>
                        <a:ext cx="7929618" cy="4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142976" y="214290"/>
            <a:ext cx="764386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3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аналогічно обчислюється за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кроків. Знаючи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3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можна обчислити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3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3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+1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(1) ітерацій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8673" name="Object 1"/>
          <p:cNvGraphicFramePr>
            <a:graphicFrameLocks noChangeAspect="1"/>
          </p:cNvGraphicFramePr>
          <p:nvPr/>
        </p:nvGraphicFramePr>
        <p:xfrm>
          <a:off x="1214415" y="1758894"/>
          <a:ext cx="7715304" cy="74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name="Формула" r:id="rId2" imgW="2489200" imgH="241300" progId="Equation.3">
                  <p:embed/>
                </p:oleObj>
              </mc:Choice>
              <mc:Fallback>
                <p:oleObj name="Формула" r:id="rId2" imgW="2489200" imgH="2413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5" y="1758894"/>
                        <a:ext cx="7715304" cy="7414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214414" y="2643182"/>
            <a:ext cx="771530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цьому видаляємо цифру зі старшого розряду і додаємо нову цифру в молодший розряд.</a:t>
            </a:r>
            <a:endParaRPr kumimoji="0" lang="uk-UA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Числа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3000" b="0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і </a:t>
            </a:r>
            <a:r>
              <a:rPr kumimoji="0" lang="uk-UA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можуть бути настільки великими, що не вміщуватимуться в стандартні типи змінних і прийдеться реалізовувати </a:t>
            </a:r>
            <a:r>
              <a:rPr kumimoji="0" lang="uk-UA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“арифметику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 великими ч</a:t>
            </a:r>
            <a:r>
              <a:rPr kumimoji="0" lang="ru-RU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uk-UA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слами”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0"/>
            <a:ext cx="8358214" cy="4572008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Вирішенням цієї проблеми є обчислення значень з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lang="en-US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en-US" sz="3000" i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модулем деякого фіксованого числа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Недолік: рівність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lang="en-US" sz="3000" i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 модулем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означає, що рядки 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[1+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 і 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uk-UA" sz="3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uk-UA" sz="3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lang="uk-UA" sz="3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</a:t>
            </a:r>
            <a:r>
              <a:rPr lang="uk-UA" sz="3000" i="1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 рівні, але вона відкидає завідомо невірні варіанти. </a:t>
            </a:r>
          </a:p>
          <a:p>
            <a:pPr lvl="0" algn="just">
              <a:buNone/>
            </a:pP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Тому на кожному кроці потрібно перевіряти </a:t>
            </a:r>
            <a:r>
              <a:rPr lang="uk-UA" sz="30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посимвольно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[1...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]=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[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+1...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 при умові виконання 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lang="en-US" sz="3000" i="1" baseline="-30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uk-UA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модулю </a:t>
            </a:r>
            <a:r>
              <a:rPr lang="en-US" sz="3000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uk-UA" sz="3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Враховуючи модуль 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uk-UA" sz="3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433490" y="4357694"/>
          <a:ext cx="8710510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0" name="Формула" r:id="rId2" imgW="3568700" imgH="228600" progId="Equation.3">
                  <p:embed/>
                </p:oleObj>
              </mc:Choice>
              <mc:Fallback>
                <p:oleObj name="Формула" r:id="rId2" imgW="3568700" imgH="22860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90" y="4357694"/>
                        <a:ext cx="8710510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428728" y="4929198"/>
          <a:ext cx="6786610" cy="554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1" name="Формула" r:id="rId4" imgW="2857500" imgH="228600" progId="Equation.3">
                  <p:embed/>
                </p:oleObj>
              </mc:Choice>
              <mc:Fallback>
                <p:oleObj name="Формула" r:id="rId4" imgW="2857500" imgH="2286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4929198"/>
                        <a:ext cx="6786610" cy="5543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962731" y="5572140"/>
            <a:ext cx="881241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uk-UA" sz="3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dm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mod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це значення, яке набуває цифра 1,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розміщена в старшому розряді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uk-UA" sz="3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-цифрового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тексту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uk-UA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0"/>
            <a:ext cx="8215338" cy="11429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uk-UA" sz="3000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, враховуючи модуль 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3000" i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обчислюється за формулою: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571472" y="1230350"/>
          <a:ext cx="8572528" cy="48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Формула" r:id="rId2" imgW="4025900" imgH="203200" progId="Equation.3">
                  <p:embed/>
                </p:oleObj>
              </mc:Choice>
              <mc:Fallback>
                <p:oleObj name="Формула" r:id="rId2" imgW="4025900" imgH="2032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230350"/>
                        <a:ext cx="8572528" cy="484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000100" y="2285992"/>
            <a:ext cx="81439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якості модуля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можна обрати таке </a:t>
            </a:r>
            <a:r>
              <a:rPr kumimoji="0" lang="uk-UA" sz="3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просте число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для якого довжина 10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перевищує довжини комп’ютерного слова. Зазвичай в якості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беруть найбільше просте число з урахуванням обмежень: </a:t>
            </a:r>
            <a:r>
              <a:rPr kumimoji="0" lang="en-US" sz="3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qd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&lt;2</a:t>
            </a:r>
            <a:r>
              <a:rPr kumimoji="0" lang="uk-UA" sz="3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31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 та </a:t>
            </a:r>
            <a:r>
              <a:rPr kumimoji="0" lang="en-US" sz="30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qh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&lt;2</a:t>
            </a:r>
            <a:r>
              <a:rPr kumimoji="0" lang="uk-UA" sz="30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31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-1. Наприклад, для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=256 найбільше значення </a:t>
            </a:r>
            <a:r>
              <a:rPr kumimoji="0" lang="en-US" sz="3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3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=8388593.</a:t>
            </a:r>
            <a:endParaRPr kumimoji="0" lang="uk-UA" sz="3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0"/>
            <a:ext cx="7862150" cy="1714488"/>
          </a:xfrm>
        </p:spPr>
        <p:txBody>
          <a:bodyPr/>
          <a:lstStyle/>
          <a:p>
            <a:pPr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	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Т=</a:t>
            </a:r>
            <a:r>
              <a:rPr lang="en-US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abcdeabfgfcakmbddaf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19),  </a:t>
            </a:r>
            <a:r>
              <a:rPr lang="en-US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uk-UA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bfgfc</a:t>
            </a:r>
            <a:r>
              <a:rPr lang="uk-UA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=5), {0,1…9} – алфавіт,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=10,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  <a:r>
              <a:rPr lang="uk-U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=10000;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=13.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3000364" y="1643050"/>
          <a:ext cx="3114250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r:id="rId2" imgW="1464474" imgH="603863" progId="">
                  <p:embed/>
                </p:oleObj>
              </mc:Choice>
              <mc:Fallback>
                <p:oleObj r:id="rId2" imgW="1464474" imgH="603863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64" y="1643050"/>
                        <a:ext cx="3114250" cy="1285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000100" y="3143248"/>
            <a:ext cx="81439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=31415.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en-US" sz="3200" b="0" i="1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=(5+10(1+10(4+10(1+10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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3))))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13=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=31415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13=7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1142976" y="5153395"/>
            <a:ext cx="750099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Необхідно шукати </a:t>
            </a:r>
            <a:r>
              <a:rPr kumimoji="0" lang="uk-U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підрядки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які дорівнюють 7 по модулю 13.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2500298" y="714356"/>
          <a:ext cx="4538414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r:id="rId2" imgW="1751345" imgH="316992" progId="">
                  <p:embed/>
                </p:oleObj>
              </mc:Choice>
              <mc:Fallback>
                <p:oleObj r:id="rId2" imgW="1751345" imgH="316992" progId="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714356"/>
                        <a:ext cx="4538414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5" name="Object 17"/>
          <p:cNvGraphicFramePr>
            <a:graphicFrameLocks noChangeAspect="1"/>
          </p:cNvGraphicFramePr>
          <p:nvPr/>
        </p:nvGraphicFramePr>
        <p:xfrm>
          <a:off x="4071934" y="2143116"/>
          <a:ext cx="1428760" cy="759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8" r:id="rId4" imgW="603863" imgH="316992" progId="">
                  <p:embed/>
                </p:oleObj>
              </mc:Choice>
              <mc:Fallback>
                <p:oleObj r:id="rId4" imgW="603863" imgH="316992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4" y="2143116"/>
                        <a:ext cx="1428760" cy="7590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787" name="Group 19"/>
          <p:cNvGrpSpPr>
            <a:grpSpLocks/>
          </p:cNvGrpSpPr>
          <p:nvPr/>
        </p:nvGrpSpPr>
        <p:grpSpPr bwMode="auto">
          <a:xfrm>
            <a:off x="1214414" y="214290"/>
            <a:ext cx="7358114" cy="1928802"/>
            <a:chOff x="1318" y="11447"/>
            <a:chExt cx="5528" cy="1422"/>
          </a:xfrm>
        </p:grpSpPr>
        <p:grpSp>
          <p:nvGrpSpPr>
            <p:cNvPr id="32790" name="Group 22"/>
            <p:cNvGrpSpPr>
              <a:grpSpLocks/>
            </p:cNvGrpSpPr>
            <p:nvPr/>
          </p:nvGrpSpPr>
          <p:grpSpPr bwMode="auto">
            <a:xfrm>
              <a:off x="1763" y="11956"/>
              <a:ext cx="4272" cy="913"/>
              <a:chOff x="1763" y="2381"/>
              <a:chExt cx="4272" cy="913"/>
            </a:xfrm>
          </p:grpSpPr>
          <p:sp>
            <p:nvSpPr>
              <p:cNvPr id="32794" name="AutoShape 26"/>
              <p:cNvSpPr>
                <a:spLocks/>
              </p:cNvSpPr>
              <p:nvPr/>
            </p:nvSpPr>
            <p:spPr bwMode="auto">
              <a:xfrm rot="16200000">
                <a:off x="3578" y="1601"/>
                <a:ext cx="180" cy="2700"/>
              </a:xfrm>
              <a:prstGeom prst="leftBrace">
                <a:avLst>
                  <a:gd name="adj1" fmla="val 1250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2793" name="AutoShape 25"/>
              <p:cNvSpPr>
                <a:spLocks/>
              </p:cNvSpPr>
              <p:nvPr/>
            </p:nvSpPr>
            <p:spPr bwMode="auto">
              <a:xfrm rot="16200000">
                <a:off x="4118" y="1854"/>
                <a:ext cx="180" cy="2700"/>
              </a:xfrm>
              <a:prstGeom prst="leftBrace">
                <a:avLst>
                  <a:gd name="adj1" fmla="val 125000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2792" name="Line 24"/>
              <p:cNvSpPr>
                <a:spLocks noChangeShapeType="1"/>
              </p:cNvSpPr>
              <p:nvPr/>
            </p:nvSpPr>
            <p:spPr bwMode="auto">
              <a:xfrm>
                <a:off x="1763" y="2384"/>
                <a:ext cx="54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32791" name="Line 23"/>
              <p:cNvSpPr>
                <a:spLocks noChangeShapeType="1"/>
              </p:cNvSpPr>
              <p:nvPr/>
            </p:nvSpPr>
            <p:spPr bwMode="auto">
              <a:xfrm flipV="1">
                <a:off x="5603" y="2381"/>
                <a:ext cx="432" cy="19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  <p:sp>
          <p:nvSpPr>
            <p:cNvPr id="32789" name="Text Box 21"/>
            <p:cNvSpPr txBox="1">
              <a:spLocks noChangeArrowheads="1"/>
            </p:cNvSpPr>
            <p:nvPr/>
          </p:nvSpPr>
          <p:spPr bwMode="auto">
            <a:xfrm>
              <a:off x="1318" y="11447"/>
              <a:ext cx="108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ста</a:t>
              </a:r>
              <a:r>
                <a:rPr kumimoji="0" lang="ru-RU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рший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розряд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88" name="Text Box 20"/>
            <p:cNvSpPr txBox="1">
              <a:spLocks noChangeArrowheads="1"/>
            </p:cNvSpPr>
            <p:nvPr/>
          </p:nvSpPr>
          <p:spPr bwMode="auto">
            <a:xfrm>
              <a:off x="5586" y="11455"/>
              <a:ext cx="126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молодший</a:t>
              </a:r>
              <a:endPara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розряд</a:t>
              </a:r>
              <a:endParaRPr kumimoji="0" lang="uk-UA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98" name="Rectangle 3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uk-UA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							</a:t>
            </a:r>
            <a:endParaRPr kumimoji="0" lang="uk-UA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99" name="Rectangle 31"/>
          <p:cNvSpPr>
            <a:spLocks noChangeArrowheads="1"/>
          </p:cNvSpPr>
          <p:nvPr/>
        </p:nvSpPr>
        <p:spPr bwMode="auto">
          <a:xfrm>
            <a:off x="571500" y="781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898525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1285852" y="3071810"/>
            <a:ext cx="728667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uk-UA" sz="32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=31415 , Т</a:t>
            </a:r>
            <a:r>
              <a:rPr kumimoji="0" lang="uk-UA" sz="32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mod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13=7.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Обчислюємо Т</a:t>
            </a:r>
            <a:r>
              <a:rPr kumimoji="0" lang="uk-UA" sz="32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uk-UA" sz="32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=10(31415 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3·10000)+2=14152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uk-UA" sz="32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13=8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42918"/>
          </a:xfrm>
        </p:spPr>
        <p:txBody>
          <a:bodyPr/>
          <a:lstStyle/>
          <a:p>
            <a:pPr>
              <a:buNone/>
            </a:pPr>
            <a:r>
              <a:rPr lang="uk-UA" dirty="0"/>
              <a:t>Обчислимо значення </a:t>
            </a:r>
            <a:r>
              <a:rPr lang="en-US" i="1" dirty="0"/>
              <a:t>T</a:t>
            </a:r>
            <a:r>
              <a:rPr lang="en-US" i="1" baseline="-25000" dirty="0"/>
              <a:t>S</a:t>
            </a:r>
            <a:r>
              <a:rPr lang="en-US" i="1" dirty="0"/>
              <a:t> </a:t>
            </a:r>
            <a:r>
              <a:rPr lang="uk-UA" dirty="0"/>
              <a:t>для всього тексту:</a:t>
            </a:r>
          </a:p>
          <a:p>
            <a:pPr>
              <a:buNone/>
            </a:pPr>
            <a:endParaRPr lang="uk-UA" dirty="0"/>
          </a:p>
        </p:txBody>
      </p:sp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1000100" y="642918"/>
          <a:ext cx="7964506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r:id="rId2" imgW="5480663" imgH="886430" progId="">
                  <p:embed/>
                </p:oleObj>
              </mc:Choice>
              <mc:Fallback>
                <p:oleObj r:id="rId2" imgW="5480663" imgH="886430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642918"/>
                        <a:ext cx="7964506" cy="121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857357" y="2571744"/>
          <a:ext cx="6429419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r:id="rId4" imgW="4333180" imgH="316992" progId="">
                  <p:embed/>
                </p:oleObj>
              </mc:Choice>
              <mc:Fallback>
                <p:oleObj r:id="rId4" imgW="4333180" imgH="316992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7" y="2571744"/>
                        <a:ext cx="6429419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4" name="AutoShape 2"/>
          <p:cNvSpPr>
            <a:spLocks/>
          </p:cNvSpPr>
          <p:nvPr/>
        </p:nvSpPr>
        <p:spPr bwMode="auto">
          <a:xfrm rot="16200000">
            <a:off x="4500562" y="1285860"/>
            <a:ext cx="214314" cy="2071702"/>
          </a:xfrm>
          <a:prstGeom prst="leftBrace">
            <a:avLst>
              <a:gd name="adj1" fmla="val 7422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3795" name="AutoShape 3"/>
          <p:cNvSpPr>
            <a:spLocks/>
          </p:cNvSpPr>
          <p:nvPr/>
        </p:nvSpPr>
        <p:spPr bwMode="auto">
          <a:xfrm rot="16200000">
            <a:off x="2428860" y="1285860"/>
            <a:ext cx="214314" cy="2071702"/>
          </a:xfrm>
          <a:prstGeom prst="leftBrace">
            <a:avLst>
              <a:gd name="adj1" fmla="val 7422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3796" name="AutoShape 4"/>
          <p:cNvSpPr>
            <a:spLocks/>
          </p:cNvSpPr>
          <p:nvPr/>
        </p:nvSpPr>
        <p:spPr bwMode="auto">
          <a:xfrm rot="16200000">
            <a:off x="2000232" y="1000108"/>
            <a:ext cx="142876" cy="2000264"/>
          </a:xfrm>
          <a:prstGeom prst="leftBrace">
            <a:avLst>
              <a:gd name="adj1" fmla="val 74227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3798" name="AutoShape 6"/>
          <p:cNvSpPr>
            <a:spLocks/>
          </p:cNvSpPr>
          <p:nvPr/>
        </p:nvSpPr>
        <p:spPr bwMode="auto">
          <a:xfrm rot="16200000">
            <a:off x="7036610" y="1250141"/>
            <a:ext cx="142877" cy="2071701"/>
          </a:xfrm>
          <a:prstGeom prst="leftBrace">
            <a:avLst>
              <a:gd name="adj1" fmla="val 6792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effectLst/>
              </a:rPr>
              <a:t>§5. Алгоритм </a:t>
            </a:r>
            <a:r>
              <a:rPr lang="uk-UA" b="1" i="1" dirty="0" err="1">
                <a:effectLst/>
              </a:rPr>
              <a:t>Кнута-Морриса-Пратта</a:t>
            </a:r>
            <a:r>
              <a:rPr lang="uk-UA" b="1" i="1" dirty="0">
                <a:effectLst/>
              </a:rPr>
              <a:t> (КМП)</a:t>
            </a:r>
            <a:br>
              <a:rPr lang="uk-UA" dirty="0">
                <a:effectLst/>
              </a:rPr>
            </a:br>
            <a:endParaRPr lang="uk-UA" dirty="0"/>
          </a:p>
        </p:txBody>
      </p:sp>
      <p:pic>
        <p:nvPicPr>
          <p:cNvPr id="34818" name="Picture 2" descr="Демонстрация алгоритма Кнута, Морриса и Пратт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70" y="2940626"/>
            <a:ext cx="8030618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87624" y="1124744"/>
            <a:ext cx="7776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Ідея алгоритму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 кожному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неспівпадінні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двох символів  тексту та зразка, зразок зсувається на деяку відстань, так як менші зсуви не зможуть привести до повного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співпадіння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1027812" y="4062840"/>
            <a:ext cx="912280" cy="2029604"/>
            <a:chOff x="1027812" y="4062840"/>
            <a:chExt cx="912280" cy="2029604"/>
          </a:xfrm>
        </p:grpSpPr>
        <p:sp>
          <p:nvSpPr>
            <p:cNvPr id="5" name="TextBox 4"/>
            <p:cNvSpPr txBox="1"/>
            <p:nvPr/>
          </p:nvSpPr>
          <p:spPr>
            <a:xfrm>
              <a:off x="1027812" y="4062840"/>
              <a:ext cx="912280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uk-UA" sz="2000" b="1" dirty="0"/>
                <a:t>Рядок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 rot="16200000">
              <a:off x="742363" y="5213965"/>
              <a:ext cx="129529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uk-UA" sz="2400" b="1" dirty="0"/>
                <a:t>Зразок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7616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500042"/>
            <a:ext cx="7498080" cy="582594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§1. Основні поняття</a:t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142984"/>
            <a:ext cx="8072494" cy="5500726"/>
          </a:xfrm>
        </p:spPr>
        <p:txBody>
          <a:bodyPr/>
          <a:lstStyle/>
          <a:p>
            <a:pPr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(слово)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послідовність знаків (букв), з деякої скінченої множини, яка називається алфавітом.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позначають буквами латинського алфавіту.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[2]…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довжини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-та буква), яка належить алфавіту.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рядка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 кількість знаків у рядку, позначається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)=|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|=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7676"/>
            <a:ext cx="8100392" cy="5725580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КМП складається з двох етапів: підготовчого (побудова префікс-функції) і основного (пошуку).</a:t>
            </a:r>
          </a:p>
          <a:p>
            <a:pPr marL="82296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Підготовчий етап.</a:t>
            </a:r>
          </a:p>
          <a:p>
            <a:pPr marL="82296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Побудова префікс-функції.</a:t>
            </a:r>
          </a:p>
          <a:p>
            <a:pPr marL="82296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задано рядок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[1…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Необхідно обчислити для нього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префікс-функцію 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масив чисел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[1…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де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визначається наступним чином: це така найбільша довжина найбільшого власного суфікса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[1…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який співпадає з його префіксом. При цьому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[1]=0.</a:t>
            </a:r>
          </a:p>
          <a:p>
            <a:pPr marL="82296" indent="0" algn="just">
              <a:buNone/>
            </a:pPr>
            <a:endParaRPr lang="uk-UA" dirty="0"/>
          </a:p>
          <a:p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435250"/>
              </p:ext>
            </p:extLst>
          </p:nvPr>
        </p:nvGraphicFramePr>
        <p:xfrm>
          <a:off x="1043608" y="5733256"/>
          <a:ext cx="766345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0" name="Формула" r:id="rId2" imgW="2603500" imgH="279400" progId="Equation.3">
                  <p:embed/>
                </p:oleObj>
              </mc:Choice>
              <mc:Fallback>
                <p:oleObj name="Формула" r:id="rId2" imgW="2603500" imgH="2794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733256"/>
                        <a:ext cx="7663451" cy="792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344207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8172400" cy="62484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Знайти префікс-функцію рядка </a:t>
            </a:r>
          </a:p>
          <a:p>
            <a:pPr marL="82296" indent="0">
              <a:buNone/>
            </a:pP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=abcabcd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r>
              <a:rPr lang="uk-UA" dirty="0"/>
              <a:t>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781717"/>
              </p:ext>
            </p:extLst>
          </p:nvPr>
        </p:nvGraphicFramePr>
        <p:xfrm>
          <a:off x="1043607" y="1397000"/>
          <a:ext cx="7848873" cy="500039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7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Префікс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Суфікс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Префікс-функція 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</a:t>
                      </a:r>
                      <a:r>
                        <a:rPr lang="uk-UA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[і]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bca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uk-UA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</a:t>
                      </a:r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cab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</a:t>
                      </a:r>
                      <a:endParaRPr lang="uk-UA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r>
                        <a:rPr lang="uk-UA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</a:t>
                      </a:r>
                      <a:endParaRPr lang="uk-UA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0"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abcabcd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abcabcd</a:t>
                      </a:r>
                      <a:endParaRPr lang="uk-UA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5601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0"/>
            <a:ext cx="7962088" cy="66693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 префікс-функцію рядка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470432"/>
              </p:ext>
            </p:extLst>
          </p:nvPr>
        </p:nvGraphicFramePr>
        <p:xfrm>
          <a:off x="1147776" y="1045696"/>
          <a:ext cx="7996224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0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5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800" dirty="0"/>
                        <a:t>Префікс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dirty="0"/>
                        <a:t>Суфікс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dirty="0"/>
                        <a:t>Префікс-функція </a:t>
                      </a:r>
                      <a:r>
                        <a:rPr lang="en-US" sz="2800" dirty="0"/>
                        <a:t>f </a:t>
                      </a:r>
                      <a:r>
                        <a:rPr lang="uk-UA" sz="2800" dirty="0"/>
                        <a:t>[і]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b="1" i="1" dirty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с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с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800" b="1" i="1" dirty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 err="1"/>
                        <a:t>са</a:t>
                      </a:r>
                      <a:endParaRPr lang="uk-U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/>
                        <a:t>а</a:t>
                      </a:r>
                      <a:r>
                        <a:rPr lang="en-US" sz="2800" i="1" dirty="0"/>
                        <a:t>b</a:t>
                      </a:r>
                      <a:r>
                        <a:rPr lang="uk-UA" sz="2800" i="1" dirty="0" err="1"/>
                        <a:t>с</a:t>
                      </a:r>
                      <a:r>
                        <a:rPr lang="uk-UA" sz="2800" b="1" i="1" dirty="0" err="1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uk-UA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8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708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90080" cy="6408712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uk-UA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побудови префікс функції:</a:t>
            </a:r>
          </a:p>
          <a:p>
            <a:pPr marL="82296" lv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Обчислюємо значення префікс-функції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при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lvl="0" indent="0" algn="just">
              <a:buNone/>
            </a:pPr>
            <a:endParaRPr lang="uk-U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Для визначення поточного значення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введемо змінну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поточна довжина рядка, що розглядається: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і-1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</a:p>
          <a:p>
            <a:pPr marL="82296" lvl="0" indent="0" algn="just">
              <a:buNone/>
            </a:pPr>
            <a:endParaRPr lang="uk-U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Тестуємо зразок довжини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Порівнюємо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та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Якщо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то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і= 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+1. Якщо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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 то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і починаємо спочатку.</a:t>
            </a:r>
          </a:p>
          <a:p>
            <a:pPr marL="82296" lvl="0" indent="0" algn="just">
              <a:buNone/>
            </a:pPr>
            <a:endParaRPr lang="uk-UA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lvl="0" indent="0" algn="just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Якщо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 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співпадіння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знайдено, то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]=0, переходимо до індексу 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+1.</a:t>
            </a:r>
          </a:p>
          <a:p>
            <a:pPr marL="82296" indent="0" algn="ctr">
              <a:buNone/>
            </a:pP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2119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992888" cy="662473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uk-UA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 етап. Пошук.</a:t>
            </a:r>
          </a:p>
          <a:p>
            <a:pPr marL="82296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кількість символів, що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зробити висновок про те, які символи містяться у відповідних місцях текст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Це дозволяє одразу визначити, які зсуви будуть недопустимими. </a:t>
            </a:r>
          </a:p>
          <a:p>
            <a:pPr marL="82296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Якщо перші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символів співпали при зсуві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наступний зсув, який може бути допустимим, дорівнює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Якщо </a:t>
            </a:r>
            <a:r>
              <a:rPr lang="uk-UA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співпадінь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зсуві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виявлено, то наступний зсув, який може бути допустимим, дорівнює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i+1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+1.</a:t>
            </a:r>
          </a:p>
          <a:p>
            <a:pPr marL="82296" indent="0" algn="just">
              <a:buNone/>
            </a:pPr>
            <a:endParaRPr lang="uk-UA" dirty="0"/>
          </a:p>
          <a:p>
            <a:pPr marL="82296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12681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-69273"/>
            <a:ext cx="7314016" cy="61317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0,0,0,1,2,0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Зсув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q=5,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]=2,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))=0+(5-2)=3,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Зсув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q=4,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]=1,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))=3+(4-1)=6,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=7.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Зсув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q=1,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]=0,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+(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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))=6+(1-0)=7,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=8.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Демонстрация алгоритма Кнута, Морриса и Прат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51" y="3717032"/>
            <a:ext cx="6720160" cy="2952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8071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>
                <a:effectLst/>
              </a:rPr>
              <a:t>§6.Порівняння алгоритмів пошуку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776111"/>
              </p:ext>
            </p:extLst>
          </p:nvPr>
        </p:nvGraphicFramePr>
        <p:xfrm>
          <a:off x="1043607" y="1484784"/>
          <a:ext cx="7992888" cy="4824536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1998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98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5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Попередня обробка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час пошуку</a:t>
                      </a:r>
                      <a:endParaRPr lang="uk-UA" sz="2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Найгірший час</a:t>
                      </a:r>
                      <a:endParaRPr lang="uk-UA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5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послідовного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пошуку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Відсутня 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2*n 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O(n*m) 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5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Рабіна-Карпа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Відсутня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</a:t>
                      </a:r>
                      <a:r>
                        <a:rPr lang="uk-UA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n+m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O(n*m)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37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 КМП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O(m)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</a:t>
                      </a:r>
                      <a:r>
                        <a:rPr lang="uk-UA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n+m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O(</a:t>
                      </a:r>
                      <a:r>
                        <a:rPr lang="uk-UA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n+m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568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214290"/>
            <a:ext cx="8215338" cy="66437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Слово, яке не містить жодної букви називається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порожнім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Порожнє слово зазвичай позначають буквою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)=0.</a:t>
            </a:r>
          </a:p>
          <a:p>
            <a:pPr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префіксом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є таке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XZ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Причому саме слово є префіксом для самого себе, так як знайдеться нульове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таке що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слово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префіксом слова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abcfa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суфіксом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є таке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Аналогічно, слово є суфіксом самого себе.</a:t>
            </a:r>
          </a:p>
          <a:p>
            <a:pPr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слово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bfg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суфіксом слова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vsenfbfg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називається </a:t>
            </a: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рядка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знайдуться такі рядки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цьому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 лівим, а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правим крилом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 бути і само слово. При цьому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 входженням в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Серед всіх входжень слова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слово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входження з найменшою довжиною свого лівого крила називають першим або головним входженням. Входження позначають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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слова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hrf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fhr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abhrfhr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§</a:t>
            </a:r>
            <a:r>
              <a:rPr lang="en-US" b="1" i="1" dirty="0"/>
              <a:t>2</a:t>
            </a:r>
            <a:r>
              <a:rPr lang="uk-UA" b="1" i="1" dirty="0"/>
              <a:t>. Постановка задачі пошуку</a:t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071546"/>
            <a:ext cx="8072462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пошуку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наступному: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існує деякий текст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[1..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і шуканий текст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[1..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потрібно знайти всі входження тексту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текст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Текст, який шукають у рядку, називається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Кажуть, що зразок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в текст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із зсувом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якщо </a:t>
            </a:r>
          </a:p>
          <a:p>
            <a:pPr algn="ctr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[1…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+1…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і 0≤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≤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000100" y="57868"/>
            <a:ext cx="8143900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uk-UA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Приклад.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Необхідно знайти всі входження зразка 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</a:t>
            </a:r>
            <a:r>
              <a:rPr kumimoji="0" lang="uk-UA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аа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 текст </a:t>
            </a:r>
            <a:r>
              <a:rPr kumimoji="0" lang="uk-UA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Т=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са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аа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</a:t>
            </a:r>
            <a:r>
              <a:rPr kumimoji="0" lang="uk-UA" sz="3200" b="0" i="1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са</a:t>
            </a:r>
            <a:r>
              <a:rPr kumimoji="0" lang="en-US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b</a:t>
            </a:r>
            <a:r>
              <a:rPr kumimoji="0" lang="uk-UA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ас.</a:t>
            </a:r>
            <a:endParaRPr kumimoji="0" lang="uk-UA" sz="3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endParaRPr kumimoji="0" lang="uk-UA" sz="3200" b="0" i="1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uk-UA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Розв’язок.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Зразок </a:t>
            </a:r>
            <a:r>
              <a:rPr kumimoji="0" lang="uk-UA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Р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зустрічається в тексті лише 1 раз зі зсувом </a:t>
            </a:r>
            <a:r>
              <a:rPr kumimoji="0" lang="uk-UA" sz="3200" b="0" i="1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S</a:t>
            </a:r>
            <a:r>
              <a:rPr kumimoji="0" lang="uk-UA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=3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              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endParaRPr kumimoji="0" 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146672"/>
              </p:ext>
            </p:extLst>
          </p:nvPr>
        </p:nvGraphicFramePr>
        <p:xfrm>
          <a:off x="2627784" y="2888527"/>
          <a:ext cx="6095999" cy="563372"/>
        </p:xfrm>
        <a:graphic>
          <a:graphicData uri="http://schemas.openxmlformats.org/drawingml/2006/table">
            <a:tbl>
              <a:tblPr/>
              <a:tblGrid>
                <a:gridCol w="468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892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c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c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с</a:t>
                      </a:r>
                      <a:endParaRPr lang="uk-UA" sz="2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89813" y="2948520"/>
            <a:ext cx="14183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/>
              <a:t>Текст Т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620250"/>
              </p:ext>
            </p:extLst>
          </p:nvPr>
        </p:nvGraphicFramePr>
        <p:xfrm>
          <a:off x="4355976" y="3959281"/>
          <a:ext cx="1857388" cy="563372"/>
        </p:xfrm>
        <a:graphic>
          <a:graphicData uri="http://schemas.openxmlformats.org/drawingml/2006/table">
            <a:tbl>
              <a:tblPr/>
              <a:tblGrid>
                <a:gridCol w="464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4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</a:rPr>
                        <a:t>b</a:t>
                      </a:r>
                      <a:endParaRPr lang="uk-UA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dirty="0">
                          <a:latin typeface="Times New Roman"/>
                          <a:ea typeface="Times New Roman"/>
                        </a:rPr>
                        <a:t>a</a:t>
                      </a:r>
                      <a:endParaRPr lang="uk-UA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077268" y="3926204"/>
            <a:ext cx="17299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Зразок </a:t>
            </a:r>
            <a:r>
              <a:rPr lang="uk-UA" sz="3200" i="1" dirty="0"/>
              <a:t>Р</a:t>
            </a:r>
            <a:endParaRPr lang="uk-UA" sz="32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65762" y="3849379"/>
            <a:ext cx="9286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=3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938660" y="4279321"/>
            <a:ext cx="12858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428604"/>
            <a:ext cx="6786610" cy="1000124"/>
          </a:xfrm>
        </p:spPr>
        <p:txBody>
          <a:bodyPr>
            <a:normAutofit fontScale="90000"/>
          </a:bodyPr>
          <a:lstStyle/>
          <a:p>
            <a:r>
              <a:rPr lang="uk-UA" b="1" i="1" dirty="0"/>
              <a:t>§3. Алгоритм послідовного (прямого) пошуку</a:t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52673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Послідовний алгоритм пошуку – це найпростіший алгоритм, але не найефективніший.  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всіх допустимих зсувів виконується  послідовним порівняння зразка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зі всіма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тексту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легко виконати за допомогою циклу, в якому перевіряється умова 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[1..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+1…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для кожного з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+1 можливих значень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571480"/>
            <a:ext cx="7498080" cy="53911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Search;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n=length(T);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m=length(P);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	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S=0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n-m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begin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j:=1;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(j ≤ m)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(P[j] = T[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j+S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inc(j);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j &gt; m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//рядок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в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зі зсувом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14290"/>
            <a:ext cx="8143900" cy="1643074"/>
          </a:xfrm>
        </p:spPr>
        <p:txBody>
          <a:bodyPr/>
          <a:lstStyle/>
          <a:p>
            <a:pPr algn="just"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Знайти всі входження зразка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Р=аа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тексті </a:t>
            </a:r>
            <a:r>
              <a:rPr lang="uk-UA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Т=асаа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використовуючи найпростіший алгоритм пошуку.</a:t>
            </a:r>
          </a:p>
          <a:p>
            <a:pPr>
              <a:buNone/>
            </a:pPr>
            <a:endParaRPr lang="uk-UA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002726"/>
              </p:ext>
            </p:extLst>
          </p:nvPr>
        </p:nvGraphicFramePr>
        <p:xfrm>
          <a:off x="1009259" y="1856085"/>
          <a:ext cx="7808929" cy="48577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r:id="rId2" imgW="4396292" imgH="2709780" progId="">
                  <p:embed/>
                </p:oleObj>
              </mc:Choice>
              <mc:Fallback>
                <p:oleObj r:id="rId2" imgW="4396292" imgH="2709780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259" y="1856085"/>
                        <a:ext cx="7808929" cy="48577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661</TotalTime>
  <Words>1967</Words>
  <Application>Microsoft Office PowerPoint</Application>
  <PresentationFormat>Екран (4:3)</PresentationFormat>
  <Paragraphs>212</Paragraphs>
  <Slides>26</Slides>
  <Notes>1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2</vt:i4>
      </vt:variant>
      <vt:variant>
        <vt:lpstr>Заголовки слайдів</vt:lpstr>
      </vt:variant>
      <vt:variant>
        <vt:i4>26</vt:i4>
      </vt:variant>
    </vt:vector>
  </HeadingPairs>
  <TitlesOfParts>
    <vt:vector size="36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Уравнение</vt:lpstr>
      <vt:lpstr>Формула</vt:lpstr>
      <vt:lpstr>Лекція 6.   Алгоритми пошуку підрядків в рядках</vt:lpstr>
      <vt:lpstr>§1. Основні поняття </vt:lpstr>
      <vt:lpstr>Презентація PowerPoint</vt:lpstr>
      <vt:lpstr>Презентація PowerPoint</vt:lpstr>
      <vt:lpstr>§2. Постановка задачі пошуку </vt:lpstr>
      <vt:lpstr>Презентація PowerPoint</vt:lpstr>
      <vt:lpstr>§3. Алгоритм послідовного (прямого) пошуку </vt:lpstr>
      <vt:lpstr>Презентація PowerPoint</vt:lpstr>
      <vt:lpstr>Презентація PowerPoint</vt:lpstr>
      <vt:lpstr>Презентація PowerPoint</vt:lpstr>
      <vt:lpstr>§4. Алгоритм Рабіна-Карпа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§5. Алгоритм Кнута-Морриса-Пратта (КМП)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§6.Порівняння алгоритмів пошуку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6.   Алгоритми пошуку підрядків в рядках</dc:title>
  <dc:creator>Admin</dc:creator>
  <cp:lastModifiedBy>Serpinska Olga</cp:lastModifiedBy>
  <cp:revision>57</cp:revision>
  <dcterms:created xsi:type="dcterms:W3CDTF">2017-09-30T19:40:54Z</dcterms:created>
  <dcterms:modified xsi:type="dcterms:W3CDTF">2023-10-15T11:58:56Z</dcterms:modified>
</cp:coreProperties>
</file>