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309" r:id="rId17"/>
    <p:sldId id="310" r:id="rId18"/>
    <p:sldId id="311" r:id="rId19"/>
    <p:sldId id="312" r:id="rId20"/>
    <p:sldId id="313" r:id="rId21"/>
    <p:sldId id="299" r:id="rId22"/>
    <p:sldId id="300" r:id="rId23"/>
    <p:sldId id="301" r:id="rId24"/>
    <p:sldId id="302" r:id="rId25"/>
    <p:sldId id="303" r:id="rId26"/>
    <p:sldId id="304" r:id="rId27"/>
    <p:sldId id="305" r:id="rId28"/>
    <p:sldId id="306" r:id="rId29"/>
    <p:sldId id="307" r:id="rId30"/>
    <p:sldId id="308" r:id="rId31"/>
    <p:sldId id="314" r:id="rId32"/>
    <p:sldId id="315" r:id="rId33"/>
    <p:sldId id="316" r:id="rId34"/>
    <p:sldId id="31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36"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4A88D8-CA05-4D69-B2E0-C8C9E31C3EAE}" type="datetimeFigureOut">
              <a:rPr lang="ru-RU" smtClean="0"/>
              <a:pPr/>
              <a:t>12.09.2023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BBBF6-5DBA-4B08-A39F-11D91A1C4A4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A88D8-CA05-4D69-B2E0-C8C9E31C3EAE}" type="datetimeFigureOut">
              <a:rPr lang="ru-RU" smtClean="0"/>
              <a:pPr/>
              <a:t>12.09.2023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BBBF6-5DBA-4B08-A39F-11D91A1C4A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ites.google.com/site/informatikakg49/vikladanna-informatiki/profil-11-klas-ap/21.jpg?attredirects=0"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sites.google.com/site/informatikakg49/vikladanna-informatiki/profil-11-klas-ap/%D0%B0%D0%BF1.jpg?attredirects=0"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sites.google.com/site/informatikakg49/vikladanna-informatiki/profil-11-klas-ap/%D0%B0%D0%BF2.jpg?attredirects=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ites.google.com/site/informatikakg49/vikladanna-informatiki/profil-11-klas-ap/%D0%B0%D0%BF3.jpg?attredirects=0"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ites.google.com/site/informatikakg49/vikladanna-informatiki/profil-11-klas-ap/%D0%B0%D0%BF4.jpg?attredirects=0"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ites.google.com/site/informatikakg49/vikladanna-informatiki/profil-11-klas-ap/11.jpg?attredirects=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85786" y="428604"/>
            <a:ext cx="7791450" cy="5810250"/>
          </a:xfrm>
          <a:prstGeom prst="rect">
            <a:avLst/>
          </a:prstGeom>
          <a:noFill/>
          <a:ln w="9525">
            <a:noFill/>
            <a:miter lim="800000"/>
            <a:headEnd/>
            <a:tailEnd/>
          </a:ln>
          <a:effectLst/>
        </p:spPr>
      </p:pic>
      <p:pic>
        <p:nvPicPr>
          <p:cNvPr id="2" name="Picture 2"/>
          <p:cNvPicPr>
            <a:picLocks noChangeAspect="1" noChangeArrowheads="1"/>
          </p:cNvPicPr>
          <p:nvPr/>
        </p:nvPicPr>
        <p:blipFill>
          <a:blip r:embed="rId3"/>
          <a:srcRect/>
          <a:stretch>
            <a:fillRect/>
          </a:stretch>
        </p:blipFill>
        <p:spPr bwMode="auto">
          <a:xfrm>
            <a:off x="690563" y="428604"/>
            <a:ext cx="7881965" cy="585791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85720" y="642918"/>
            <a:ext cx="842968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от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організація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обробки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цього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буде такою,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відповідає</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означенню</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цієї</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простішого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розуміння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поняття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«стек»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проведемо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аналогію</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стосом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книг.</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Додаючи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нову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книжку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стос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кладемо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зверху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нового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стек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відбувається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кінець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додаванням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нового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для того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щоб</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узяти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книжку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середини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стосу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нам треба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всі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верхні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книжки по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одній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зняти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зворотному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порядку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щодо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складання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Таким чином,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відбувається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також</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кінця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зворотному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порядку.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Обробляючи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ми вводимо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поняття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поточного порядкового номера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випадку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нас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цікавитиме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лише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останній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або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зчитуємо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або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після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нього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записуємо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новий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елемент</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Індекс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останнього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називається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вершиною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означає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обробки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нам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достатньо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знати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лише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однієї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величини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вершини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Схематично стек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зобразити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 (мал. 6):</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sites.google.com/site/informatikakg49/_/rsrc/1409763895948/vikladanna-informatiki/profil-11-klas-ap/21.jpg?height=170&amp;width=400">
            <a:hlinkClick r:id="rId2"/>
          </p:cNvPr>
          <p:cNvPicPr/>
          <p:nvPr/>
        </p:nvPicPr>
        <p:blipFill>
          <a:blip r:embed="rId3"/>
          <a:srcRect/>
          <a:stretch>
            <a:fillRect/>
          </a:stretch>
        </p:blipFill>
        <p:spPr bwMode="auto">
          <a:xfrm>
            <a:off x="1000100" y="500041"/>
            <a:ext cx="6786610" cy="2143141"/>
          </a:xfrm>
          <a:prstGeom prst="rect">
            <a:avLst/>
          </a:prstGeom>
          <a:noFill/>
          <a:ln w="9525">
            <a:noFill/>
            <a:miter lim="800000"/>
            <a:headEnd/>
            <a:tailEnd/>
          </a:ln>
        </p:spPr>
      </p:pic>
      <p:sp>
        <p:nvSpPr>
          <p:cNvPr id="54274" name="Rectangle 2"/>
          <p:cNvSpPr>
            <a:spLocks noChangeArrowheads="1"/>
          </p:cNvSpPr>
          <p:nvPr/>
        </p:nvSpPr>
        <p:spPr bwMode="auto">
          <a:xfrm>
            <a:off x="285720" y="2714620"/>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Подвійною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стрілкою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позначили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вершини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доступний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як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сірим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кольором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належать стеку.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Нижня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стрілка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показує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розміру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в межах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Алгоритм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нового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стек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виглядатиме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i:=i+1;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ai:=</a:t>
            </a:r>
            <a:r>
              <a:rPr kumimoji="0" lang="ru-RU"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спочатку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збільшуємо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вершини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на 1,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потім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індексом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присвоюємо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Алгоритм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чергового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буде таким: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x:= </a:t>
            </a:r>
            <a:r>
              <a:rPr kumimoji="0" lang="ru-RU"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аi</a:t>
            </a:r>
            <a:r>
              <a:rPr kumimoji="0" lang="ru-RU"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i:=i-1.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357158" y="500042"/>
            <a:ext cx="835824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Пояснимо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цей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алгоритм: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спочатку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знаходиться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вершині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читаємо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потім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зменшуємо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вершини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на 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Тепер</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коли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визначили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роботи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тільки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обов’язково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треба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зауважити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таке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швидкодії</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роботи</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зі</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стеком не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витрачається</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час на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знищення</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які</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вже</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вичитано</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Доступ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утрачається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лише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рахунок</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вершини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- 1). Таким чином,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лишається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сміття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наступному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попаданні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час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туди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будуть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записані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нові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Розглянемо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тепер</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реалізацію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алгоритмів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мовою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Pascal</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Перш за все треба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обговорити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критичні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ситуації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можуть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виникнути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інформації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саме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виникнути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ситуація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коли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вже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немає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порожній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стек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переповнений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досягнуто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останнього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оскільки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описуючи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програмі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повинні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вказати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межі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індексу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Процедура</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зі</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стека</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500034" y="142853"/>
            <a:ext cx="842968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procedure </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read_from_stack</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if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і</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 0 then </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Стек</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пустий</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else</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dec</a:t>
            </a: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a:t>
            </a: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Логічним</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твердження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початку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роботи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програми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обробки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вершина стека повинна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мати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0,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оскільки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початковому</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стані</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дозволена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лише</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стек.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Процедура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стек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може</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виглядати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procedure </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writetostack</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if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і</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&gt; = n then </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Стек</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повний</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else</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inc(</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readln</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500034" y="428604"/>
            <a:ext cx="835824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виконанні</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програми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реалізує</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роботу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зі</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стеком, нам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цікаво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спостерігати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вмістом</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час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операцій</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цього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можна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скористатися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процедурою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виведення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поточного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вмісту</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procedure</a:t>
            </a: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print_stack</a:t>
            </a: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var</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k: word;</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for k := 1 to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і</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do</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write(a[k],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end;</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1745" name="Rectangle 1"/>
          <p:cNvSpPr>
            <a:spLocks noChangeArrowheads="1"/>
          </p:cNvSpPr>
          <p:nvPr/>
        </p:nvSpPr>
        <p:spPr bwMode="auto">
          <a:xfrm>
            <a:off x="285720" y="3429000"/>
            <a:ext cx="857256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Корисною</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також</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інформація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вміст</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усього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відведеного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організації</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час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обробки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Саме</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виконанні</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цієї</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процедури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можна</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спостерігати</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появою</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сміття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масиві</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заміною</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його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нові</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виконанні</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операції</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стек.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procedure </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printmas</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var</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і</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word;</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for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і</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 1 to n do</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write(a[</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a:t>
            </a: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en-US"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r>
              <a:rPr kumimoji="0" lang="ru-RU"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85720" y="428604"/>
            <a:ext cx="857256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залишилося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визначитися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принципом доступу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Робота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стеком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зводиться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обробки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вершинного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доступний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завжди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решта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Щоб</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зробити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доступним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деякий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k</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&lt;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треба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спочатку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вичитати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всі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знаходяться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вище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нього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зробивши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таким чином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вершиною стека.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Тому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зробити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висновок</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структура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структурою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послідовного</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доступу.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14290"/>
            <a:ext cx="7929618" cy="5632311"/>
          </a:xfrm>
          <a:prstGeom prst="rect">
            <a:avLst/>
          </a:prstGeom>
        </p:spPr>
        <p:txBody>
          <a:bodyPr wrap="square">
            <a:spAutoFit/>
          </a:bodyPr>
          <a:lstStyle/>
          <a:p>
            <a:r>
              <a:rPr lang="uk-UA" sz="2000" b="1" dirty="0" smtClean="0">
                <a:latin typeface="Times New Roman" pitchFamily="18" charset="0"/>
                <a:cs typeface="Times New Roman" pitchFamily="18" charset="0"/>
              </a:rPr>
              <a:t>Отже:</a:t>
            </a:r>
          </a:p>
          <a:p>
            <a:r>
              <a:rPr lang="ru-RU" sz="2000" b="1" dirty="0" smtClean="0">
                <a:latin typeface="Times New Roman" pitchFamily="18" charset="0"/>
                <a:cs typeface="Times New Roman" pitchFamily="18" charset="0"/>
              </a:rPr>
              <a:t>Стек</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впорядкована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лінійна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динамічно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змінювана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послідовність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елементів</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якій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виконуються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наступні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умови</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1) </a:t>
            </a:r>
            <a:r>
              <a:rPr lang="ru-RU" sz="2000" dirty="0" err="1" smtClean="0">
                <a:latin typeface="Times New Roman" pitchFamily="18" charset="0"/>
                <a:cs typeface="Times New Roman" pitchFamily="18" charset="0"/>
              </a:rPr>
              <a:t>новий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приєднується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завжди</a:t>
            </a:r>
            <a:r>
              <a:rPr lang="ru-RU" sz="2000" dirty="0" smtClean="0">
                <a:latin typeface="Times New Roman" pitchFamily="18" charset="0"/>
                <a:cs typeface="Times New Roman" pitchFamily="18" charset="0"/>
              </a:rPr>
              <a:t> до одного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того ж боку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2) доступ до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здійснюється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завжди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того боку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якого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приєднується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3)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зберігається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 до моменту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виклику</a:t>
            </a:r>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Операцію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включення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у стек </a:t>
            </a:r>
            <a:r>
              <a:rPr lang="ru-RU" sz="2000" dirty="0" err="1" smtClean="0">
                <a:latin typeface="Times New Roman" pitchFamily="18" charset="0"/>
                <a:cs typeface="Times New Roman" pitchFamily="18" charset="0"/>
              </a:rPr>
              <a:t>називають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проштовхуванням</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операцію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виключення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виштовхуванням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Найбільш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найменш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доступні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стека </a:t>
            </a:r>
            <a:r>
              <a:rPr lang="ru-RU" sz="2000" dirty="0" err="1" smtClean="0">
                <a:latin typeface="Times New Roman" pitchFamily="18" charset="0"/>
                <a:cs typeface="Times New Roman" pitchFamily="18" charset="0"/>
              </a:rPr>
              <a:t>навивають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відповідно</a:t>
            </a:r>
            <a:r>
              <a:rPr lang="ru-RU" sz="2000" dirty="0" smtClean="0">
                <a:latin typeface="Times New Roman" pitchFamily="18" charset="0"/>
                <a:cs typeface="Times New Roman" pitchFamily="18" charset="0"/>
              </a:rPr>
              <a:t> верхом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низом стека.       </a:t>
            </a:r>
            <a:r>
              <a:rPr lang="ru-RU" sz="2000" dirty="0" err="1" smtClean="0">
                <a:latin typeface="Times New Roman" pitchFamily="18" charset="0"/>
                <a:cs typeface="Times New Roman" pitchFamily="18" charset="0"/>
              </a:rPr>
              <a:t>Операції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включення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виключення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стека </a:t>
            </a:r>
            <a:r>
              <a:rPr lang="ru-RU" sz="2000" dirty="0" err="1" smtClean="0">
                <a:latin typeface="Times New Roman" pitchFamily="18" charset="0"/>
                <a:cs typeface="Times New Roman" pitchFamily="18" charset="0"/>
              </a:rPr>
              <a:t>виконують</a:t>
            </a:r>
            <a:r>
              <a:rPr lang="ru-RU" sz="2000" dirty="0" smtClean="0">
                <a:latin typeface="Times New Roman" pitchFamily="18" charset="0"/>
                <a:cs typeface="Times New Roman" pitchFamily="18" charset="0"/>
              </a:rPr>
              <a:t> в одному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тому ж боку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виключаються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стека в порядку, </a:t>
            </a:r>
            <a:r>
              <a:rPr lang="ru-RU" sz="2000" dirty="0" err="1" smtClean="0">
                <a:latin typeface="Times New Roman" pitchFamily="18" charset="0"/>
                <a:cs typeface="Times New Roman" pitchFamily="18" charset="0"/>
              </a:rPr>
              <a:t>зворотному</a:t>
            </a:r>
            <a:r>
              <a:rPr lang="ru-RU" sz="2000" dirty="0" smtClean="0">
                <a:latin typeface="Times New Roman" pitchFamily="18" charset="0"/>
                <a:cs typeface="Times New Roman" pitchFamily="18" charset="0"/>
              </a:rPr>
              <a:t> до того, в </a:t>
            </a:r>
            <a:r>
              <a:rPr lang="ru-RU" sz="2000" dirty="0" err="1" smtClean="0">
                <a:latin typeface="Times New Roman" pitchFamily="18" charset="0"/>
                <a:cs typeface="Times New Roman" pitchFamily="18" charset="0"/>
              </a:rPr>
              <a:t>якому</a:t>
            </a:r>
            <a:r>
              <a:rPr lang="ru-RU" sz="2000" dirty="0" smtClean="0">
                <a:latin typeface="Times New Roman" pitchFamily="18" charset="0"/>
                <a:cs typeface="Times New Roman" pitchFamily="18" charset="0"/>
              </a:rPr>
              <a:t> вони </a:t>
            </a:r>
            <a:r>
              <a:rPr lang="ru-RU" sz="2000" dirty="0" err="1" smtClean="0">
                <a:latin typeface="Times New Roman" pitchFamily="18" charset="0"/>
                <a:cs typeface="Times New Roman" pitchFamily="18" charset="0"/>
              </a:rPr>
              <a:t>потрапили</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послідовність</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кожний</a:t>
            </a:r>
            <a:r>
              <a:rPr lang="ru-RU" sz="2000" dirty="0" smtClean="0">
                <a:latin typeface="Times New Roman" pitchFamily="18" charset="0"/>
                <a:cs typeface="Times New Roman" pitchFamily="18" charset="0"/>
              </a:rPr>
              <a:t> момент часу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стека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забрати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лише</a:t>
            </a:r>
            <a:r>
              <a:rPr lang="ru-RU" sz="2000" dirty="0" smtClean="0">
                <a:latin typeface="Times New Roman" pitchFamily="18" charset="0"/>
                <a:cs typeface="Times New Roman" pitchFamily="18" charset="0"/>
              </a:rPr>
              <a:t> один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Дисципліну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обслуговування</a:t>
            </a:r>
            <a:r>
              <a:rPr lang="ru-RU" sz="2000" dirty="0" smtClean="0">
                <a:latin typeface="Times New Roman" pitchFamily="18" charset="0"/>
                <a:cs typeface="Times New Roman" pitchFamily="18" charset="0"/>
              </a:rPr>
              <a:t> стека часто </a:t>
            </a:r>
            <a:r>
              <a:rPr lang="ru-RU" sz="2000" dirty="0" err="1" smtClean="0">
                <a:latin typeface="Times New Roman" pitchFamily="18" charset="0"/>
                <a:cs typeface="Times New Roman" pitchFamily="18" charset="0"/>
              </a:rPr>
              <a:t>називають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дисципліною</a:t>
            </a: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LIFO</a:t>
            </a:r>
            <a:r>
              <a:rPr lang="ru-RU" sz="2000" i="1"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останній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прийшов</a:t>
            </a:r>
            <a:r>
              <a:rPr lang="ru-RU" sz="2000" dirty="0" smtClean="0">
                <a:latin typeface="Times New Roman" pitchFamily="18" charset="0"/>
                <a:cs typeface="Times New Roman" pitchFamily="18" charset="0"/>
              </a:rPr>
              <a:t>, перший </a:t>
            </a:r>
            <a:r>
              <a:rPr lang="ru-RU" sz="2000" dirty="0" err="1" smtClean="0">
                <a:latin typeface="Times New Roman" pitchFamily="18" charset="0"/>
                <a:cs typeface="Times New Roman" pitchFamily="18" charset="0"/>
              </a:rPr>
              <a:t>пішов</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428604"/>
            <a:ext cx="7500990" cy="4708981"/>
          </a:xfrm>
          <a:prstGeom prst="rect">
            <a:avLst/>
          </a:prstGeom>
        </p:spPr>
        <p:txBody>
          <a:bodyPr wrap="square">
            <a:spAutoFit/>
          </a:bodyPr>
          <a:lstStyle/>
          <a:p>
            <a:r>
              <a:rPr lang="ru-RU" sz="2000" dirty="0" smtClean="0">
                <a:latin typeface="Times New Roman" pitchFamily="18" charset="0"/>
                <a:cs typeface="Times New Roman" pitchFamily="18" charset="0"/>
              </a:rPr>
              <a:t>Стек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зобразити</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вигляді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A=A</a:t>
            </a:r>
            <a:r>
              <a:rPr lang="ru-RU" sz="2000" i="1" baseline="-25000" dirty="0" smtClean="0">
                <a:latin typeface="Times New Roman" pitchFamily="18" charset="0"/>
                <a:cs typeface="Times New Roman" pitchFamily="18" charset="0"/>
              </a:rPr>
              <a:t>1</a:t>
            </a:r>
            <a:r>
              <a:rPr lang="ru-RU" sz="2000" i="1" dirty="0" smtClean="0">
                <a:latin typeface="Times New Roman" pitchFamily="18" charset="0"/>
                <a:cs typeface="Times New Roman" pitchFamily="18" charset="0"/>
              </a:rPr>
              <a:t>,...,A</a:t>
            </a:r>
            <a:r>
              <a:rPr lang="ru-RU" sz="2000" i="1" baseline="-25000" dirty="0" smtClean="0">
                <a:latin typeface="Times New Roman" pitchFamily="18" charset="0"/>
                <a:cs typeface="Times New Roman" pitchFamily="18" charset="0"/>
              </a:rPr>
              <a:t>n-1</a:t>
            </a:r>
            <a:r>
              <a:rPr lang="ru-RU" sz="2000" i="1" dirty="0" smtClean="0">
                <a:latin typeface="Times New Roman" pitchFamily="18" charset="0"/>
                <a:cs typeface="Times New Roman" pitchFamily="18" charset="0"/>
              </a:rPr>
              <a:t>,A</a:t>
            </a:r>
            <a:r>
              <a:rPr lang="ru-RU" sz="2000" i="1" baseline="-25000" dirty="0" smtClean="0">
                <a:latin typeface="Times New Roman" pitchFamily="18" charset="0"/>
                <a:cs typeface="Times New Roman" pitchFamily="18" charset="0"/>
              </a:rPr>
              <a:t>n</a:t>
            </a:r>
            <a:r>
              <a:rPr lang="ru-RU" sz="2000" i="1"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де </a:t>
            </a:r>
            <a:r>
              <a:rPr lang="ru-RU" sz="2000" i="1" dirty="0" err="1" smtClean="0">
                <a:latin typeface="Times New Roman" pitchFamily="18" charset="0"/>
                <a:cs typeface="Times New Roman" pitchFamily="18" charset="0"/>
              </a:rPr>
              <a:t>A</a:t>
            </a:r>
            <a:r>
              <a:rPr lang="ru-RU" sz="2000" i="1" baseline="-25000" dirty="0" err="1" smtClean="0">
                <a:latin typeface="Times New Roman" pitchFamily="18" charset="0"/>
                <a:cs typeface="Times New Roman" pitchFamily="18" charset="0"/>
              </a:rPr>
              <a:t>n</a:t>
            </a:r>
            <a:r>
              <a:rPr lang="ru-RU" sz="2000" i="1"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вказує</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вхід-вихід</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послідовність</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A</a:t>
            </a:r>
            <a:r>
              <a:rPr lang="ru-RU" sz="2000" i="1" baseline="-25000" dirty="0" smtClean="0">
                <a:latin typeface="Times New Roman" pitchFamily="18" charset="0"/>
                <a:cs typeface="Times New Roman" pitchFamily="18" charset="0"/>
              </a:rPr>
              <a:t>1</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A</a:t>
            </a:r>
            <a:r>
              <a:rPr lang="ru-RU" sz="2000" i="1" baseline="-25000" dirty="0" err="1" smtClean="0">
                <a:latin typeface="Times New Roman" pitchFamily="18" charset="0"/>
                <a:cs typeface="Times New Roman" pitchFamily="18" charset="0"/>
              </a:rPr>
              <a:t>n</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відповідно</a:t>
            </a:r>
            <a:r>
              <a:rPr lang="ru-RU" sz="2000" dirty="0" smtClean="0">
                <a:latin typeface="Times New Roman" pitchFamily="18" charset="0"/>
                <a:cs typeface="Times New Roman" pitchFamily="18" charset="0"/>
              </a:rPr>
              <a:t> низ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верх стека. </a:t>
            </a:r>
            <a:r>
              <a:rPr lang="ru-RU" sz="2000" dirty="0" err="1" smtClean="0">
                <a:latin typeface="Times New Roman" pitchFamily="18" charset="0"/>
                <a:cs typeface="Times New Roman" pitchFamily="18" charset="0"/>
              </a:rPr>
              <a:t>Щоб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прочитати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A</a:t>
            </a:r>
            <a:r>
              <a:rPr lang="ru-RU" sz="2000" i="1" baseline="-25000" dirty="0" err="1" smtClean="0">
                <a:latin typeface="Times New Roman" pitchFamily="18" charset="0"/>
                <a:cs typeface="Times New Roman" pitchFamily="18" charset="0"/>
              </a:rPr>
              <a:t>j</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необхідно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вибрати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стека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A</a:t>
            </a:r>
            <a:r>
              <a:rPr lang="ru-RU" sz="2000" i="1" baseline="-25000" dirty="0" err="1" smtClean="0">
                <a:latin typeface="Times New Roman" pitchFamily="18" charset="0"/>
                <a:cs typeface="Times New Roman" pitchFamily="18" charset="0"/>
              </a:rPr>
              <a:t>n</a:t>
            </a:r>
            <a:r>
              <a:rPr lang="ru-RU" sz="2000" i="1" dirty="0" smtClean="0">
                <a:latin typeface="Times New Roman" pitchFamily="18" charset="0"/>
                <a:cs typeface="Times New Roman" pitchFamily="18" charset="0"/>
              </a:rPr>
              <a:t>,..., A</a:t>
            </a:r>
            <a:r>
              <a:rPr lang="ru-RU" sz="2000" i="1" baseline="-25000" dirty="0" smtClean="0">
                <a:latin typeface="Times New Roman" pitchFamily="18" charset="0"/>
                <a:cs typeface="Times New Roman" pitchFamily="18" charset="0"/>
              </a:rPr>
              <a:t>j+1</a:t>
            </a:r>
            <a:r>
              <a:rPr lang="ru-RU" sz="2000" i="1"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r>
              <a:rPr lang="ru-RU" sz="2000" dirty="0" err="1" smtClean="0">
                <a:latin typeface="Times New Roman" pitchFamily="18" charset="0"/>
                <a:cs typeface="Times New Roman" pitchFamily="18" charset="0"/>
              </a:rPr>
              <a:t>Також</a:t>
            </a:r>
            <a:r>
              <a:rPr lang="ru-RU" sz="2000" dirty="0" smtClean="0">
                <a:latin typeface="Times New Roman" pitchFamily="18" charset="0"/>
                <a:cs typeface="Times New Roman" pitchFamily="18" charset="0"/>
              </a:rPr>
              <a:t> стек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представити</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вигляді</a:t>
            </a:r>
            <a:r>
              <a:rPr lang="ru-RU" sz="2000" dirty="0" smtClean="0">
                <a:latin typeface="Times New Roman" pitchFamily="18" charset="0"/>
                <a:cs typeface="Times New Roman" pitchFamily="18" charset="0"/>
              </a:rPr>
              <a:t> трубки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підпруженим</a:t>
            </a:r>
            <a:r>
              <a:rPr lang="ru-RU" sz="2000" dirty="0" smtClean="0">
                <a:latin typeface="Times New Roman" pitchFamily="18" charset="0"/>
                <a:cs typeface="Times New Roman" pitchFamily="18" charset="0"/>
              </a:rPr>
              <a:t> дном,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розміщена</a:t>
            </a:r>
            <a:r>
              <a:rPr lang="ru-RU" sz="2000" dirty="0" smtClean="0">
                <a:latin typeface="Times New Roman" pitchFamily="18" charset="0"/>
                <a:cs typeface="Times New Roman" pitchFamily="18" charset="0"/>
              </a:rPr>
              <a:t> вертикально. </a:t>
            </a:r>
            <a:r>
              <a:rPr lang="ru-RU" sz="2000" dirty="0" err="1" smtClean="0">
                <a:latin typeface="Times New Roman" pitchFamily="18" charset="0"/>
                <a:cs typeface="Times New Roman" pitchFamily="18" charset="0"/>
              </a:rPr>
              <a:t>Верхній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кінець</a:t>
            </a:r>
            <a:r>
              <a:rPr lang="ru-RU" sz="2000" dirty="0" smtClean="0">
                <a:latin typeface="Times New Roman" pitchFamily="18" charset="0"/>
                <a:cs typeface="Times New Roman" pitchFamily="18" charset="0"/>
              </a:rPr>
              <a:t> трубки </a:t>
            </a:r>
            <a:r>
              <a:rPr lang="ru-RU" sz="2000" dirty="0" err="1" smtClean="0">
                <a:latin typeface="Times New Roman" pitchFamily="18" charset="0"/>
                <a:cs typeface="Times New Roman" pitchFamily="18" charset="0"/>
              </a:rPr>
              <a:t>відкритий</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включати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заштовхувати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додається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проштовхує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включені</a:t>
            </a:r>
            <a:r>
              <a:rPr lang="ru-RU" sz="2000" dirty="0" smtClean="0">
                <a:latin typeface="Times New Roman" pitchFamily="18" charset="0"/>
                <a:cs typeface="Times New Roman" pitchFamily="18" charset="0"/>
              </a:rPr>
              <a:t> в стек </a:t>
            </a:r>
            <a:r>
              <a:rPr lang="ru-RU" sz="2000" dirty="0" err="1" smtClean="0">
                <a:latin typeface="Times New Roman" pitchFamily="18" charset="0"/>
                <a:cs typeface="Times New Roman" pitchFamily="18" charset="0"/>
              </a:rPr>
              <a:t>раніше</a:t>
            </a:r>
            <a:r>
              <a:rPr lang="ru-RU" sz="2000" dirty="0" smtClean="0">
                <a:latin typeface="Times New Roman" pitchFamily="18" charset="0"/>
                <a:cs typeface="Times New Roman" pitchFamily="18" charset="0"/>
              </a:rPr>
              <a:t>, на одну </a:t>
            </a:r>
            <a:r>
              <a:rPr lang="ru-RU" sz="2000" dirty="0" err="1" smtClean="0">
                <a:latin typeface="Times New Roman" pitchFamily="18" charset="0"/>
                <a:cs typeface="Times New Roman" pitchFamily="18" charset="0"/>
              </a:rPr>
              <a:t>позицію</a:t>
            </a:r>
            <a:r>
              <a:rPr lang="ru-RU" sz="2000" dirty="0" smtClean="0">
                <a:latin typeface="Times New Roman" pitchFamily="18" charset="0"/>
                <a:cs typeface="Times New Roman" pitchFamily="18" charset="0"/>
              </a:rPr>
              <a:t> вниз. При </a:t>
            </a:r>
            <a:r>
              <a:rPr lang="ru-RU" sz="2000" dirty="0" err="1" smtClean="0">
                <a:latin typeface="Times New Roman" pitchFamily="18" charset="0"/>
                <a:cs typeface="Times New Roman" pitchFamily="18" charset="0"/>
              </a:rPr>
              <a:t>виключенні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стека вони </a:t>
            </a:r>
            <a:r>
              <a:rPr lang="ru-RU" sz="2000" dirty="0" err="1" smtClean="0">
                <a:latin typeface="Times New Roman" pitchFamily="18" charset="0"/>
                <a:cs typeface="Times New Roman" pitchFamily="18" charset="0"/>
              </a:rPr>
              <a:t>виштовхуються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нагору</a:t>
            </a:r>
            <a:r>
              <a:rPr lang="ru-RU" sz="2000" dirty="0" smtClean="0">
                <a:latin typeface="Times New Roman" pitchFamily="18" charset="0"/>
                <a:cs typeface="Times New Roman" pitchFamily="18" charset="0"/>
              </a:rPr>
              <a:t>.</a:t>
            </a:r>
          </a:p>
          <a:p>
            <a:r>
              <a:rPr lang="ru-RU" sz="2000" dirty="0" err="1" smtClean="0">
                <a:latin typeface="Times New Roman" pitchFamily="18" charset="0"/>
                <a:cs typeface="Times New Roman" pitchFamily="18" charset="0"/>
              </a:rPr>
              <a:t>Незалежно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того, як </a:t>
            </a:r>
            <a:r>
              <a:rPr lang="ru-RU" sz="2000" dirty="0" err="1" smtClean="0">
                <a:latin typeface="Times New Roman" pitchFamily="18" charset="0"/>
                <a:cs typeface="Times New Roman" pitchFamily="18" charset="0"/>
              </a:rPr>
              <a:t>реалізований</a:t>
            </a:r>
            <a:r>
              <a:rPr lang="ru-RU" sz="2000" dirty="0" smtClean="0">
                <a:latin typeface="Times New Roman" pitchFamily="18" charset="0"/>
                <a:cs typeface="Times New Roman" pitchFamily="18" charset="0"/>
              </a:rPr>
              <a:t> стек, </a:t>
            </a:r>
            <a:r>
              <a:rPr lang="ru-RU" sz="2000" dirty="0" err="1" smtClean="0">
                <a:latin typeface="Times New Roman" pitchFamily="18" charset="0"/>
                <a:cs typeface="Times New Roman" pitchFamily="18" charset="0"/>
              </a:rPr>
              <a:t>процедури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працюють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ним, </a:t>
            </a:r>
            <a:r>
              <a:rPr lang="ru-RU" sz="2000" dirty="0" err="1" smtClean="0">
                <a:latin typeface="Times New Roman" pitchFamily="18" charset="0"/>
                <a:cs typeface="Times New Roman" pitchFamily="18" charset="0"/>
              </a:rPr>
              <a:t>повинні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вміти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поміщати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в стек, </a:t>
            </a:r>
            <a:r>
              <a:rPr lang="ru-RU" sz="2000" dirty="0" err="1" smtClean="0">
                <a:latin typeface="Times New Roman" pitchFamily="18" charset="0"/>
                <a:cs typeface="Times New Roman" pitchFamily="18" charset="0"/>
              </a:rPr>
              <a:t>вибирати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стеку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перевіряти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порожній</a:t>
            </a:r>
            <a:r>
              <a:rPr lang="ru-RU" sz="2000" dirty="0" smtClean="0">
                <a:latin typeface="Times New Roman" pitchFamily="18" charset="0"/>
                <a:cs typeface="Times New Roman" pitchFamily="18" charset="0"/>
              </a:rPr>
              <a:t>  стек. Для того </a:t>
            </a:r>
            <a:r>
              <a:rPr lang="ru-RU" sz="2000" dirty="0" err="1" smtClean="0">
                <a:latin typeface="Times New Roman" pitchFamily="18" charset="0"/>
                <a:cs typeface="Times New Roman" pitchFamily="18" charset="0"/>
              </a:rPr>
              <a:t>щоб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працювати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новим</a:t>
            </a:r>
            <a:r>
              <a:rPr lang="ru-RU" sz="2000" dirty="0" smtClean="0">
                <a:latin typeface="Times New Roman" pitchFamily="18" charset="0"/>
                <a:cs typeface="Times New Roman" pitchFamily="18" charset="0"/>
              </a:rPr>
              <a:t> типом </a:t>
            </a:r>
            <a:r>
              <a:rPr lang="ru-RU" sz="2000"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необхідні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спеціальні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операції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наприклад</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335846"/>
            <a:ext cx="7643866" cy="4401205"/>
          </a:xfrm>
          <a:prstGeom prst="rect">
            <a:avLst/>
          </a:prstGeom>
        </p:spPr>
        <p:txBody>
          <a:bodyPr wrap="square">
            <a:spAutoFit/>
          </a:bodyPr>
          <a:lstStyle/>
          <a:p>
            <a:r>
              <a:rPr lang="ru-RU" sz="2000" dirty="0" smtClean="0">
                <a:latin typeface="Times New Roman" pitchFamily="18" charset="0"/>
                <a:cs typeface="Times New Roman" pitchFamily="18" charset="0"/>
              </a:rPr>
              <a:t>NEW (стек)                              </a:t>
            </a:r>
            <a:r>
              <a:rPr lang="ru-RU" sz="2000" dirty="0" err="1" smtClean="0">
                <a:latin typeface="Times New Roman" pitchFamily="18" charset="0"/>
                <a:cs typeface="Times New Roman" pitchFamily="18" charset="0"/>
              </a:rPr>
              <a:t>створення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порожнього</a:t>
            </a:r>
            <a:r>
              <a:rPr lang="ru-RU" sz="2000" dirty="0" smtClean="0">
                <a:latin typeface="Times New Roman" pitchFamily="18" charset="0"/>
                <a:cs typeface="Times New Roman" pitchFamily="18" charset="0"/>
              </a:rPr>
              <a:t> стека</a:t>
            </a:r>
          </a:p>
          <a:p>
            <a:r>
              <a:rPr lang="ru-RU" sz="2000" dirty="0" smtClean="0">
                <a:latin typeface="Times New Roman" pitchFamily="18" charset="0"/>
                <a:cs typeface="Times New Roman" pitchFamily="18" charset="0"/>
              </a:rPr>
              <a:t>PUSH (стек,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розміщення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в стек</a:t>
            </a:r>
          </a:p>
          <a:p>
            <a:r>
              <a:rPr lang="ru-RU" sz="2000" dirty="0" smtClean="0">
                <a:latin typeface="Times New Roman" pitchFamily="18" charset="0"/>
                <a:cs typeface="Times New Roman" pitchFamily="18" charset="0"/>
              </a:rPr>
              <a:t>POP (стек)                                </a:t>
            </a:r>
            <a:r>
              <a:rPr lang="ru-RU" sz="2000" dirty="0" err="1" smtClean="0">
                <a:latin typeface="Times New Roman" pitchFamily="18" charset="0"/>
                <a:cs typeface="Times New Roman" pitchFamily="18" charset="0"/>
              </a:rPr>
              <a:t>вибірка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вершини</a:t>
            </a:r>
            <a:r>
              <a:rPr lang="ru-RU" sz="2000" dirty="0" smtClean="0">
                <a:latin typeface="Times New Roman" pitchFamily="18" charset="0"/>
                <a:cs typeface="Times New Roman" pitchFamily="18" charset="0"/>
              </a:rPr>
              <a:t> стека</a:t>
            </a:r>
          </a:p>
          <a:p>
            <a:r>
              <a:rPr lang="ru-RU" sz="2000" dirty="0" smtClean="0">
                <a:latin typeface="Times New Roman" pitchFamily="18" charset="0"/>
                <a:cs typeface="Times New Roman" pitchFamily="18" charset="0"/>
              </a:rPr>
              <a:t>EMPTY (стек)                          </a:t>
            </a:r>
            <a:r>
              <a:rPr lang="ru-RU" sz="2000" dirty="0" err="1" smtClean="0">
                <a:latin typeface="Times New Roman" pitchFamily="18" charset="0"/>
                <a:cs typeface="Times New Roman" pitchFamily="18" charset="0"/>
              </a:rPr>
              <a:t>перевірка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порожній</a:t>
            </a:r>
            <a:r>
              <a:rPr lang="ru-RU" sz="2000" dirty="0" smtClean="0">
                <a:latin typeface="Times New Roman" pitchFamily="18" charset="0"/>
                <a:cs typeface="Times New Roman" pitchFamily="18" charset="0"/>
              </a:rPr>
              <a:t>  стек; результатом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стек </a:t>
            </a:r>
            <a:r>
              <a:rPr lang="ru-RU" sz="2000" dirty="0" err="1" smtClean="0">
                <a:latin typeface="Times New Roman" pitchFamily="18" charset="0"/>
                <a:cs typeface="Times New Roman" pitchFamily="18" charset="0"/>
              </a:rPr>
              <a:t>порожній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хибно</a:t>
            </a:r>
            <a:r>
              <a:rPr lang="ru-RU" sz="2000" dirty="0" smtClean="0">
                <a:latin typeface="Times New Roman" pitchFamily="18" charset="0"/>
                <a:cs typeface="Times New Roman" pitchFamily="18" charset="0"/>
              </a:rPr>
              <a:t> "  в </a:t>
            </a:r>
            <a:r>
              <a:rPr lang="ru-RU" sz="2000" dirty="0" err="1" smtClean="0">
                <a:latin typeface="Times New Roman" pitchFamily="18" charset="0"/>
                <a:cs typeface="Times New Roman" pitchFamily="18" charset="0"/>
              </a:rPr>
              <a:t>протилежному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випадку</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NEW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PUSH - </a:t>
            </a:r>
            <a:r>
              <a:rPr lang="ru-RU" sz="2000" dirty="0" err="1" smtClean="0">
                <a:latin typeface="Times New Roman" pitchFamily="18" charset="0"/>
                <a:cs typeface="Times New Roman" pitchFamily="18" charset="0"/>
              </a:rPr>
              <a:t>базові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операції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використовувані</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роботі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стеком. Перша </a:t>
            </a:r>
            <a:r>
              <a:rPr lang="ru-RU" sz="2000" dirty="0" err="1" smtClean="0">
                <a:latin typeface="Times New Roman" pitchFamily="18" charset="0"/>
                <a:cs typeface="Times New Roman" pitchFamily="18" charset="0"/>
              </a:rPr>
              <a:t>створює</a:t>
            </a:r>
            <a:r>
              <a:rPr lang="ru-RU" sz="2000" dirty="0" smtClean="0">
                <a:latin typeface="Times New Roman" pitchFamily="18" charset="0"/>
                <a:cs typeface="Times New Roman" pitchFamily="18" charset="0"/>
              </a:rPr>
              <a:t> стек, а друга </a:t>
            </a:r>
            <a:r>
              <a:rPr lang="ru-RU" sz="2000" dirty="0" err="1" smtClean="0">
                <a:latin typeface="Times New Roman" pitchFamily="18" charset="0"/>
                <a:cs typeface="Times New Roman" pitchFamily="18" charset="0"/>
              </a:rPr>
              <a:t>поміщає</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POP - процедура, характерна </a:t>
            </a:r>
            <a:r>
              <a:rPr lang="ru-RU" sz="2000" dirty="0" err="1" smtClean="0">
                <a:latin typeface="Times New Roman" pitchFamily="18" charset="0"/>
                <a:cs typeface="Times New Roman" pitchFamily="18" charset="0"/>
              </a:rPr>
              <a:t>тільки</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роботи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стеком. Вона </a:t>
            </a:r>
            <a:r>
              <a:rPr lang="ru-RU" sz="2000" dirty="0" err="1" smtClean="0">
                <a:latin typeface="Times New Roman" pitchFamily="18" charset="0"/>
                <a:cs typeface="Times New Roman" pitchFamily="18" charset="0"/>
              </a:rPr>
              <a:t>може</a:t>
            </a:r>
            <a:r>
              <a:rPr lang="ru-RU" sz="2000" dirty="0" smtClean="0">
                <a:latin typeface="Times New Roman" pitchFamily="18" charset="0"/>
                <a:cs typeface="Times New Roman" pitchFamily="18" charset="0"/>
              </a:rPr>
              <a:t> бути </a:t>
            </a:r>
            <a:r>
              <a:rPr lang="ru-RU" sz="2000" dirty="0" err="1" smtClean="0">
                <a:latin typeface="Times New Roman" pitchFamily="18" charset="0"/>
                <a:cs typeface="Times New Roman" pitchFamily="18" charset="0"/>
              </a:rPr>
              <a:t>визначена</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допомогою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двох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базових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проміжних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операцій</a:t>
            </a:r>
            <a:r>
              <a:rPr lang="ru-RU" sz="2000" dirty="0" smtClean="0">
                <a:latin typeface="Times New Roman" pitchFamily="18" charset="0"/>
                <a:cs typeface="Times New Roman" pitchFamily="18" charset="0"/>
              </a:rPr>
              <a:t> ТОР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REMOVE,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дозволяють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виділити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основні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функції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реалізовані</a:t>
            </a:r>
            <a:r>
              <a:rPr lang="ru-RU" sz="2000" dirty="0" smtClean="0">
                <a:latin typeface="Times New Roman" pitchFamily="18" charset="0"/>
                <a:cs typeface="Times New Roman" pitchFamily="18" charset="0"/>
              </a:rPr>
              <a:t> POP,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визначають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способів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організації</a:t>
            </a:r>
            <a:r>
              <a:rPr lang="ru-RU" sz="2000" dirty="0" smtClean="0">
                <a:latin typeface="Times New Roman" pitchFamily="18" charset="0"/>
                <a:cs typeface="Times New Roman" pitchFamily="18" charset="0"/>
              </a:rPr>
              <a:t> доступу до </a:t>
            </a:r>
            <a:r>
              <a:rPr lang="ru-RU" sz="2000" dirty="0" err="1" smtClean="0">
                <a:latin typeface="Times New Roman" pitchFamily="18" charset="0"/>
                <a:cs typeface="Times New Roman" pitchFamily="18" charset="0"/>
              </a:rPr>
              <a:t>структури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інших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модулів</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335846"/>
            <a:ext cx="7286676" cy="4708981"/>
          </a:xfrm>
          <a:prstGeom prst="rect">
            <a:avLst/>
          </a:prstGeom>
        </p:spPr>
        <p:txBody>
          <a:bodyPr wrap="square">
            <a:spAutoFit/>
          </a:bodyPr>
          <a:lstStyle/>
          <a:p>
            <a:r>
              <a:rPr lang="ru-RU" sz="2000" dirty="0" err="1" smtClean="0">
                <a:latin typeface="Times New Roman" pitchFamily="18" charset="0"/>
                <a:cs typeface="Times New Roman" pitchFamily="18" charset="0"/>
              </a:rPr>
              <a:t>Відповідно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наведеним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вище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визначенням</a:t>
            </a:r>
            <a:r>
              <a:rPr lang="ru-RU" sz="2000" dirty="0" smtClean="0">
                <a:latin typeface="Times New Roman" pitchFamily="18" charset="0"/>
                <a:cs typeface="Times New Roman" pitchFamily="18" charset="0"/>
              </a:rPr>
              <a:t>, POP </a:t>
            </a:r>
            <a:r>
              <a:rPr lang="ru-RU" sz="2000" dirty="0" err="1" smtClean="0">
                <a:latin typeface="Times New Roman" pitchFamily="18" charset="0"/>
                <a:cs typeface="Times New Roman" pitchFamily="18" charset="0"/>
              </a:rPr>
              <a:t>вибирає</a:t>
            </a:r>
            <a:r>
              <a:rPr lang="ru-RU" sz="2000" dirty="0" smtClean="0">
                <a:latin typeface="Times New Roman" pitchFamily="18" charset="0"/>
                <a:cs typeface="Times New Roman" pitchFamily="18" charset="0"/>
              </a:rPr>
              <a:t> вершину стека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видаляє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стека</a:t>
            </a:r>
            <a:r>
              <a:rPr lang="ru-RU" sz="2000" dirty="0" smtClean="0">
                <a:latin typeface="Times New Roman" pitchFamily="18" charset="0"/>
                <a:cs typeface="Times New Roman" pitchFamily="18" charset="0"/>
              </a:rPr>
              <a:t>. Вершина стека </a:t>
            </a:r>
            <a:r>
              <a:rPr lang="ru-RU" sz="2000" dirty="0" err="1" smtClean="0">
                <a:latin typeface="Times New Roman" pitchFamily="18" charset="0"/>
                <a:cs typeface="Times New Roman" pitchFamily="18" charset="0"/>
              </a:rPr>
              <a:t>описується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такий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спосіб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стек не </a:t>
            </a:r>
            <a:r>
              <a:rPr lang="ru-RU" sz="2000" dirty="0" err="1" smtClean="0">
                <a:latin typeface="Times New Roman" pitchFamily="18" charset="0"/>
                <a:cs typeface="Times New Roman" pitchFamily="18" charset="0"/>
              </a:rPr>
              <a:t>порожній</a:t>
            </a:r>
            <a:r>
              <a:rPr lang="ru-RU" sz="2000" dirty="0" smtClean="0">
                <a:latin typeface="Times New Roman" pitchFamily="18" charset="0"/>
                <a:cs typeface="Times New Roman" pitchFamily="18" charset="0"/>
              </a:rPr>
              <a:t>, вершина </a:t>
            </a:r>
            <a:r>
              <a:rPr lang="ru-RU" sz="2000" dirty="0" err="1" smtClean="0">
                <a:latin typeface="Times New Roman" pitchFamily="18" charset="0"/>
                <a:cs typeface="Times New Roman" pitchFamily="18" charset="0"/>
              </a:rPr>
              <a:t>являє</a:t>
            </a:r>
            <a:r>
              <a:rPr lang="ru-RU" sz="2000" dirty="0" smtClean="0">
                <a:latin typeface="Times New Roman" pitchFamily="18" charset="0"/>
                <a:cs typeface="Times New Roman" pitchFamily="18" charset="0"/>
              </a:rPr>
              <a:t> собою </a:t>
            </a:r>
            <a:r>
              <a:rPr lang="ru-RU" sz="2000" dirty="0" err="1" smtClean="0">
                <a:latin typeface="Times New Roman" pitchFamily="18" charset="0"/>
                <a:cs typeface="Times New Roman" pitchFamily="18" charset="0"/>
              </a:rPr>
              <a:t>останній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розміщений</a:t>
            </a:r>
            <a:r>
              <a:rPr lang="ru-RU" sz="2000" dirty="0" smtClean="0">
                <a:latin typeface="Times New Roman" pitchFamily="18" charset="0"/>
                <a:cs typeface="Times New Roman" pitchFamily="18" charset="0"/>
              </a:rPr>
              <a:t> у стек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ні</a:t>
            </a:r>
            <a:r>
              <a:rPr lang="ru-RU" sz="2000" dirty="0" smtClean="0">
                <a:latin typeface="Times New Roman" pitchFamily="18" charset="0"/>
                <a:cs typeface="Times New Roman" pitchFamily="18" charset="0"/>
              </a:rPr>
              <a:t>, то стек не </a:t>
            </a:r>
            <a:r>
              <a:rPr lang="ru-RU" sz="2000" dirty="0" err="1" smtClean="0">
                <a:latin typeface="Times New Roman" pitchFamily="18" charset="0"/>
                <a:cs typeface="Times New Roman" pitchFamily="18" charset="0"/>
              </a:rPr>
              <a:t>має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вершини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Операція</a:t>
            </a:r>
            <a:r>
              <a:rPr lang="ru-RU" sz="2000" dirty="0" smtClean="0">
                <a:latin typeface="Times New Roman" pitchFamily="18" charset="0"/>
                <a:cs typeface="Times New Roman" pitchFamily="18" charset="0"/>
              </a:rPr>
              <a:t> REMOVE </a:t>
            </a:r>
            <a:r>
              <a:rPr lang="ru-RU" sz="2000" dirty="0" err="1" smtClean="0">
                <a:latin typeface="Times New Roman" pitchFamily="18" charset="0"/>
                <a:cs typeface="Times New Roman" pitchFamily="18" charset="0"/>
              </a:rPr>
              <a:t>дає</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результаті</a:t>
            </a:r>
            <a:r>
              <a:rPr lang="ru-RU" sz="2000" dirty="0" smtClean="0">
                <a:latin typeface="Times New Roman" pitchFamily="18" charset="0"/>
                <a:cs typeface="Times New Roman" pitchFamily="18" charset="0"/>
              </a:rPr>
              <a:t> стек без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розміщеного</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останнім</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тільки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створеного</a:t>
            </a:r>
            <a:r>
              <a:rPr lang="ru-RU" sz="2000" dirty="0" smtClean="0">
                <a:latin typeface="Times New Roman" pitchFamily="18" charset="0"/>
                <a:cs typeface="Times New Roman" pitchFamily="18" charset="0"/>
              </a:rPr>
              <a:t> стеку </a:t>
            </a:r>
            <a:r>
              <a:rPr lang="ru-RU" sz="2000" dirty="0" err="1" smtClean="0">
                <a:latin typeface="Times New Roman" pitchFamily="18" charset="0"/>
                <a:cs typeface="Times New Roman" pitchFamily="18" charset="0"/>
              </a:rPr>
              <a:t>операцію</a:t>
            </a:r>
            <a:r>
              <a:rPr lang="ru-RU" sz="2000" dirty="0" smtClean="0">
                <a:latin typeface="Times New Roman" pitchFamily="18" charset="0"/>
                <a:cs typeface="Times New Roman" pitchFamily="18" charset="0"/>
              </a:rPr>
              <a:t> REMOVE </a:t>
            </a:r>
            <a:r>
              <a:rPr lang="ru-RU" sz="2000" dirty="0" err="1" smtClean="0">
                <a:latin typeface="Times New Roman" pitchFamily="18" charset="0"/>
                <a:cs typeface="Times New Roman" pitchFamily="18" charset="0"/>
              </a:rPr>
              <a:t>застосовувати</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визначення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порожнього</a:t>
            </a:r>
            <a:r>
              <a:rPr lang="ru-RU" sz="2000" dirty="0" smtClean="0">
                <a:latin typeface="Times New Roman" pitchFamily="18" charset="0"/>
                <a:cs typeface="Times New Roman" pitchFamily="18" charset="0"/>
              </a:rPr>
              <a:t> стека </a:t>
            </a:r>
            <a:r>
              <a:rPr lang="ru-RU" sz="2000" dirty="0" err="1" smtClean="0">
                <a:latin typeface="Times New Roman" pitchFamily="18" charset="0"/>
                <a:cs typeface="Times New Roman" pitchFamily="18" charset="0"/>
              </a:rPr>
              <a:t>використовується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поняття</a:t>
            </a:r>
            <a:r>
              <a:rPr lang="ru-RU" sz="2000" dirty="0" smtClean="0">
                <a:latin typeface="Times New Roman" pitchFamily="18" charset="0"/>
                <a:cs typeface="Times New Roman" pitchFamily="18" charset="0"/>
              </a:rPr>
              <a:t> нового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тільки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створеного</a:t>
            </a:r>
            <a:r>
              <a:rPr lang="ru-RU" sz="2000" dirty="0" smtClean="0">
                <a:latin typeface="Times New Roman" pitchFamily="18" charset="0"/>
                <a:cs typeface="Times New Roman" pitchFamily="18" charset="0"/>
              </a:rPr>
              <a:t>) стека: </a:t>
            </a:r>
            <a:r>
              <a:rPr lang="ru-RU" sz="2000" dirty="0" err="1" smtClean="0">
                <a:latin typeface="Times New Roman" pitchFamily="18" charset="0"/>
                <a:cs typeface="Times New Roman" pitchFamily="18" charset="0"/>
              </a:rPr>
              <a:t>порожній</a:t>
            </a:r>
            <a:r>
              <a:rPr lang="ru-RU" sz="2000" dirty="0" smtClean="0">
                <a:latin typeface="Times New Roman" pitchFamily="18" charset="0"/>
                <a:cs typeface="Times New Roman" pitchFamily="18" charset="0"/>
              </a:rPr>
              <a:t> стек не </a:t>
            </a:r>
            <a:r>
              <a:rPr lang="ru-RU" sz="2000" dirty="0" err="1" smtClean="0">
                <a:latin typeface="Times New Roman" pitchFamily="18" charset="0"/>
                <a:cs typeface="Times New Roman" pitchFamily="18" charset="0"/>
              </a:rPr>
              <a:t>містить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жодного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a:t>
            </a:r>
          </a:p>
          <a:p>
            <a:r>
              <a:rPr lang="ru-RU" sz="2000" dirty="0" err="1" smtClean="0">
                <a:latin typeface="Times New Roman" pitchFamily="18" charset="0"/>
                <a:cs typeface="Times New Roman" pitchFamily="18" charset="0"/>
              </a:rPr>
              <a:t>Будь-яка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реалізація</a:t>
            </a:r>
            <a:r>
              <a:rPr lang="ru-RU" sz="2000" dirty="0" smtClean="0">
                <a:latin typeface="Times New Roman" pitchFamily="18" charset="0"/>
                <a:cs typeface="Times New Roman" pitchFamily="18" charset="0"/>
              </a:rPr>
              <a:t> стека повинна </a:t>
            </a:r>
            <a:r>
              <a:rPr lang="ru-RU" sz="2000" dirty="0" err="1" smtClean="0">
                <a:latin typeface="Times New Roman" pitchFamily="18" charset="0"/>
                <a:cs typeface="Times New Roman" pitchFamily="18" charset="0"/>
              </a:rPr>
              <a:t>задовольняти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визначенням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Важливо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стек </a:t>
            </a:r>
            <a:r>
              <a:rPr lang="ru-RU" sz="2000" dirty="0" err="1" smtClean="0">
                <a:latin typeface="Times New Roman" pitchFamily="18" charset="0"/>
                <a:cs typeface="Times New Roman" pitchFamily="18" charset="0"/>
              </a:rPr>
              <a:t>визначається</a:t>
            </a:r>
            <a:r>
              <a:rPr lang="ru-RU" sz="2000" dirty="0" smtClean="0">
                <a:latin typeface="Times New Roman" pitchFamily="18" charset="0"/>
                <a:cs typeface="Times New Roman" pitchFamily="18" charset="0"/>
              </a:rPr>
              <a:t> як </a:t>
            </a:r>
            <a:r>
              <a:rPr lang="ru-RU" sz="2000" dirty="0" err="1" smtClean="0">
                <a:latin typeface="Times New Roman" pitchFamily="18" charset="0"/>
                <a:cs typeface="Times New Roman" pitchFamily="18" charset="0"/>
              </a:rPr>
              <a:t>спосіб</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зберігання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підпорядковуються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певним</a:t>
            </a:r>
            <a:r>
              <a:rPr lang="ru-RU" sz="2000" dirty="0" smtClean="0">
                <a:latin typeface="Times New Roman" pitchFamily="18" charset="0"/>
                <a:cs typeface="Times New Roman" pitchFamily="18" charset="0"/>
              </a:rPr>
              <a:t> правилам,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діють</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звертанні</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а не як </a:t>
            </a:r>
            <a:r>
              <a:rPr lang="ru-RU" sz="2000" dirty="0" err="1" smtClean="0">
                <a:latin typeface="Times New Roman" pitchFamily="18" charset="0"/>
                <a:cs typeface="Times New Roman" pitchFamily="18" charset="0"/>
              </a:rPr>
              <a:t>масив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вказівниками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пересуваються</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певними</a:t>
            </a:r>
            <a:r>
              <a:rPr lang="ru-RU" sz="2000" dirty="0" smtClean="0">
                <a:latin typeface="Times New Roman" pitchFamily="18" charset="0"/>
                <a:cs typeface="Times New Roman" pitchFamily="18" charset="0"/>
              </a:rPr>
              <a:t>  правилами.</a:t>
            </a:r>
            <a:endParaRPr lang="ru-RU"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714356"/>
            <a:ext cx="7500990" cy="461665"/>
          </a:xfrm>
          <a:prstGeom prst="rect">
            <a:avLst/>
          </a:prstGeom>
          <a:noFill/>
        </p:spPr>
        <p:txBody>
          <a:bodyPr wrap="square" rtlCol="0">
            <a:spAutoFit/>
          </a:bodyPr>
          <a:lstStyle/>
          <a:p>
            <a:pPr algn="just"/>
            <a:endParaRPr lang="ru-RU" sz="2400" dirty="0">
              <a:latin typeface="Times New Roman" pitchFamily="18" charset="0"/>
              <a:cs typeface="Times New Roman" pitchFamily="18" charset="0"/>
            </a:endParaRPr>
          </a:p>
        </p:txBody>
      </p:sp>
      <p:sp>
        <p:nvSpPr>
          <p:cNvPr id="29698" name="Rectangle 2"/>
          <p:cNvSpPr>
            <a:spLocks noChangeArrowheads="1"/>
          </p:cNvSpPr>
          <p:nvPr/>
        </p:nvSpPr>
        <p:spPr bwMode="auto">
          <a:xfrm>
            <a:off x="428596" y="214290"/>
            <a:ext cx="8143932"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Структура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спосіб</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представлення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інформації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алгоритмізації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різноманітних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структур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ефективне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використання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мають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неабияке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Правильне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коректне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структур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використовуються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алгоритмі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частина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успіху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Деякі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визначаються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безпосередньо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мовах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програмування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використовуємо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реалізації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алгоритмів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Наприклад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вже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знайомі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простими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змінними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масивами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деякі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організовуються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самими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розробниками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алгоритмів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Саме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ними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маємо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ознайомитися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цьому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розділі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сказати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одним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інструментів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розробки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алгоритмів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Багато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відомих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методів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алгоритмів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базуються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тих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інших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структурах.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Ознайомлюючись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структурами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ми, в першу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чергу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будемо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виділяти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два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такі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важливі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відображення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обробка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інформації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714357"/>
            <a:ext cx="7358114" cy="3477875"/>
          </a:xfrm>
          <a:prstGeom prst="rect">
            <a:avLst/>
          </a:prstGeom>
        </p:spPr>
        <p:txBody>
          <a:bodyPr wrap="square">
            <a:spAutoFit/>
          </a:bodyPr>
          <a:lstStyle/>
          <a:p>
            <a:r>
              <a:rPr lang="ru-RU" sz="2000" dirty="0" smtClean="0">
                <a:latin typeface="Times New Roman" pitchFamily="18" charset="0"/>
                <a:cs typeface="Times New Roman" pitchFamily="18" charset="0"/>
              </a:rPr>
              <a:t>Основною </a:t>
            </a:r>
            <a:r>
              <a:rPr lang="ru-RU" sz="2000" dirty="0" err="1" smtClean="0">
                <a:latin typeface="Times New Roman" pitchFamily="18" charset="0"/>
                <a:cs typeface="Times New Roman" pitchFamily="18" charset="0"/>
              </a:rPr>
              <a:t>перевагою</a:t>
            </a:r>
            <a:r>
              <a:rPr lang="ru-RU" sz="2000" dirty="0" smtClean="0">
                <a:latin typeface="Times New Roman" pitchFamily="18" charset="0"/>
                <a:cs typeface="Times New Roman" pitchFamily="18" charset="0"/>
              </a:rPr>
              <a:t> стека перед </a:t>
            </a:r>
            <a:r>
              <a:rPr lang="ru-RU" sz="2000" dirty="0" err="1" smtClean="0">
                <a:latin typeface="Times New Roman" pitchFamily="18" charset="0"/>
                <a:cs typeface="Times New Roman" pitchFamily="18" charset="0"/>
              </a:rPr>
              <a:t>іншими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організаціями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те,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ньому</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потрібна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адресація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елементів</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обслуговування</a:t>
            </a:r>
            <a:r>
              <a:rPr lang="ru-RU" sz="2000" dirty="0" smtClean="0">
                <a:latin typeface="Times New Roman" pitchFamily="18" charset="0"/>
                <a:cs typeface="Times New Roman" pitchFamily="18" charset="0"/>
              </a:rPr>
              <a:t> стека </a:t>
            </a:r>
            <a:r>
              <a:rPr lang="ru-RU" sz="2000" dirty="0" err="1" smtClean="0">
                <a:latin typeface="Times New Roman" pitchFamily="18" charset="0"/>
                <a:cs typeface="Times New Roman" pitchFamily="18" charset="0"/>
              </a:rPr>
              <a:t>потрібно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лише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команди</a:t>
            </a:r>
            <a:r>
              <a:rPr lang="ru-RU" sz="2000" dirty="0" smtClean="0">
                <a:latin typeface="Times New Roman" pitchFamily="18" charset="0"/>
                <a:cs typeface="Times New Roman" pitchFamily="18" charset="0"/>
              </a:rPr>
              <a:t>: PUSH</a:t>
            </a:r>
            <a:r>
              <a:rPr lang="ru-RU" sz="2000" i="1"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проштовхнути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i</a:t>
            </a:r>
            <a:r>
              <a:rPr lang="ru-RU"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POP</a:t>
            </a:r>
            <a:r>
              <a:rPr lang="ru-RU" sz="2000" i="1"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виштовхнути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стеком </a:t>
            </a:r>
            <a:r>
              <a:rPr lang="ru-RU" sz="2000" dirty="0" err="1" smtClean="0">
                <a:latin typeface="Times New Roman" pitchFamily="18" charset="0"/>
                <a:cs typeface="Times New Roman" pitchFamily="18" charset="0"/>
              </a:rPr>
              <a:t>пов</a:t>
            </a:r>
            <a:r>
              <a:rPr lang="ru-RU" sz="2000" i="1" dirty="0" err="1"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язаний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завжди</a:t>
            </a:r>
            <a:r>
              <a:rPr lang="ru-RU" sz="2000" dirty="0" smtClean="0">
                <a:latin typeface="Times New Roman" pitchFamily="18" charset="0"/>
                <a:cs typeface="Times New Roman" pitchFamily="18" charset="0"/>
              </a:rPr>
              <a:t> один </a:t>
            </a:r>
            <a:r>
              <a:rPr lang="ru-RU" sz="2000" dirty="0" err="1" smtClean="0">
                <a:latin typeface="Times New Roman" pitchFamily="18" charset="0"/>
                <a:cs typeface="Times New Roman" pitchFamily="18" charset="0"/>
              </a:rPr>
              <a:t>вказівник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вказує</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верхній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у стеку. На початку </a:t>
            </a:r>
            <a:r>
              <a:rPr lang="ru-RU" sz="2000" dirty="0" err="1" smtClean="0">
                <a:latin typeface="Times New Roman" pitchFamily="18" charset="0"/>
                <a:cs typeface="Times New Roman" pitchFamily="18" charset="0"/>
              </a:rPr>
              <a:t>такий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вказівник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дорівнює</a:t>
            </a:r>
            <a:r>
              <a:rPr lang="ru-RU" sz="2000" dirty="0" smtClean="0">
                <a:latin typeface="Times New Roman" pitchFamily="18" charset="0"/>
                <a:cs typeface="Times New Roman" pitchFamily="18" charset="0"/>
              </a:rPr>
              <a:t> нулю.</a:t>
            </a:r>
          </a:p>
          <a:p>
            <a:r>
              <a:rPr lang="ru-RU" sz="2000" dirty="0" err="1" smtClean="0">
                <a:latin typeface="Times New Roman" pitchFamily="18" charset="0"/>
                <a:cs typeface="Times New Roman" pitchFamily="18" charset="0"/>
              </a:rPr>
              <a:t>Найпростішим</a:t>
            </a:r>
            <a:r>
              <a:rPr lang="ru-RU" sz="2000" dirty="0" smtClean="0">
                <a:latin typeface="Times New Roman" pitchFamily="18" charset="0"/>
                <a:cs typeface="Times New Roman" pitchFamily="18" charset="0"/>
              </a:rPr>
              <a:t> прикладом </a:t>
            </a:r>
            <a:r>
              <a:rPr lang="ru-RU" sz="2000" dirty="0" err="1" smtClean="0">
                <a:latin typeface="Times New Roman" pitchFamily="18" charset="0"/>
                <a:cs typeface="Times New Roman" pitchFamily="18" charset="0"/>
              </a:rPr>
              <a:t>вдалого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застосування</a:t>
            </a:r>
            <a:r>
              <a:rPr lang="ru-RU" sz="2000" dirty="0" smtClean="0">
                <a:latin typeface="Times New Roman" pitchFamily="18" charset="0"/>
                <a:cs typeface="Times New Roman" pitchFamily="18" charset="0"/>
              </a:rPr>
              <a:t> стека </a:t>
            </a:r>
            <a:r>
              <a:rPr lang="ru-RU" sz="2000" dirty="0" err="1" smtClean="0">
                <a:latin typeface="Times New Roman" pitchFamily="18" charset="0"/>
                <a:cs typeface="Times New Roman" pitchFamily="18" charset="0"/>
              </a:rPr>
              <a:t>може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служити</a:t>
            </a:r>
            <a:r>
              <a:rPr lang="ru-RU" sz="2000" dirty="0" smtClean="0">
                <a:latin typeface="Times New Roman" pitchFamily="18" charset="0"/>
                <a:cs typeface="Times New Roman" pitchFamily="18" charset="0"/>
              </a:rPr>
              <a:t> задача </a:t>
            </a:r>
            <a:r>
              <a:rPr lang="ru-RU" sz="2000" dirty="0" err="1" smtClean="0">
                <a:latin typeface="Times New Roman" pitchFamily="18" charset="0"/>
                <a:cs typeface="Times New Roman" pitchFamily="18" charset="0"/>
              </a:rPr>
              <a:t>перепису</a:t>
            </a:r>
            <a:r>
              <a:rPr lang="ru-RU" sz="2000" dirty="0" smtClean="0">
                <a:latin typeface="Times New Roman" pitchFamily="18" charset="0"/>
                <a:cs typeface="Times New Roman" pitchFamily="18" charset="0"/>
              </a:rPr>
              <a:t> вектора у </a:t>
            </a:r>
            <a:r>
              <a:rPr lang="ru-RU" sz="2000" dirty="0" err="1" smtClean="0">
                <a:latin typeface="Times New Roman" pitchFamily="18" charset="0"/>
                <a:cs typeface="Times New Roman" pitchFamily="18" charset="0"/>
              </a:rPr>
              <a:t>зворотному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порядну</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практиці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стекова</a:t>
            </a:r>
            <a:r>
              <a:rPr lang="ru-RU" sz="2000" dirty="0" smtClean="0">
                <a:latin typeface="Times New Roman" pitchFamily="18" charset="0"/>
                <a:cs typeface="Times New Roman" pitchFamily="18" charset="0"/>
              </a:rPr>
              <a:t> структура </a:t>
            </a:r>
            <a:r>
              <a:rPr lang="ru-RU" sz="2000" dirty="0" err="1" smtClean="0">
                <a:latin typeface="Times New Roman" pitchFamily="18" charset="0"/>
                <a:cs typeface="Times New Roman" pitchFamily="18" charset="0"/>
              </a:rPr>
              <a:t>даних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найчастіше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застосовується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рекурсивних</a:t>
            </a:r>
            <a:r>
              <a:rPr lang="ru-RU" sz="2000" dirty="0" smtClean="0">
                <a:latin typeface="Times New Roman" pitchFamily="18" charset="0"/>
                <a:cs typeface="Times New Roman" pitchFamily="18" charset="0"/>
              </a:rPr>
              <a:t> алгоритмах, при </a:t>
            </a:r>
            <a:r>
              <a:rPr lang="ru-RU" sz="2000" dirty="0" err="1" smtClean="0">
                <a:latin typeface="Times New Roman" pitchFamily="18" charset="0"/>
                <a:cs typeface="Times New Roman" pitchFamily="18" charset="0"/>
              </a:rPr>
              <a:t>трансляції</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також</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обробці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переривань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програм</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7158" y="500042"/>
            <a:ext cx="828680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Чергою</a:t>
            </a:r>
            <a:r>
              <a:rPr kumimoji="0" lang="uk-UA"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називається структура даних, організована за і принципом «першим прийшов — першим пішов».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Черга, так само як і стек, відображається на пам’ять комп’ютера у вигляді одновимірного масиву (мал. 7).</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s://sites.google.com/site/informatikakg49/_/rsrc/1410371809316/vikladanna-informatiki/profil-11-klas-ap/%D0%B0%D0%BF1.jpg">
            <a:hlinkClick r:id="rId2"/>
          </p:cNvPr>
          <p:cNvPicPr/>
          <p:nvPr/>
        </p:nvPicPr>
        <p:blipFill>
          <a:blip r:embed="rId3"/>
          <a:srcRect/>
          <a:stretch>
            <a:fillRect/>
          </a:stretch>
        </p:blipFill>
        <p:spPr bwMode="auto">
          <a:xfrm>
            <a:off x="1214414" y="1857365"/>
            <a:ext cx="6429420" cy="1285883"/>
          </a:xfrm>
          <a:prstGeom prst="rect">
            <a:avLst/>
          </a:prstGeom>
          <a:noFill/>
          <a:ln w="9525">
            <a:noFill/>
            <a:miter lim="800000"/>
            <a:headEnd/>
            <a:tailEnd/>
          </a:ln>
        </p:spPr>
      </p:pic>
      <p:sp>
        <p:nvSpPr>
          <p:cNvPr id="29698" name="Rectangle 2"/>
          <p:cNvSpPr>
            <a:spLocks noChangeArrowheads="1"/>
          </p:cNvSpPr>
          <p:nvPr/>
        </p:nvSpPr>
        <p:spPr bwMode="auto">
          <a:xfrm>
            <a:off x="285720" y="3286124"/>
            <a:ext cx="85725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Принцип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обробки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черги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схожий на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звичайне</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формування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черги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магазині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кожний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момент часу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обслуговується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перший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покупець</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Після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обслуговування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він</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іде</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черги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його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місце</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стає</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наступний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тепер</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він</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перший.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Новий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покупець</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стає</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кінець</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черги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5720" y="571480"/>
            <a:ext cx="84296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Якщо цю схему перенести на обробку елементів черги, то, на  перший погляд, треба знати лише індекс останнього елемента черги, щоб після нього можна було записати новий елемент. Початок черги при цьому завжди буде збігатися з першим елементом масиву (мал. 8).</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s://sites.google.com/site/informatikakg49/_/rsrc/1410371835770/vikladanna-informatiki/profil-11-klas-ap/%D0%B0%D0%BF2.jpg">
            <a:hlinkClick r:id="rId2"/>
          </p:cNvPr>
          <p:cNvPicPr/>
          <p:nvPr/>
        </p:nvPicPr>
        <p:blipFill>
          <a:blip r:embed="rId3"/>
          <a:srcRect/>
          <a:stretch>
            <a:fillRect/>
          </a:stretch>
        </p:blipFill>
        <p:spPr bwMode="auto">
          <a:xfrm>
            <a:off x="1643042" y="2000240"/>
            <a:ext cx="5715040" cy="1285884"/>
          </a:xfrm>
          <a:prstGeom prst="rect">
            <a:avLst/>
          </a:prstGeom>
          <a:noFill/>
          <a:ln w="9525">
            <a:noFill/>
            <a:miter lim="800000"/>
            <a:headEnd/>
            <a:tailEnd/>
          </a:ln>
        </p:spPr>
      </p:pic>
      <p:sp>
        <p:nvSpPr>
          <p:cNvPr id="28674" name="Rectangle 2"/>
          <p:cNvSpPr>
            <a:spLocks noChangeArrowheads="1"/>
          </p:cNvSpPr>
          <p:nvPr/>
        </p:nvSpPr>
        <p:spPr bwMode="auto">
          <a:xfrm>
            <a:off x="285720" y="3429000"/>
            <a:ext cx="850112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Але при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такій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логіці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існує</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один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суттєвий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недолік</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після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вибування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черги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першого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всі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решта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повинні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зсуватися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одну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позицію</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вліво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потрібно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кожний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 при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виконанні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операції</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виконувати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таку</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послідовність</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дій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аі</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uk-UA"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аі</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+ 1 для і = 1, 2, ..., &lt;індекс кінця черги &gt;.</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85720" y="428604"/>
            <a:ext cx="857256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Зрозуміло, що така схема обробки операції читання забирає багато часу. Для його економії застосуємо ідею читання елемента стека. Тобто після читання елемента не будемо намагатися знищити його значення, а просто перемістимо індекс початку черги на наступний елемент. Таким чином ми приходимо до ідеї існування двох індексів: і - початок черги, який ще носить назву «голова» черги, та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j</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кінець черги, що називається «хвостом» черги. Тепер схематично чергу можна зобразити так (мал. 9):</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s://sites.google.com/site/informatikakg49/_/rsrc/1410371864081/vikladanna-informatiki/profil-11-klas-ap/%D0%B0%D0%BF3.jpg">
            <a:hlinkClick r:id="rId2"/>
          </p:cNvPr>
          <p:cNvPicPr/>
          <p:nvPr/>
        </p:nvPicPr>
        <p:blipFill>
          <a:blip r:embed="rId3"/>
          <a:srcRect/>
          <a:stretch>
            <a:fillRect/>
          </a:stretch>
        </p:blipFill>
        <p:spPr bwMode="auto">
          <a:xfrm>
            <a:off x="1000100" y="2786058"/>
            <a:ext cx="6715172" cy="1285884"/>
          </a:xfrm>
          <a:prstGeom prst="rect">
            <a:avLst/>
          </a:prstGeom>
          <a:noFill/>
          <a:ln w="9525">
            <a:noFill/>
            <a:miter lim="800000"/>
            <a:headEnd/>
            <a:tailEnd/>
          </a:ln>
        </p:spPr>
      </p:pic>
      <p:sp>
        <p:nvSpPr>
          <p:cNvPr id="61442" name="Rectangle 2"/>
          <p:cNvSpPr>
            <a:spLocks noChangeArrowheads="1"/>
          </p:cNvSpPr>
          <p:nvPr/>
        </p:nvSpPr>
        <p:spPr bwMode="auto">
          <a:xfrm>
            <a:off x="142844" y="4214818"/>
            <a:ext cx="871543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схемі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сірим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кольором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позначена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частина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якій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розміщені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черги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Подамо алгоритм запису в чергу елемента 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j:=j+1;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aj</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:=x.</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57158" y="642918"/>
            <a:ext cx="835824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Тобто ми спочатку збільшуємо значення індексу «хвоста» черги на 1, а потім елементу масиву з індексом j присвоюємо значення х.</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Алгоритм читання елемента черги виглядатиме так: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x:=ai;</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i:=i+1.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Тобто значення «голови» черги читаємо в х, а потім збільшуймо індекс «голови» черги на 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Тепер можна уявити собі, що наша черга ніби повзає по </a:t>
            </a:r>
            <a:r>
              <a:rPr kumimoji="0" lang="uk-UA"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маcиву</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переміщуючись від першого елемента до останнього. Причому елементи черги не розриваються і знаходяться в тій послідовності, в якій записувалися. Можна говорити, що запис y Чергу буде неможливий, тобто черга переповнена, коли «хвіст» досягне останнього елемента масиву, а читання стане неможливим, тобто черга порожня, коли «голова» пережене «хвіст».</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57158" y="214290"/>
            <a:ext cx="8286808"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Запишемо в термінах такого тлумачення процедуру читання елемента черги: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procedure</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read_from_queue</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if</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і &gt; j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then</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’Queue</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is</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empty’</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else</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(a[i]);</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inc</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(i)</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Процедура запису елемента в чергу: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procedure</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write_to_queue</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if</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j = n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then</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’Queue</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is</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full’</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else</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inc</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(j);</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readln</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(a[j])</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r>
              <a:rPr kumimoji="0" lang="uk-UA"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Але це досить спрощений погляд на ефективне використання елементів масиву для розміщення черги, адже в масиві можуть залишатися елементи, які не є на даний момент елементами черги. Розглянемо кілька конкретних ситуацій.</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85720" y="357166"/>
            <a:ext cx="857256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Нехай виконуємо лише операції запису в чергу. При цьому «голова» черги весь час знаходиться на першому елементі масиву, а «хвіст» зміщується в сторону останнього. Коли буде досягнуто кінця масиву, це означатиме, що черга переповнена і наступні операції запису стануть неможливими. Це видно з наведених вище процедур запису та читання.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Однак ситуація зміниться, якщо поряд із операціями запису виконуватимемо і операції читання з черги. На перший погляд, запис стане неможливим, коли «хвіст» черги досягне останнього елемента масиву. Але на початку масиву є вільні місця, що залишилися після виконання читання з черги (і &gt; 1). Чому б їх не використати під елементи черги? Для цього треба лише виконати операцію j:= 1. Наша черга ніби завернеться своїм хвостом на початок масиву. Тепер ознакою того що черга переповнена, буде ситуація, коли «хвіст» дожене «голову». Схематично це виглядатиме так (мал. 10):</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https://sites.google.com/site/informatikakg49/_/rsrc/1410371887928/vikladanna-informatiki/profil-11-klas-ap/%D0%B0%D0%BF4.jpg">
            <a:hlinkClick r:id="rId2"/>
          </p:cNvPr>
          <p:cNvPicPr/>
          <p:nvPr/>
        </p:nvPicPr>
        <p:blipFill>
          <a:blip r:embed="rId3"/>
          <a:srcRect/>
          <a:stretch>
            <a:fillRect/>
          </a:stretch>
        </p:blipFill>
        <p:spPr bwMode="auto">
          <a:xfrm>
            <a:off x="500034" y="4714884"/>
            <a:ext cx="7500990" cy="178594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57158" y="357166"/>
            <a:ext cx="828680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Отже</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перед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тим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розглянути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удосконалені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процедури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запису</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чергу</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неї</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введемо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деякі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домовленості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Цe</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пов’язане</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тим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конкретна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реалізація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алгоритму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мовою</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програмування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дає</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можливості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використовувати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певні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умовності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саме</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ми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зазначали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вище</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виконання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умови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свідчить</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 те,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черга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порожня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 те,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черга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повна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Але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погляду</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будь-якої</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мови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програмування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дві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умови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абсолютно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ідентичні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тому для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їх</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розпізнавання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потрібно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ввести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додаткові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ознаки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Однак</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нашим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завданням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є</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завершена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реалізація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всіх</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алгоритмів</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оскільки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кожний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програміст</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має</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свій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власний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«почерк»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реалізації</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алгоритмів</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Тому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умову</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j</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замінятимемо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виразом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&lt;«голова»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передує</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«хвосту»&gt;, а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виразом</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&lt;«</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хвіст</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передує</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голові</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357166"/>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Тепер запишемо удосконалену процедуру запису в чергу: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procedure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write_to_queue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if</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(j = і)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and</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(&lt;«хвіст» передує «голові» &gt;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then</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'Queue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is</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full’</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else</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readln</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(a[j]);</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if</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j = 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then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j:= 1; &lt; «хвіст» передує «голові»&gt;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else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inc</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(j);</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500034" y="500042"/>
            <a:ext cx="8143932"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Аналогічно можна поставити запитання і щодо «голови» черги, коли вона досягне останнього елемента масиву. Якщо і «хвіст» не збігається з початком масиву, тобто там ще є місце для нашої черги, то чому б не почати відлік «голови» з початку масиву. Тобто якщо і &gt; п, то потрібно виконати операцію і := 1. Удосконалимо і процедуру читання з черги: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produre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read_from_queue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if</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(і = j)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and</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&lt;«голова» передує «хвосту»&gt;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then</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’Queue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is</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empty’</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else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(a[i]);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if</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і = n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then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і:=1;&lt;«голова» передує «хвосту»&gt;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else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inc</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(i);</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еnd</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Ми можемо сказати, що удосконалюючи алгоритм обробки елементів черги, зробили її кільцевою.</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85720" y="500042"/>
            <a:ext cx="85725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Перше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пов’язане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визначенням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принципу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збереження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друге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організацією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інформації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Слід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звернути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увагу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те,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різній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літературі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інформації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трактується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як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вилучення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Також</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менш</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важливою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інформація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 доступ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кожної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прямий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послідовний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будь-якого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заданої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дістатися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переглядаючи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всі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такий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доступ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називають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прямим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протилежному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випадку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послідовним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285720" y="500042"/>
            <a:ext cx="842968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195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Процедуру перегляду елементів черги можна записати в такому вигляді:</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procedure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print_queue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var</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k: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word</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if</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&lt;«голова» передує «хвосту»&gt;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then</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for</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k := і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to</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j - 1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do</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(a[k], ’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else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begin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for</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k := і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to</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n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do</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(a[k], ’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for</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k := 1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to</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j - 1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do</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(a[k], ’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writeln</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err="1" smtClean="0">
                <a:ln>
                  <a:noFill/>
                </a:ln>
                <a:solidFill>
                  <a:srgbClr val="0B5394"/>
                </a:solidFill>
                <a:effectLst/>
                <a:latin typeface="Times New Roman" pitchFamily="18" charset="0"/>
                <a:ea typeface="Times New Roman" pitchFamily="18" charset="0"/>
                <a:cs typeface="Times New Roman" pitchFamily="18" charset="0"/>
              </a:rPr>
              <a:t>end</a:t>
            </a:r>
            <a:r>
              <a:rPr kumimoji="0" lang="uk-UA" sz="2000" b="1" i="1" u="none" strike="noStrike" cap="none" normalizeH="0" baseline="0" dirty="0" smtClean="0">
                <a:ln>
                  <a:noFill/>
                </a:ln>
                <a:solidFill>
                  <a:srgbClr val="0B5394"/>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619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Залишилося лише визначитися з принципом доступу до елементів черги. Зрозуміло, що в кожний момент часу ми можемо здійснювати операції читання та запису над елементами черги, що знаходяться в «голові» або в «хвості» черги. Дістатися до деякого «внутрішнього» елемента черги ми можемо, лише виконавши відповідну кількість операцій читання з «голови» черги. Тому можна зробити висновок, що черга є структурою послідовного доступу.</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357166"/>
            <a:ext cx="7572428" cy="5632311"/>
          </a:xfrm>
          <a:prstGeom prst="rect">
            <a:avLst/>
          </a:prstGeom>
        </p:spPr>
        <p:txBody>
          <a:bodyPr wrap="square">
            <a:spAutoFit/>
          </a:bodyPr>
          <a:lstStyle/>
          <a:p>
            <a:r>
              <a:rPr lang="ru-RU" sz="2000" b="1" dirty="0" err="1" smtClean="0">
                <a:latin typeface="Times New Roman" pitchFamily="18" charset="0"/>
                <a:cs typeface="Times New Roman" pitchFamily="18" charset="0"/>
              </a:rPr>
              <a:t>Отже</a:t>
            </a:r>
            <a:r>
              <a:rPr lang="ru-RU" sz="2000" b="1" dirty="0" smtClean="0">
                <a:latin typeface="Times New Roman" pitchFamily="18" charset="0"/>
                <a:cs typeface="Times New Roman" pitchFamily="18" charset="0"/>
              </a:rPr>
              <a:t>:</a:t>
            </a:r>
          </a:p>
          <a:p>
            <a:r>
              <a:rPr lang="ru-RU" sz="2000" b="1" dirty="0" smtClean="0">
                <a:latin typeface="Times New Roman" pitchFamily="18" charset="0"/>
                <a:cs typeface="Times New Roman" pitchFamily="18" charset="0"/>
              </a:rPr>
              <a:t>Черга</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лінійна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динамічно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змінювана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послідовність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елементів</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якій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виконуються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умови</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1) </a:t>
            </a:r>
            <a:r>
              <a:rPr lang="ru-RU" sz="2000" dirty="0" err="1" smtClean="0">
                <a:latin typeface="Times New Roman" pitchFamily="18" charset="0"/>
                <a:cs typeface="Times New Roman" pitchFamily="18" charset="0"/>
              </a:rPr>
              <a:t>новий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приєднується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завжди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одного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того ж боку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2) доступ до </a:t>
            </a:r>
            <a:r>
              <a:rPr lang="ru-RU" sz="2000" dirty="0" err="1" smtClean="0">
                <a:latin typeface="Times New Roman" pitchFamily="18" charset="0"/>
                <a:cs typeface="Times New Roman" pitchFamily="18" charset="0"/>
              </a:rPr>
              <a:t>елементів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aбo</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виключення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завжди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здійснюється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другого боку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a:t>
            </a:r>
          </a:p>
          <a:p>
            <a:r>
              <a:rPr lang="ru-RU" sz="2000" dirty="0" err="1" smtClean="0">
                <a:latin typeface="Times New Roman" pitchFamily="18" charset="0"/>
                <a:cs typeface="Times New Roman" pitchFamily="18" charset="0"/>
              </a:rPr>
              <a:t>Наприклад</a:t>
            </a:r>
            <a:r>
              <a:rPr lang="ru-RU" sz="2000" dirty="0" smtClean="0">
                <a:latin typeface="Times New Roman" pitchFamily="18" charset="0"/>
                <a:cs typeface="Times New Roman" pitchFamily="18" charset="0"/>
              </a:rPr>
              <a:t>, нехай </a:t>
            </a:r>
            <a:r>
              <a:rPr lang="ru-RU" sz="2000" dirty="0" err="1" smtClean="0">
                <a:latin typeface="Times New Roman" pitchFamily="18" charset="0"/>
                <a:cs typeface="Times New Roman" pitchFamily="18" charset="0"/>
              </a:rPr>
              <a:t>послідовність</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Q=Q</a:t>
            </a:r>
            <a:r>
              <a:rPr lang="ru-RU" sz="2000" i="1" baseline="-25000" dirty="0" smtClean="0">
                <a:latin typeface="Times New Roman" pitchFamily="18" charset="0"/>
                <a:cs typeface="Times New Roman" pitchFamily="18" charset="0"/>
              </a:rPr>
              <a:t>1</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Q</a:t>
            </a:r>
            <a:r>
              <a:rPr lang="ru-RU" sz="2000" i="1" baseline="-25000" dirty="0" err="1" smtClean="0">
                <a:latin typeface="Times New Roman" pitchFamily="18" charset="0"/>
                <a:cs typeface="Times New Roman" pitchFamily="18" charset="0"/>
              </a:rPr>
              <a:t>n</a:t>
            </a:r>
            <a:r>
              <a:rPr lang="ru-RU" sz="2000" i="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зображує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Q</a:t>
            </a:r>
            <a:r>
              <a:rPr lang="ru-RU" sz="2000" i="1" baseline="-25000" dirty="0" smtClean="0">
                <a:latin typeface="Times New Roman" pitchFamily="18" charset="0"/>
                <a:cs typeface="Times New Roman" pitchFamily="18" charset="0"/>
              </a:rPr>
              <a:t>1</a:t>
            </a:r>
            <a:r>
              <a:rPr lang="ru-RU" sz="2000" i="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називають</a:t>
            </a:r>
            <a:r>
              <a:rPr lang="ru-RU" sz="2000" dirty="0" smtClean="0">
                <a:latin typeface="Times New Roman" pitchFamily="18" charset="0"/>
                <a:cs typeface="Times New Roman" pitchFamily="18" charset="0"/>
              </a:rPr>
              <a:t> "головою"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вказує</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місце</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виключення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Q</a:t>
            </a:r>
            <a:r>
              <a:rPr lang="ru-RU" sz="2000" i="1" baseline="-25000" dirty="0" err="1" smtClean="0">
                <a:latin typeface="Times New Roman" pitchFamily="18" charset="0"/>
                <a:cs typeface="Times New Roman" pitchFamily="18" charset="0"/>
              </a:rPr>
              <a:t>n</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називають</a:t>
            </a:r>
            <a:r>
              <a:rPr lang="ru-RU" sz="2000" dirty="0" smtClean="0">
                <a:latin typeface="Times New Roman" pitchFamily="18" charset="0"/>
                <a:cs typeface="Times New Roman" pitchFamily="18" charset="0"/>
              </a:rPr>
              <a:t> "хвостом"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вказує</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місце</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включення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чергу</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Чергу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представити</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вигляді</a:t>
            </a:r>
            <a:r>
              <a:rPr lang="ru-RU" sz="2000" dirty="0" smtClean="0">
                <a:latin typeface="Times New Roman" pitchFamily="18" charset="0"/>
                <a:cs typeface="Times New Roman" pitchFamily="18" charset="0"/>
              </a:rPr>
              <a:t> трубки. В один </a:t>
            </a:r>
            <a:r>
              <a:rPr lang="ru-RU" sz="2000" dirty="0" err="1" smtClean="0">
                <a:latin typeface="Times New Roman" pitchFamily="18" charset="0"/>
                <a:cs typeface="Times New Roman" pitchFamily="18" charset="0"/>
              </a:rPr>
              <a:t>кінець</a:t>
            </a:r>
            <a:r>
              <a:rPr lang="ru-RU" sz="2000" dirty="0" smtClean="0">
                <a:latin typeface="Times New Roman" pitchFamily="18" charset="0"/>
                <a:cs typeface="Times New Roman" pitchFamily="18" charset="0"/>
              </a:rPr>
              <a:t> трубки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додавати</a:t>
            </a:r>
            <a:r>
              <a:rPr lang="ru-RU" sz="2000" dirty="0" smtClean="0">
                <a:latin typeface="Times New Roman" pitchFamily="18" charset="0"/>
                <a:cs typeface="Times New Roman" pitchFamily="18" charset="0"/>
              </a:rPr>
              <a:t> кульки —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іншого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кінця</a:t>
            </a:r>
            <a:r>
              <a:rPr lang="ru-RU" sz="2000" dirty="0" smtClean="0">
                <a:latin typeface="Times New Roman" pitchFamily="18" charset="0"/>
                <a:cs typeface="Times New Roman" pitchFamily="18" charset="0"/>
              </a:rPr>
              <a:t> вони </a:t>
            </a:r>
            <a:r>
              <a:rPr lang="ru-RU" sz="2000" dirty="0" err="1" smtClean="0">
                <a:latin typeface="Times New Roman" pitchFamily="18" charset="0"/>
                <a:cs typeface="Times New Roman" pitchFamily="18" charset="0"/>
              </a:rPr>
              <a:t>видаляються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середині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тобто</a:t>
            </a:r>
            <a:r>
              <a:rPr lang="ru-RU" sz="2000" dirty="0" smtClean="0">
                <a:latin typeface="Times New Roman" pitchFamily="18" charset="0"/>
                <a:cs typeface="Times New Roman" pitchFamily="18" charset="0"/>
              </a:rPr>
              <a:t> кульки </a:t>
            </a:r>
            <a:r>
              <a:rPr lang="ru-RU" sz="2000" dirty="0" err="1" smtClean="0">
                <a:latin typeface="Times New Roman" pitchFamily="18" charset="0"/>
                <a:cs typeface="Times New Roman" pitchFamily="18" charset="0"/>
              </a:rPr>
              <a:t>усередині</a:t>
            </a:r>
            <a:r>
              <a:rPr lang="ru-RU" sz="2000" dirty="0" smtClean="0">
                <a:latin typeface="Times New Roman" pitchFamily="18" charset="0"/>
                <a:cs typeface="Times New Roman" pitchFamily="18" charset="0"/>
              </a:rPr>
              <a:t> трубки, </a:t>
            </a:r>
            <a:r>
              <a:rPr lang="ru-RU" sz="2000" dirty="0" err="1" smtClean="0">
                <a:latin typeface="Times New Roman" pitchFamily="18" charset="0"/>
                <a:cs typeface="Times New Roman" pitchFamily="18" charset="0"/>
              </a:rPr>
              <a:t>недоступні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Кінець</a:t>
            </a:r>
            <a:r>
              <a:rPr lang="ru-RU" sz="2000" dirty="0" smtClean="0">
                <a:latin typeface="Times New Roman" pitchFamily="18" charset="0"/>
                <a:cs typeface="Times New Roman" pitchFamily="18" charset="0"/>
              </a:rPr>
              <a:t> трубки, у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додаються</a:t>
            </a:r>
            <a:r>
              <a:rPr lang="ru-RU" sz="2000" dirty="0" smtClean="0">
                <a:latin typeface="Times New Roman" pitchFamily="18" charset="0"/>
                <a:cs typeface="Times New Roman" pitchFamily="18" charset="0"/>
              </a:rPr>
              <a:t> кульки, </a:t>
            </a:r>
            <a:r>
              <a:rPr lang="ru-RU" sz="2000" dirty="0" err="1" smtClean="0">
                <a:latin typeface="Times New Roman" pitchFamily="18" charset="0"/>
                <a:cs typeface="Times New Roman" pitchFamily="18" charset="0"/>
              </a:rPr>
              <a:t>відповідає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кінцю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кінець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якого</a:t>
            </a:r>
            <a:r>
              <a:rPr lang="ru-RU" sz="2000" dirty="0" smtClean="0">
                <a:latin typeface="Times New Roman" pitchFamily="18" charset="0"/>
                <a:cs typeface="Times New Roman" pitchFamily="18" charset="0"/>
              </a:rPr>
              <a:t> вони </a:t>
            </a:r>
            <a:r>
              <a:rPr lang="ru-RU" sz="2000" dirty="0" err="1" smtClean="0">
                <a:latin typeface="Times New Roman" pitchFamily="18" charset="0"/>
                <a:cs typeface="Times New Roman" pitchFamily="18" charset="0"/>
              </a:rPr>
              <a:t>видаляються</a:t>
            </a:r>
            <a:r>
              <a:rPr lang="ru-RU" sz="2000" dirty="0" smtClean="0">
                <a:latin typeface="Times New Roman" pitchFamily="18" charset="0"/>
                <a:cs typeface="Times New Roman" pitchFamily="18" charset="0"/>
              </a:rPr>
              <a:t> — початку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Таким чином, </a:t>
            </a:r>
            <a:r>
              <a:rPr lang="ru-RU" sz="2000" dirty="0" err="1" smtClean="0">
                <a:latin typeface="Times New Roman" pitchFamily="18" charset="0"/>
                <a:cs typeface="Times New Roman" pitchFamily="18" charset="0"/>
              </a:rPr>
              <a:t>кінці</a:t>
            </a:r>
            <a:r>
              <a:rPr lang="ru-RU" sz="2000" dirty="0" smtClean="0">
                <a:latin typeface="Times New Roman" pitchFamily="18" charset="0"/>
                <a:cs typeface="Times New Roman" pitchFamily="18" charset="0"/>
              </a:rPr>
              <a:t> трубки не </a:t>
            </a:r>
            <a:r>
              <a:rPr lang="ru-RU" sz="2000" dirty="0" err="1" smtClean="0">
                <a:latin typeface="Times New Roman" pitchFamily="18" charset="0"/>
                <a:cs typeface="Times New Roman" pitchFamily="18" charset="0"/>
              </a:rPr>
              <a:t>симетричні</a:t>
            </a:r>
            <a:r>
              <a:rPr lang="ru-RU" sz="2000" dirty="0" smtClean="0">
                <a:latin typeface="Times New Roman" pitchFamily="18" charset="0"/>
                <a:cs typeface="Times New Roman" pitchFamily="18" charset="0"/>
              </a:rPr>
              <a:t>, кульки </a:t>
            </a:r>
            <a:r>
              <a:rPr lang="ru-RU" sz="2000" dirty="0" err="1" smtClean="0">
                <a:latin typeface="Times New Roman" pitchFamily="18" charset="0"/>
                <a:cs typeface="Times New Roman" pitchFamily="18" charset="0"/>
              </a:rPr>
              <a:t>усередині</a:t>
            </a:r>
            <a:r>
              <a:rPr lang="ru-RU" sz="2000" dirty="0" smtClean="0">
                <a:latin typeface="Times New Roman" pitchFamily="18" charset="0"/>
                <a:cs typeface="Times New Roman" pitchFamily="18" charset="0"/>
              </a:rPr>
              <a:t> трубки </a:t>
            </a:r>
            <a:r>
              <a:rPr lang="ru-RU" sz="2000" dirty="0" err="1" smtClean="0">
                <a:latin typeface="Times New Roman" pitchFamily="18" charset="0"/>
                <a:cs typeface="Times New Roman" pitchFamily="18" charset="0"/>
              </a:rPr>
              <a:t>рухаються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тільки</a:t>
            </a:r>
            <a:r>
              <a:rPr lang="ru-RU" sz="2000" dirty="0" smtClean="0">
                <a:latin typeface="Times New Roman" pitchFamily="18" charset="0"/>
                <a:cs typeface="Times New Roman" pitchFamily="18" charset="0"/>
              </a:rPr>
              <a:t> в одному </a:t>
            </a:r>
            <a:r>
              <a:rPr lang="ru-RU" sz="2000" dirty="0" err="1" smtClean="0">
                <a:latin typeface="Times New Roman" pitchFamily="18" charset="0"/>
                <a:cs typeface="Times New Roman" pitchFamily="18" charset="0"/>
              </a:rPr>
              <a:t>напрямку</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85728"/>
            <a:ext cx="7286676" cy="5324535"/>
          </a:xfrm>
          <a:prstGeom prst="rect">
            <a:avLst/>
          </a:prstGeom>
        </p:spPr>
        <p:txBody>
          <a:bodyPr wrap="square">
            <a:spAutoFit/>
          </a:bodyPr>
          <a:lstStyle/>
          <a:p>
            <a:r>
              <a:rPr lang="ru-RU" sz="2000" dirty="0" err="1" smtClean="0">
                <a:latin typeface="Times New Roman" pitchFamily="18" charset="0"/>
                <a:cs typeface="Times New Roman" pitchFamily="18" charset="0"/>
              </a:rPr>
              <a:t>Отже</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структурі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потрібні</a:t>
            </a:r>
            <a:r>
              <a:rPr lang="ru-RU" sz="2000" dirty="0" smtClean="0">
                <a:latin typeface="Times New Roman" pitchFamily="18" charset="0"/>
                <a:cs typeface="Times New Roman" pitchFamily="18" charset="0"/>
              </a:rPr>
              <a:t> два </a:t>
            </a:r>
            <a:r>
              <a:rPr lang="ru-RU" sz="2000" dirty="0" err="1" smtClean="0">
                <a:latin typeface="Times New Roman" pitchFamily="18" charset="0"/>
                <a:cs typeface="Times New Roman" pitchFamily="18" charset="0"/>
              </a:rPr>
              <a:t>вказівники</a:t>
            </a:r>
            <a:r>
              <a:rPr lang="ru-RU" sz="2000" dirty="0" smtClean="0">
                <a:latin typeface="Times New Roman" pitchFamily="18" charset="0"/>
                <a:cs typeface="Times New Roman" pitchFamily="18" charset="0"/>
              </a:rPr>
              <a:t>: один - для </a:t>
            </a:r>
            <a:r>
              <a:rPr lang="ru-RU" sz="2000" dirty="0" err="1" smtClean="0">
                <a:latin typeface="Times New Roman" pitchFamily="18" charset="0"/>
                <a:cs typeface="Times New Roman" pitchFamily="18" charset="0"/>
              </a:rPr>
              <a:t>посилання</a:t>
            </a:r>
            <a:r>
              <a:rPr lang="ru-RU" sz="2000" dirty="0" smtClean="0">
                <a:latin typeface="Times New Roman" pitchFamily="18" charset="0"/>
                <a:cs typeface="Times New Roman" pitchFamily="18" charset="0"/>
              </a:rPr>
              <a:t> на вершину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включення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другий</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для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посилання</a:t>
            </a:r>
            <a:r>
              <a:rPr lang="ru-RU" sz="2000" dirty="0" smtClean="0">
                <a:latin typeface="Times New Roman" pitchFamily="18" charset="0"/>
                <a:cs typeface="Times New Roman" pitchFamily="18" charset="0"/>
              </a:rPr>
              <a:t> на основу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виключення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При кожному </a:t>
            </a:r>
            <a:r>
              <a:rPr lang="ru-RU" sz="2000" dirty="0" err="1" smtClean="0">
                <a:latin typeface="Times New Roman" pitchFamily="18" charset="0"/>
                <a:cs typeface="Times New Roman" pitchFamily="18" charset="0"/>
              </a:rPr>
              <a:t>виключенні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структури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виключається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завжди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найстаріший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Черги </a:t>
            </a:r>
            <a:r>
              <a:rPr lang="ru-RU" sz="2000" dirty="0" err="1" smtClean="0">
                <a:latin typeface="Times New Roman" pitchFamily="18" charset="0"/>
                <a:cs typeface="Times New Roman" pitchFamily="18" charset="0"/>
              </a:rPr>
              <a:t>обслуговуються</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дисципліною</a:t>
            </a:r>
            <a:r>
              <a:rPr lang="ru-RU" sz="2000"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FIFO</a:t>
            </a:r>
            <a:r>
              <a:rPr lang="ru-RU" sz="2000" i="1"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"перший </a:t>
            </a:r>
            <a:r>
              <a:rPr lang="ru-RU" sz="2000" dirty="0" err="1" smtClean="0">
                <a:latin typeface="Times New Roman" pitchFamily="18" charset="0"/>
                <a:cs typeface="Times New Roman" pitchFamily="18" charset="0"/>
              </a:rPr>
              <a:t>прийшов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перший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пішов</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Черги </a:t>
            </a:r>
            <a:r>
              <a:rPr lang="ru-RU" sz="2000" dirty="0" err="1" smtClean="0">
                <a:latin typeface="Times New Roman" pitchFamily="18" charset="0"/>
                <a:cs typeface="Times New Roman" pitchFamily="18" charset="0"/>
              </a:rPr>
              <a:t>бувають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різних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типів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лінійні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пріоритетом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циклічні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Звичайна</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лінійна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може</a:t>
            </a:r>
            <a:r>
              <a:rPr lang="ru-RU" sz="2000" dirty="0" smtClean="0">
                <a:latin typeface="Times New Roman" pitchFamily="18" charset="0"/>
                <a:cs typeface="Times New Roman" pitchFamily="18" charset="0"/>
              </a:rPr>
              <a:t> бути </a:t>
            </a:r>
            <a:r>
              <a:rPr lang="ru-RU" sz="2000" dirty="0" err="1" smtClean="0">
                <a:latin typeface="Times New Roman" pitchFamily="18" charset="0"/>
                <a:cs typeface="Times New Roman" pitchFamily="18" charset="0"/>
              </a:rPr>
              <a:t>зображена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масивом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двома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вказівниками</a:t>
            </a:r>
            <a:r>
              <a:rPr lang="ru-RU" sz="2000" dirty="0" smtClean="0">
                <a:latin typeface="Times New Roman" pitchFamily="18" charset="0"/>
                <a:cs typeface="Times New Roman" pitchFamily="18" charset="0"/>
              </a:rPr>
              <a:t>: перший </a:t>
            </a:r>
            <a:r>
              <a:rPr lang="ru-RU" sz="2000" dirty="0" err="1" smtClean="0">
                <a:latin typeface="Times New Roman" pitchFamily="18" charset="0"/>
                <a:cs typeface="Times New Roman" pitchFamily="18" charset="0"/>
              </a:rPr>
              <a:t>вказує</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вибірки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другий</a:t>
            </a:r>
            <a:r>
              <a:rPr lang="ru-RU" sz="2000" dirty="0" smtClean="0">
                <a:latin typeface="Times New Roman" pitchFamily="18" charset="0"/>
                <a:cs typeface="Times New Roman" pitchFamily="18" charset="0"/>
              </a:rPr>
              <a:t> - на </a:t>
            </a:r>
            <a:r>
              <a:rPr lang="ru-RU" sz="2000" dirty="0" err="1" smtClean="0">
                <a:latin typeface="Times New Roman" pitchFamily="18" charset="0"/>
                <a:cs typeface="Times New Roman" pitchFamily="18" charset="0"/>
              </a:rPr>
              <a:t>останній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записаний</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чергу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Багаторазове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звертання</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елементів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лінійної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призводить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a:t>
            </a:r>
            <a:r>
              <a:rPr lang="ru-RU" sz="2000" dirty="0" smtClean="0">
                <a:latin typeface="Times New Roman" pitchFamily="18" charset="0"/>
                <a:cs typeface="Times New Roman" pitchFamily="18" charset="0"/>
              </a:rPr>
              <a:t> того,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пам'ять</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зберігання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використовується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неефективно</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лінійній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черзі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після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вибірки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пам'ять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зайнята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звільняється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повторно не </a:t>
            </a:r>
            <a:r>
              <a:rPr lang="ru-RU" sz="2000" dirty="0" err="1" smtClean="0">
                <a:latin typeface="Times New Roman" pitchFamily="18" charset="0"/>
                <a:cs typeface="Times New Roman" pitchFamily="18" charset="0"/>
              </a:rPr>
              <a:t>використовується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оскільки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приписуються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іншого</a:t>
            </a:r>
            <a:r>
              <a:rPr lang="ru-RU" sz="2000" dirty="0" smtClean="0">
                <a:latin typeface="Times New Roman" pitchFamily="18" charset="0"/>
                <a:cs typeface="Times New Roman" pitchFamily="18" charset="0"/>
              </a:rPr>
              <a:t> краю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428604"/>
            <a:ext cx="7786742" cy="5632311"/>
          </a:xfrm>
          <a:prstGeom prst="rect">
            <a:avLst/>
          </a:prstGeom>
        </p:spPr>
        <p:txBody>
          <a:bodyPr wrap="square">
            <a:spAutoFit/>
          </a:bodyPr>
          <a:lstStyle/>
          <a:p>
            <a:r>
              <a:rPr lang="ru-RU" sz="2000" dirty="0" smtClean="0">
                <a:latin typeface="Times New Roman" pitchFamily="18" charset="0"/>
                <a:cs typeface="Times New Roman" pitchFamily="18" charset="0"/>
              </a:rPr>
              <a:t>Чергу, для </a:t>
            </a:r>
            <a:r>
              <a:rPr lang="ru-RU" sz="2000" dirty="0" err="1" smtClean="0">
                <a:latin typeface="Times New Roman" pitchFamily="18" charset="0"/>
                <a:cs typeface="Times New Roman" pitchFamily="18" charset="0"/>
              </a:rPr>
              <a:t>якої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можливість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включати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виключати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певної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позиції</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залежності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деяких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характеристик </a:t>
            </a:r>
            <a:r>
              <a:rPr lang="ru-RU" sz="2000" dirty="0" err="1" smtClean="0">
                <a:latin typeface="Times New Roman" pitchFamily="18" charset="0"/>
                <a:cs typeface="Times New Roman" pitchFamily="18" charset="0"/>
              </a:rPr>
              <a:t>називають</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пріоритетною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чергою</a:t>
            </a:r>
            <a:r>
              <a:rPr lang="ru-RU" sz="2000" dirty="0" smtClean="0">
                <a:latin typeface="Times New Roman" pitchFamily="18" charset="0"/>
                <a:cs typeface="Times New Roman" pitchFamily="18" charset="0"/>
              </a:rPr>
              <a:t>. Прикладом </a:t>
            </a:r>
            <a:r>
              <a:rPr lang="ru-RU" sz="2000" dirty="0" err="1" smtClean="0">
                <a:latin typeface="Times New Roman" pitchFamily="18" charset="0"/>
                <a:cs typeface="Times New Roman" pitchFamily="18" charset="0"/>
              </a:rPr>
              <a:t>пріоритетної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служити</a:t>
            </a:r>
            <a:r>
              <a:rPr lang="ru-RU" sz="2000" dirty="0" smtClean="0">
                <a:latin typeface="Times New Roman" pitchFamily="18" charset="0"/>
                <a:cs typeface="Times New Roman" pitchFamily="18" charset="0"/>
              </a:rPr>
              <a:t> порядок </a:t>
            </a:r>
            <a:r>
              <a:rPr lang="ru-RU" sz="2000" dirty="0" err="1" smtClean="0">
                <a:latin typeface="Times New Roman" pitchFamily="18" charset="0"/>
                <a:cs typeface="Times New Roman" pitchFamily="18" charset="0"/>
              </a:rPr>
              <a:t>розв'язування</a:t>
            </a:r>
            <a:r>
              <a:rPr lang="ru-RU" sz="2000" dirty="0" smtClean="0">
                <a:latin typeface="Times New Roman" pitchFamily="18" charset="0"/>
                <a:cs typeface="Times New Roman" pitchFamily="18" charset="0"/>
              </a:rPr>
              <a:t> потоку задач на </a:t>
            </a:r>
            <a:r>
              <a:rPr lang="ru-RU" sz="2000" dirty="0" err="1" smtClean="0">
                <a:latin typeface="Times New Roman" pitchFamily="18" charset="0"/>
                <a:cs typeface="Times New Roman" pitchFamily="18" charset="0"/>
              </a:rPr>
              <a:t>комп‘ютері</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деяких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операційних</a:t>
            </a:r>
            <a:r>
              <a:rPr lang="ru-RU" sz="2000" dirty="0" smtClean="0">
                <a:latin typeface="Times New Roman" pitchFamily="18" charset="0"/>
                <a:cs typeface="Times New Roman" pitchFamily="18" charset="0"/>
              </a:rPr>
              <a:t> системах . </a:t>
            </a:r>
            <a:r>
              <a:rPr lang="ru-RU" sz="2000" dirty="0" err="1" smtClean="0">
                <a:latin typeface="Times New Roman" pitchFamily="18" charset="0"/>
                <a:cs typeface="Times New Roman" pitchFamily="18" charset="0"/>
              </a:rPr>
              <a:t>Така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зводиться</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лінійних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відомі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пріоритети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обслуговується</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дисципліною</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FIFO ,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другої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обслуговуються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тільки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тоді</a:t>
            </a:r>
            <a:r>
              <a:rPr lang="ru-RU" sz="2000" dirty="0" smtClean="0">
                <a:latin typeface="Times New Roman" pitchFamily="18" charset="0"/>
                <a:cs typeface="Times New Roman" pitchFamily="18" charset="0"/>
              </a:rPr>
              <a:t>, коли </a:t>
            </a:r>
            <a:r>
              <a:rPr lang="ru-RU" sz="2000" dirty="0" err="1" smtClean="0">
                <a:latin typeface="Times New Roman" pitchFamily="18" charset="0"/>
                <a:cs typeface="Times New Roman" pitchFamily="18" charset="0"/>
              </a:rPr>
              <a:t>порожня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попередня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черга</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третьої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тоді</a:t>
            </a:r>
            <a:r>
              <a:rPr lang="ru-RU" sz="2000" dirty="0" smtClean="0">
                <a:latin typeface="Times New Roman" pitchFamily="18" charset="0"/>
                <a:cs typeface="Times New Roman" pitchFamily="18" charset="0"/>
              </a:rPr>
              <a:t>, коли </a:t>
            </a:r>
            <a:r>
              <a:rPr lang="ru-RU" sz="2000" dirty="0" err="1" smtClean="0">
                <a:latin typeface="Times New Roman" pitchFamily="18" charset="0"/>
                <a:cs typeface="Times New Roman" pitchFamily="18" charset="0"/>
              </a:rPr>
              <a:t>порожні</a:t>
            </a:r>
            <a:r>
              <a:rPr lang="ru-RU" sz="2000" dirty="0" smtClean="0">
                <a:latin typeface="Times New Roman" pitchFamily="18" charset="0"/>
                <a:cs typeface="Times New Roman" pitchFamily="18" charset="0"/>
              </a:rPr>
              <a:t> перша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друга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включенні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приєднуються</a:t>
            </a:r>
            <a:r>
              <a:rPr lang="ru-RU" sz="2000" dirty="0" smtClean="0">
                <a:latin typeface="Times New Roman" pitchFamily="18" charset="0"/>
                <a:cs typeface="Times New Roman" pitchFamily="18" charset="0"/>
              </a:rPr>
              <a:t> до боку </a:t>
            </a:r>
            <a:r>
              <a:rPr lang="ru-RU" sz="2000" dirty="0" err="1" smtClean="0">
                <a:latin typeface="Times New Roman" pitchFamily="18" charset="0"/>
                <a:cs typeface="Times New Roman" pitchFamily="18" charset="0"/>
              </a:rPr>
              <a:t>однієї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згідно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пріоритетом</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Черги, в </a:t>
            </a:r>
            <a:r>
              <a:rPr lang="ru-RU" sz="2000" dirty="0" err="1" smtClean="0">
                <a:latin typeface="Times New Roman" pitchFamily="18" charset="0"/>
                <a:cs typeface="Times New Roman" pitchFamily="18" charset="0"/>
              </a:rPr>
              <a:t>яких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елементи</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Q</a:t>
            </a:r>
            <a:r>
              <a:rPr lang="ru-RU" sz="2000" i="1" baseline="-25000" dirty="0" smtClean="0">
                <a:latin typeface="Times New Roman" pitchFamily="18" charset="0"/>
                <a:cs typeface="Times New Roman" pitchFamily="18" charset="0"/>
              </a:rPr>
              <a:t>1</a:t>
            </a:r>
            <a:r>
              <a:rPr lang="ru-RU" sz="2000" i="1" dirty="0" smtClean="0">
                <a:latin typeface="Times New Roman" pitchFamily="18" charset="0"/>
                <a:cs typeface="Times New Roman" pitchFamily="18" charset="0"/>
              </a:rPr>
              <a:t> ,Q</a:t>
            </a:r>
            <a:r>
              <a:rPr lang="ru-RU" sz="2000" i="1" baseline="-25000" dirty="0" smtClean="0">
                <a:latin typeface="Times New Roman" pitchFamily="18" charset="0"/>
                <a:cs typeface="Times New Roman" pitchFamily="18" charset="0"/>
              </a:rPr>
              <a:t>2</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Q</a:t>
            </a:r>
            <a:r>
              <a:rPr lang="ru-RU" sz="2000" i="1" baseline="-25000" dirty="0" err="1" smtClean="0">
                <a:latin typeface="Times New Roman" pitchFamily="18" charset="0"/>
                <a:cs typeface="Times New Roman" pitchFamily="18" charset="0"/>
              </a:rPr>
              <a:t>n</a:t>
            </a:r>
            <a:r>
              <a:rPr lang="ru-RU" sz="2000" i="1" baseline="-25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розміщуються</a:t>
            </a:r>
            <a:r>
              <a:rPr lang="ru-RU" sz="2000" dirty="0" smtClean="0">
                <a:latin typeface="Times New Roman" pitchFamily="18" charset="0"/>
                <a:cs typeface="Times New Roman" pitchFamily="18" charset="0"/>
              </a:rPr>
              <a:t> так,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елементом</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Q</a:t>
            </a:r>
            <a:r>
              <a:rPr lang="ru-RU" sz="2000" i="1" baseline="-25000" dirty="0" err="1" smtClean="0">
                <a:latin typeface="Times New Roman" pitchFamily="18" charset="0"/>
                <a:cs typeface="Times New Roman" pitchFamily="18" charset="0"/>
              </a:rPr>
              <a:t>n</a:t>
            </a:r>
            <a:r>
              <a:rPr lang="ru-RU" sz="2000" i="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Q</a:t>
            </a:r>
            <a:r>
              <a:rPr lang="ru-RU" sz="2000" i="1" baseline="-25000" dirty="0" smtClean="0">
                <a:latin typeface="Times New Roman" pitchFamily="18" charset="0"/>
                <a:cs typeface="Times New Roman" pitchFamily="18" charset="0"/>
              </a:rPr>
              <a:t>1</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називаються</a:t>
            </a: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циклічними</a:t>
            </a:r>
            <a:r>
              <a:rPr lang="ru-RU" sz="2000" dirty="0" smtClean="0">
                <a:latin typeface="Times New Roman" pitchFamily="18" charset="0"/>
                <a:cs typeface="Times New Roman" pitchFamily="18" charset="0"/>
              </a:rPr>
              <a:t> (рис. 7.1). </a:t>
            </a:r>
            <a:r>
              <a:rPr lang="ru-RU" sz="2000" dirty="0" err="1" smtClean="0">
                <a:latin typeface="Times New Roman" pitchFamily="18" charset="0"/>
                <a:cs typeface="Times New Roman" pitchFamily="18" charset="0"/>
              </a:rPr>
              <a:t>Циклічну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також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зобразити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лінійною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послідовністю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але</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записі</a:t>
            </a:r>
            <a:r>
              <a:rPr lang="ru-RU" sz="2000" dirty="0" smtClean="0">
                <a:latin typeface="Times New Roman" pitchFamily="18" charset="0"/>
                <a:cs typeface="Times New Roman" pitchFamily="18" charset="0"/>
              </a:rPr>
              <a:t> нового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відміну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лінійної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вся </a:t>
            </a:r>
            <a:r>
              <a:rPr lang="ru-RU" sz="2000" dirty="0" err="1" smtClean="0">
                <a:latin typeface="Times New Roman" pitchFamily="18" charset="0"/>
                <a:cs typeface="Times New Roman" pitchFamily="18" charset="0"/>
              </a:rPr>
              <a:t>послідовність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зсувається</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одне</a:t>
            </a:r>
            <a:r>
              <a:rPr lang="ru-RU" sz="2000" dirty="0" smtClean="0">
                <a:latin typeface="Times New Roman" pitchFamily="18" charset="0"/>
                <a:cs typeface="Times New Roman" pitchFamily="18" charset="0"/>
              </a:rPr>
              <a:t> поле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новий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записується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знову</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початку. </a:t>
            </a:r>
            <a:r>
              <a:rPr lang="ru-RU" sz="2000" dirty="0" err="1" smtClean="0">
                <a:latin typeface="Times New Roman" pitchFamily="18" charset="0"/>
                <a:cs typeface="Times New Roman" pitchFamily="18" charset="0"/>
              </a:rPr>
              <a:t>Вибірка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елемента</a:t>
            </a:r>
            <a:r>
              <a:rPr lang="ru-RU" sz="2000" dirty="0" smtClean="0">
                <a:latin typeface="Times New Roman" pitchFamily="18" charset="0"/>
                <a:cs typeface="Times New Roman" pitchFamily="18" charset="0"/>
              </a:rPr>
              <a:t> буде </a:t>
            </a:r>
            <a:r>
              <a:rPr lang="ru-RU" sz="2000" dirty="0" err="1" smtClean="0">
                <a:latin typeface="Times New Roman" pitchFamily="18" charset="0"/>
                <a:cs typeface="Times New Roman" pitchFamily="18" charset="0"/>
              </a:rPr>
              <a:t>також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виконуватися</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вказівником</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кінець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послідовності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571480"/>
            <a:ext cx="7786742" cy="2862322"/>
          </a:xfrm>
          <a:prstGeom prst="rect">
            <a:avLst/>
          </a:prstGeom>
        </p:spPr>
        <p:txBody>
          <a:bodyPr wrap="square">
            <a:spAutoFit/>
          </a:bodyPr>
          <a:lstStyle/>
          <a:p>
            <a:r>
              <a:rPr lang="ru-RU" sz="2000" dirty="0" smtClean="0">
                <a:latin typeface="Times New Roman" pitchFamily="18" charset="0"/>
                <a:cs typeface="Times New Roman" pitchFamily="18" charset="0"/>
              </a:rPr>
              <a:t>Прикладом </a:t>
            </a:r>
            <a:r>
              <a:rPr lang="ru-RU" sz="2000" dirty="0" err="1" smtClean="0">
                <a:latin typeface="Times New Roman" pitchFamily="18" charset="0"/>
                <a:cs typeface="Times New Roman" pitchFamily="18" charset="0"/>
              </a:rPr>
              <a:t>циклічної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служити</a:t>
            </a:r>
            <a:r>
              <a:rPr lang="ru-RU" sz="2000" dirty="0" smtClean="0">
                <a:latin typeface="Times New Roman" pitchFamily="18" charset="0"/>
                <a:cs typeface="Times New Roman" pitchFamily="18" charset="0"/>
              </a:rPr>
              <a:t> робота </a:t>
            </a:r>
            <a:r>
              <a:rPr lang="ru-RU" sz="2000" dirty="0" err="1" smtClean="0">
                <a:latin typeface="Times New Roman" pitchFamily="18" charset="0"/>
                <a:cs typeface="Times New Roman" pitchFamily="18" charset="0"/>
              </a:rPr>
              <a:t>обчислювальної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системи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розподілом</a:t>
            </a:r>
            <a:r>
              <a:rPr lang="ru-RU" sz="2000" dirty="0" smtClean="0">
                <a:latin typeface="Times New Roman" pitchFamily="18" charset="0"/>
                <a:cs typeface="Times New Roman" pitchFamily="18" charset="0"/>
              </a:rPr>
              <a:t> часу,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одночасно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працює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багато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користувачів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Оскільки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така</a:t>
            </a:r>
            <a:r>
              <a:rPr lang="ru-RU" sz="2000" dirty="0" smtClean="0">
                <a:latin typeface="Times New Roman" pitchFamily="18" charset="0"/>
                <a:cs typeface="Times New Roman" pitchFamily="18" charset="0"/>
              </a:rPr>
              <a:t> система </a:t>
            </a:r>
            <a:r>
              <a:rPr lang="ru-RU" sz="2000" dirty="0" err="1" smtClean="0">
                <a:latin typeface="Times New Roman" pitchFamily="18" charset="0"/>
                <a:cs typeface="Times New Roman" pitchFamily="18" charset="0"/>
              </a:rPr>
              <a:t>має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переважно</a:t>
            </a:r>
            <a:r>
              <a:rPr lang="ru-RU" sz="2000" dirty="0" smtClean="0">
                <a:latin typeface="Times New Roman" pitchFamily="18" charset="0"/>
                <a:cs typeface="Times New Roman" pitchFamily="18" charset="0"/>
              </a:rPr>
              <a:t> один блок </a:t>
            </a:r>
            <a:r>
              <a:rPr lang="ru-RU" sz="2000" dirty="0" err="1" smtClean="0">
                <a:latin typeface="Times New Roman" pitchFamily="18" charset="0"/>
                <a:cs typeface="Times New Roman" pitchFamily="18" charset="0"/>
              </a:rPr>
              <a:t>обробки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називають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процесором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одну </a:t>
            </a:r>
            <a:r>
              <a:rPr lang="ru-RU" sz="2000" dirty="0" err="1" smtClean="0">
                <a:latin typeface="Times New Roman" pitchFamily="18" charset="0"/>
                <a:cs typeface="Times New Roman" pitchFamily="18" charset="0"/>
              </a:rPr>
              <a:t>пам</a:t>
            </a:r>
            <a:r>
              <a:rPr lang="ru-RU" sz="2000" i="1" dirty="0" err="1"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ять</a:t>
            </a:r>
            <a:r>
              <a:rPr lang="ru-RU" sz="2000" dirty="0" smtClean="0">
                <a:latin typeface="Times New Roman" pitchFamily="18" charset="0"/>
                <a:cs typeface="Times New Roman" pitchFamily="18" charset="0"/>
              </a:rPr>
              <a:t>, то в </a:t>
            </a:r>
            <a:r>
              <a:rPr lang="ru-RU" sz="2000" dirty="0" err="1" smtClean="0">
                <a:latin typeface="Times New Roman" pitchFamily="18" charset="0"/>
                <a:cs typeface="Times New Roman" pitchFamily="18" charset="0"/>
              </a:rPr>
              <a:t>кожний</a:t>
            </a:r>
            <a:r>
              <a:rPr lang="ru-RU" sz="2000" dirty="0" smtClean="0">
                <a:latin typeface="Times New Roman" pitchFamily="18" charset="0"/>
                <a:cs typeface="Times New Roman" pitchFamily="18" charset="0"/>
              </a:rPr>
              <a:t> момент часу </a:t>
            </a:r>
            <a:r>
              <a:rPr lang="ru-RU" sz="2000" dirty="0" err="1" smtClean="0">
                <a:latin typeface="Times New Roman" pitchFamily="18" charset="0"/>
                <a:cs typeface="Times New Roman" pitchFamily="18" charset="0"/>
              </a:rPr>
              <a:t>ці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ресурси</a:t>
            </a:r>
            <a:r>
              <a:rPr lang="ru-RU" sz="2000" dirty="0" smtClean="0">
                <a:latin typeface="Times New Roman" pitchFamily="18" charset="0"/>
                <a:cs typeface="Times New Roman" pitchFamily="18" charset="0"/>
              </a:rPr>
              <a:t> належать одному </a:t>
            </a:r>
            <a:r>
              <a:rPr lang="ru-RU" sz="2000" dirty="0" err="1" smtClean="0">
                <a:latin typeface="Times New Roman" pitchFamily="18" charset="0"/>
                <a:cs typeface="Times New Roman" pitchFamily="18" charset="0"/>
              </a:rPr>
              <a:t>користувачу</a:t>
            </a:r>
            <a:r>
              <a:rPr lang="ru-RU" sz="2000" dirty="0" smtClean="0">
                <a:latin typeface="Times New Roman" pitchFamily="18" charset="0"/>
                <a:cs typeface="Times New Roman" pitchFamily="18" charset="0"/>
              </a:rPr>
              <a:t>. Для кожного </a:t>
            </a:r>
            <a:r>
              <a:rPr lang="ru-RU" sz="2000" dirty="0" err="1" smtClean="0">
                <a:latin typeface="Times New Roman" pitchFamily="18" charset="0"/>
                <a:cs typeface="Times New Roman" pitchFamily="18" charset="0"/>
              </a:rPr>
              <a:t>користувача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виділяється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певний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інтервал</a:t>
            </a:r>
            <a:r>
              <a:rPr lang="ru-RU" sz="2000" dirty="0" smtClean="0">
                <a:latin typeface="Times New Roman" pitchFamily="18" charset="0"/>
                <a:cs typeface="Times New Roman" pitchFamily="18" charset="0"/>
              </a:rPr>
              <a:t> часу. </a:t>
            </a:r>
            <a:r>
              <a:rPr lang="ru-RU" sz="2000" dirty="0" err="1" smtClean="0">
                <a:latin typeface="Times New Roman" pitchFamily="18" charset="0"/>
                <a:cs typeface="Times New Roman" pitchFamily="18" charset="0"/>
              </a:rPr>
              <a:t>Тільки</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відміну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пріоритетної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черги</a:t>
            </a:r>
            <a:r>
              <a:rPr lang="ru-RU" sz="2000" dirty="0" smtClean="0">
                <a:latin typeface="Times New Roman" pitchFamily="18" charset="0"/>
                <a:cs typeface="Times New Roman" pitchFamily="18" charset="0"/>
              </a:rPr>
              <a:t> одна задача до </a:t>
            </a:r>
            <a:r>
              <a:rPr lang="ru-RU" sz="2000" dirty="0" err="1" smtClean="0">
                <a:latin typeface="Times New Roman" pitchFamily="18" charset="0"/>
                <a:cs typeface="Times New Roman" pitchFamily="18" charset="0"/>
              </a:rPr>
              <a:t>кінця</a:t>
            </a:r>
            <a:r>
              <a:rPr lang="ru-RU" sz="2000" dirty="0" smtClean="0">
                <a:latin typeface="Times New Roman" pitchFamily="18" charset="0"/>
                <a:cs typeface="Times New Roman" pitchFamily="18" charset="0"/>
              </a:rPr>
              <a:t> не </a:t>
            </a:r>
            <a:r>
              <a:rPr lang="ru-RU" sz="2000" dirty="0" err="1" smtClean="0">
                <a:latin typeface="Times New Roman" pitchFamily="18" charset="0"/>
                <a:cs typeface="Times New Roman" pitchFamily="18" charset="0"/>
              </a:rPr>
              <a:t>розв</a:t>
            </a:r>
            <a:r>
              <a:rPr lang="ru-RU" sz="2000" i="1" dirty="0" err="1"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язується</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порціями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протягом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виділеного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інтервалу</a:t>
            </a:r>
            <a:r>
              <a:rPr lang="ru-RU" sz="2000" dirty="0" smtClean="0">
                <a:latin typeface="Times New Roman" pitchFamily="18" charset="0"/>
                <a:cs typeface="Times New Roman" pitchFamily="18" charset="0"/>
              </a:rPr>
              <a:t> часу. </a:t>
            </a:r>
            <a:r>
              <a:rPr lang="ru-RU" sz="2000" dirty="0" err="1" smtClean="0">
                <a:latin typeface="Times New Roman" pitchFamily="18" charset="0"/>
                <a:cs typeface="Times New Roman" pitchFamily="18" charset="0"/>
              </a:rPr>
              <a:t>Програми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чекають</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виконання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утворюють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циклічну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чергу</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57158" y="571480"/>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ПРОСТА ЗМІННА</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час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програми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просту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операційною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системою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відводиться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місце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цьому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адреса, за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вона буде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розташована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частина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підряд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розташованих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комірок</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кількість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відповідає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цієї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типу.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Отже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тепер</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протягом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програми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ім’ям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описаної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пов’язана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конкретна адреса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відповідна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типу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кількість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байтів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починаються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цієї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визначилися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відображенням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простої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Тепер</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розглянемо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як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відбувається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цієї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найпростішої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28596" y="571480"/>
            <a:ext cx="821537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робота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пов’язана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записом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відповідну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область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стандартних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процедур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read</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readln</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оператора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присвоювання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деякого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відбувається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відповідає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розміщенню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напис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указаного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двійкового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цією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простої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відбувається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використанні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стандартних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процедур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write</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writeln</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обчислення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виразів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використовуються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ідентифікатори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цьому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система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адресу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розміщення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цієї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цією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Далі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відбувається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процес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декодування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двійкового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зображення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інформації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відповідає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правилу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кодування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згідно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указаним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цієї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типом.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зробити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висновок</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прості</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змінні</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структурою прямого доступу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357158" y="500042"/>
            <a:ext cx="842968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МАСИВ</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масивами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вже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ознайомилися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раніше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набули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певного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досвіду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роботи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ними. Тому нашим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завданням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переважно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уточнення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розташування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 алгоритму доступу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виконанні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операцій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Розглянемо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спочатку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одновимірні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Спершу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нагадаємо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дискретною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лінійну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структуру.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всі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комірки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мають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абсолютні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починаються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0.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зручності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комірок</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представляють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шістнадцятковими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числами: 0, 1, 2, ..., 9, А, В, С, D, Е, F, 10, ..., FF, ...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Саме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тому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відображення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одновимірного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уявити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собі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зовсім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нескладно: вони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записані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підряд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починаючи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деякого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місця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розташуванні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а1, а2,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аn</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адреса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його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початку,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першого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а1,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далі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розміщуються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всі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займаючи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кожний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стільки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байтів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скільки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вказаним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типом.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система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знає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адресу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першого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скільки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байтів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займає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кожний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загальну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кількість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85720" y="714356"/>
            <a:ext cx="857256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Адреса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розміщення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будь-якого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іншого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аi</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таким алгоритмом: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першого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додається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кількість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байтів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займає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кожний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помножена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порядковий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номер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потрібного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Таким чином,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існує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алгоритм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обчислення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будь-якого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одновимірного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Перевага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такого принципу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безперечна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системі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треба знати адресу кожного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оскільки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її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обчислити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допомогою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елементарних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арифметичних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Тепер</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зрозуміло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як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відбувається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інформації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коли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використовується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структура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Спершу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адреса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потрібного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потім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читання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запису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виконуються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 само, як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простих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Можемо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також</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зробити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висновок</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структура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як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проста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змінна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структурою прямого доступу.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57158" y="285729"/>
            <a:ext cx="842968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Розташування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двовимірного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аij</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1, 2,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j</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1, 2,,...,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відбувається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cпочатку</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розміщуються</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першого</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рядка,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потім</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друго­го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 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місця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розташування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двовимірного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відомою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адреса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першого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Адреса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будь-якого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іншого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аij</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цього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алгоритмом: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&lt;адреса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аij</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&gt; = &lt;</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а11&gt;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- 1)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j</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- 1) •&lt;</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кількість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байтів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указаного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типу&gt;.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для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поточного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двовимірного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потрібно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адреси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першого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додати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кількість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байтів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яку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займає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один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указаного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типу,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помножену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кількість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двовимірного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- 1)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j</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1,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розміщені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першого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аij</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більшої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вимірності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розміщуються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аналогічно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Наприклад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тривимірний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зручно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уявити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собі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як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паралелепіпед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кожен</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шар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представляє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собою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таблицю</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тобто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двовимірний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Отже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тривимірний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є</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масивом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lang="ru-RU" sz="2000" dirty="0" err="1" smtClean="0">
                <a:solidFill>
                  <a:srgbClr val="000000"/>
                </a:solidFill>
                <a:latin typeface="Times New Roman" pitchFamily="18" charset="0"/>
                <a:ea typeface="Times New Roman" pitchFamily="18" charset="0"/>
                <a:cs typeface="Times New Roman" pitchFamily="18" charset="0"/>
              </a:rPr>
              <a:t>д</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вовимірних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масивів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він</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виглядатиме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першого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«шару»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тривимірного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будуть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розташовані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правилом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двовимірного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потім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так само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другого «шару»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 д.</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214282" y="500042"/>
            <a:ext cx="828680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СТЕК</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Стеком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називається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структура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організована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 принципом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останнім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прийшов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першим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пішов</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поняттям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вже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зустрічалися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ознайомленні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алгоритмом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роботи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рекурсії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домовилися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розглядати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даних</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відображенні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пам’ять</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Тому в першу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чергу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треба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визначитися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яким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чином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елементи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даної</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зберігаються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Оскільки</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організація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одновимірного</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аналогічна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лінійній</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структурі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пам’яті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комп’ютера</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то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логічним</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буде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представлення</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стека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саме</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вигляді</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одновимірного</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масиву</a:t>
            </a:r>
            <a:r>
              <a:rPr kumimoji="0" lang="ru-RU"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(мал. 5).</a:t>
            </a:r>
            <a:endParaRPr lang="ru-RU" sz="2000" dirty="0" smtClean="0">
              <a:solidFill>
                <a:srgbClr val="000000"/>
              </a:solidFill>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s://sites.google.com/site/informatikakg49/_/rsrc/1409763846800/vikladanna-informatiki/profil-11-klas-ap/11.jpg">
            <a:hlinkClick r:id="rId2"/>
          </p:cNvPr>
          <p:cNvPicPr/>
          <p:nvPr/>
        </p:nvPicPr>
        <p:blipFill>
          <a:blip r:embed="rId3"/>
          <a:srcRect/>
          <a:stretch>
            <a:fillRect/>
          </a:stretch>
        </p:blipFill>
        <p:spPr bwMode="auto">
          <a:xfrm>
            <a:off x="1428728" y="4214818"/>
            <a:ext cx="6572295" cy="121444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1616</Words>
  <Application>Microsoft Office PowerPoint</Application>
  <PresentationFormat>Экран (4:3)</PresentationFormat>
  <Paragraphs>206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НАТАША</dc:creator>
  <cp:lastModifiedBy>НАТАША</cp:lastModifiedBy>
  <cp:revision>65</cp:revision>
  <dcterms:created xsi:type="dcterms:W3CDTF">2022-04-17T08:27:48Z</dcterms:created>
  <dcterms:modified xsi:type="dcterms:W3CDTF">2023-09-12T08:59:08Z</dcterms:modified>
</cp:coreProperties>
</file>