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9" r:id="rId21"/>
    <p:sldId id="280" r:id="rId22"/>
    <p:sldId id="281" r:id="rId23"/>
    <p:sldId id="275" r:id="rId24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2500" autoAdjust="0"/>
    <p:restoredTop sz="94660"/>
  </p:normalViewPr>
  <p:slideViewPr>
    <p:cSldViewPr>
      <p:cViewPr>
        <p:scale>
          <a:sx n="66" d="100"/>
          <a:sy n="66" d="100"/>
        </p:scale>
        <p:origin x="-1632" y="-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44F82D-65FA-4A60-AB9C-DA659E817E8E}" type="datetimeFigureOut">
              <a:rPr lang="uk-UA" smtClean="0"/>
              <a:pPr/>
              <a:t>05.11.2022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93D5F9-79D5-4231-96D9-2B6B02275BE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1953109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93D5F9-79D5-4231-96D9-2B6B02275BE7}" type="slidenum">
              <a:rPr lang="uk-UA" smtClean="0"/>
              <a:pPr/>
              <a:t>5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1051477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69202-395A-40E4-8162-73FE206EC3F6}" type="datetimeFigureOut">
              <a:rPr lang="uk-UA" smtClean="0"/>
              <a:pPr/>
              <a:t>05.11.2022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A2AF-8782-4938-AF5E-E729C0DCCD0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2193254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69202-395A-40E4-8162-73FE206EC3F6}" type="datetimeFigureOut">
              <a:rPr lang="uk-UA" smtClean="0"/>
              <a:pPr/>
              <a:t>05.11.2022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A2AF-8782-4938-AF5E-E729C0DCCD0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653592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69202-395A-40E4-8162-73FE206EC3F6}" type="datetimeFigureOut">
              <a:rPr lang="uk-UA" smtClean="0"/>
              <a:pPr/>
              <a:t>05.11.2022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A2AF-8782-4938-AF5E-E729C0DCCD0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4104623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69202-395A-40E4-8162-73FE206EC3F6}" type="datetimeFigureOut">
              <a:rPr lang="uk-UA" smtClean="0"/>
              <a:pPr/>
              <a:t>05.11.2022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A2AF-8782-4938-AF5E-E729C0DCCD0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30886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69202-395A-40E4-8162-73FE206EC3F6}" type="datetimeFigureOut">
              <a:rPr lang="uk-UA" smtClean="0"/>
              <a:pPr/>
              <a:t>05.11.2022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A2AF-8782-4938-AF5E-E729C0DCCD0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422317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69202-395A-40E4-8162-73FE206EC3F6}" type="datetimeFigureOut">
              <a:rPr lang="uk-UA" smtClean="0"/>
              <a:pPr/>
              <a:t>05.11.2022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A2AF-8782-4938-AF5E-E729C0DCCD0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2806447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69202-395A-40E4-8162-73FE206EC3F6}" type="datetimeFigureOut">
              <a:rPr lang="uk-UA" smtClean="0"/>
              <a:pPr/>
              <a:t>05.11.2022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A2AF-8782-4938-AF5E-E729C0DCCD0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2229116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69202-395A-40E4-8162-73FE206EC3F6}" type="datetimeFigureOut">
              <a:rPr lang="uk-UA" smtClean="0"/>
              <a:pPr/>
              <a:t>05.11.2022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A2AF-8782-4938-AF5E-E729C0DCCD0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699044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69202-395A-40E4-8162-73FE206EC3F6}" type="datetimeFigureOut">
              <a:rPr lang="uk-UA" smtClean="0"/>
              <a:pPr/>
              <a:t>05.11.2022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A2AF-8782-4938-AF5E-E729C0DCCD0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3519005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69202-395A-40E4-8162-73FE206EC3F6}" type="datetimeFigureOut">
              <a:rPr lang="uk-UA" smtClean="0"/>
              <a:pPr/>
              <a:t>05.11.2022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A2AF-8782-4938-AF5E-E729C0DCCD0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1264284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69202-395A-40E4-8162-73FE206EC3F6}" type="datetimeFigureOut">
              <a:rPr lang="uk-UA" smtClean="0"/>
              <a:pPr/>
              <a:t>05.11.2022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A2AF-8782-4938-AF5E-E729C0DCCD0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1931749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169202-395A-40E4-8162-73FE206EC3F6}" type="datetimeFigureOut">
              <a:rPr lang="uk-UA" smtClean="0"/>
              <a:pPr/>
              <a:t>05.11.2022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7A2AF-8782-4938-AF5E-E729C0DCCD0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1526502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uk-UA" sz="5400" b="1" dirty="0" smtClean="0">
                <a:solidFill>
                  <a:srgbClr val="C00000"/>
                </a:solidFill>
              </a:rPr>
              <a:t>Лекція </a:t>
            </a:r>
            <a:r>
              <a:rPr lang="en-US" sz="5400" b="1" smtClean="0">
                <a:solidFill>
                  <a:srgbClr val="C00000"/>
                </a:solidFill>
              </a:rPr>
              <a:t>7</a:t>
            </a:r>
            <a:r>
              <a:rPr lang="uk-UA" sz="5400" b="1" smtClean="0">
                <a:solidFill>
                  <a:srgbClr val="C00000"/>
                </a:solidFill>
              </a:rPr>
              <a:t>.</a:t>
            </a:r>
            <a:r>
              <a:rPr lang="uk-UA" sz="5400" b="1" dirty="0" smtClean="0">
                <a:solidFill>
                  <a:srgbClr val="C00000"/>
                </a:solidFill>
              </a:rPr>
              <a:t/>
            </a:r>
            <a:br>
              <a:rPr lang="uk-UA" sz="5400" b="1" dirty="0" smtClean="0">
                <a:solidFill>
                  <a:srgbClr val="C00000"/>
                </a:solidFill>
              </a:rPr>
            </a:br>
            <a:r>
              <a:rPr lang="uk-UA" sz="5400" b="1" dirty="0" smtClean="0">
                <a:solidFill>
                  <a:srgbClr val="C00000"/>
                </a:solidFill>
              </a:rPr>
              <a:t>Алгоритми кодування інформації за допомогою дерев.</a:t>
            </a:r>
            <a:endParaRPr lang="uk-UA" sz="5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4347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120010" y="116632"/>
            <a:ext cx="1368152" cy="86409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 smtClean="0"/>
              <a:t>а - 45</a:t>
            </a:r>
            <a:endParaRPr lang="uk-UA" sz="2400" dirty="0"/>
          </a:p>
        </p:txBody>
      </p:sp>
      <p:sp>
        <p:nvSpPr>
          <p:cNvPr id="5" name="Овал 4"/>
          <p:cNvSpPr/>
          <p:nvPr/>
        </p:nvSpPr>
        <p:spPr>
          <a:xfrm>
            <a:off x="1653474" y="116632"/>
            <a:ext cx="1368152" cy="86409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</a:t>
            </a:r>
            <a:r>
              <a:rPr lang="uk-UA" sz="2400" dirty="0" smtClean="0"/>
              <a:t> - </a:t>
            </a:r>
            <a:r>
              <a:rPr lang="en-US" sz="2400" dirty="0" smtClean="0"/>
              <a:t>13</a:t>
            </a:r>
            <a:endParaRPr lang="uk-UA" sz="2400" dirty="0"/>
          </a:p>
        </p:txBody>
      </p:sp>
      <p:sp>
        <p:nvSpPr>
          <p:cNvPr id="6" name="Овал 5"/>
          <p:cNvSpPr/>
          <p:nvPr/>
        </p:nvSpPr>
        <p:spPr>
          <a:xfrm>
            <a:off x="3150096" y="116632"/>
            <a:ext cx="1368152" cy="86409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c</a:t>
            </a:r>
            <a:r>
              <a:rPr lang="uk-UA" sz="2400" dirty="0" smtClean="0"/>
              <a:t> - </a:t>
            </a:r>
            <a:r>
              <a:rPr lang="en-US" sz="2400" dirty="0" smtClean="0"/>
              <a:t>12</a:t>
            </a:r>
            <a:endParaRPr lang="uk-UA" sz="2400" dirty="0"/>
          </a:p>
        </p:txBody>
      </p:sp>
      <p:sp>
        <p:nvSpPr>
          <p:cNvPr id="7" name="Овал 6"/>
          <p:cNvSpPr/>
          <p:nvPr/>
        </p:nvSpPr>
        <p:spPr>
          <a:xfrm>
            <a:off x="4595906" y="116632"/>
            <a:ext cx="1368152" cy="86409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</a:t>
            </a:r>
            <a:r>
              <a:rPr lang="uk-UA" sz="2400" dirty="0" smtClean="0"/>
              <a:t> - </a:t>
            </a:r>
            <a:r>
              <a:rPr lang="en-US" sz="2400" dirty="0" smtClean="0"/>
              <a:t>16</a:t>
            </a:r>
            <a:endParaRPr lang="uk-UA" sz="2400" dirty="0"/>
          </a:p>
        </p:txBody>
      </p:sp>
      <p:grpSp>
        <p:nvGrpSpPr>
          <p:cNvPr id="18" name="Группа 17"/>
          <p:cNvGrpSpPr/>
          <p:nvPr/>
        </p:nvGrpSpPr>
        <p:grpSpPr>
          <a:xfrm>
            <a:off x="6156176" y="116632"/>
            <a:ext cx="2880320" cy="2016224"/>
            <a:chOff x="6156176" y="116632"/>
            <a:chExt cx="2880320" cy="2016224"/>
          </a:xfrm>
        </p:grpSpPr>
        <p:grpSp>
          <p:nvGrpSpPr>
            <p:cNvPr id="15" name="Группа 14"/>
            <p:cNvGrpSpPr/>
            <p:nvPr/>
          </p:nvGrpSpPr>
          <p:grpSpPr>
            <a:xfrm>
              <a:off x="6156176" y="116632"/>
              <a:ext cx="2880320" cy="2016224"/>
              <a:chOff x="6156176" y="116632"/>
              <a:chExt cx="2880320" cy="2016224"/>
            </a:xfrm>
          </p:grpSpPr>
          <p:sp>
            <p:nvSpPr>
              <p:cNvPr id="8" name="Овал 7"/>
              <p:cNvSpPr/>
              <p:nvPr/>
            </p:nvSpPr>
            <p:spPr>
              <a:xfrm>
                <a:off x="7668344" y="1268760"/>
                <a:ext cx="1368152" cy="864096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/>
                  <a:t>e</a:t>
                </a:r>
                <a:r>
                  <a:rPr lang="uk-UA" sz="2400" dirty="0" smtClean="0"/>
                  <a:t> - </a:t>
                </a:r>
                <a:r>
                  <a:rPr lang="en-US" sz="2400" dirty="0" smtClean="0"/>
                  <a:t>9</a:t>
                </a:r>
                <a:endParaRPr lang="uk-UA" sz="2400" dirty="0"/>
              </a:p>
            </p:txBody>
          </p:sp>
          <p:sp>
            <p:nvSpPr>
              <p:cNvPr id="9" name="Овал 8"/>
              <p:cNvSpPr/>
              <p:nvPr/>
            </p:nvSpPr>
            <p:spPr>
              <a:xfrm>
                <a:off x="6156176" y="1268760"/>
                <a:ext cx="1368152" cy="864096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smtClean="0"/>
                  <a:t>f</a:t>
                </a:r>
                <a:r>
                  <a:rPr lang="uk-UA" sz="2400" dirty="0" smtClean="0"/>
                  <a:t> - </a:t>
                </a:r>
                <a:r>
                  <a:rPr lang="en-US" sz="2400" dirty="0" smtClean="0"/>
                  <a:t>5</a:t>
                </a:r>
                <a:endParaRPr lang="uk-UA" sz="2400" dirty="0"/>
              </a:p>
            </p:txBody>
          </p:sp>
          <p:sp>
            <p:nvSpPr>
              <p:cNvPr id="10" name="Овал 9"/>
              <p:cNvSpPr/>
              <p:nvPr/>
            </p:nvSpPr>
            <p:spPr>
              <a:xfrm>
                <a:off x="6984268" y="116632"/>
                <a:ext cx="1368152" cy="864096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uk-UA" sz="2400" dirty="0" smtClean="0"/>
                  <a:t>14</a:t>
                </a:r>
                <a:endParaRPr lang="uk-UA" sz="2400" dirty="0"/>
              </a:p>
            </p:txBody>
          </p:sp>
          <p:cxnSp>
            <p:nvCxnSpPr>
              <p:cNvPr id="12" name="Прямая соединительная линия 11"/>
              <p:cNvCxnSpPr>
                <a:stCxn id="10" idx="4"/>
                <a:endCxn id="9" idx="0"/>
              </p:cNvCxnSpPr>
              <p:nvPr/>
            </p:nvCxnSpPr>
            <p:spPr>
              <a:xfrm flipH="1">
                <a:off x="6840252" y="980728"/>
                <a:ext cx="828092" cy="2880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/>
              <p:cNvCxnSpPr>
                <a:stCxn id="10" idx="4"/>
                <a:endCxn id="8" idx="0"/>
              </p:cNvCxnSpPr>
              <p:nvPr/>
            </p:nvCxnSpPr>
            <p:spPr>
              <a:xfrm>
                <a:off x="7668344" y="980728"/>
                <a:ext cx="684076" cy="2880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TextBox 15"/>
            <p:cNvSpPr txBox="1"/>
            <p:nvPr/>
          </p:nvSpPr>
          <p:spPr>
            <a:xfrm>
              <a:off x="6846970" y="777720"/>
              <a:ext cx="59406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800" dirty="0" smtClean="0"/>
                <a:t>0</a:t>
              </a:r>
              <a:endParaRPr lang="uk-UA" sz="28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8082390" y="751688"/>
              <a:ext cx="59406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800" dirty="0" smtClean="0"/>
                <a:t>1</a:t>
              </a:r>
              <a:endParaRPr lang="uk-UA" sz="2800" dirty="0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120011" y="2348880"/>
            <a:ext cx="89164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З утвореного лісу обираємо два елементи з найменшою частотою:</a:t>
            </a:r>
            <a:endParaRPr lang="uk-UA" sz="2800" dirty="0"/>
          </a:p>
        </p:txBody>
      </p:sp>
      <p:grpSp>
        <p:nvGrpSpPr>
          <p:cNvPr id="21" name="Группа 20"/>
          <p:cNvGrpSpPr/>
          <p:nvPr/>
        </p:nvGrpSpPr>
        <p:grpSpPr>
          <a:xfrm>
            <a:off x="6156176" y="3240533"/>
            <a:ext cx="2880320" cy="2016224"/>
            <a:chOff x="6156176" y="116632"/>
            <a:chExt cx="2880320" cy="2016224"/>
          </a:xfrm>
        </p:grpSpPr>
        <p:grpSp>
          <p:nvGrpSpPr>
            <p:cNvPr id="22" name="Группа 21"/>
            <p:cNvGrpSpPr/>
            <p:nvPr/>
          </p:nvGrpSpPr>
          <p:grpSpPr>
            <a:xfrm>
              <a:off x="6156176" y="116632"/>
              <a:ext cx="2880320" cy="2016224"/>
              <a:chOff x="6156176" y="116632"/>
              <a:chExt cx="2880320" cy="2016224"/>
            </a:xfrm>
          </p:grpSpPr>
          <p:sp>
            <p:nvSpPr>
              <p:cNvPr id="25" name="Овал 24"/>
              <p:cNvSpPr/>
              <p:nvPr/>
            </p:nvSpPr>
            <p:spPr>
              <a:xfrm>
                <a:off x="7668344" y="1268760"/>
                <a:ext cx="1368152" cy="864096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/>
                  <a:t>e</a:t>
                </a:r>
                <a:r>
                  <a:rPr lang="uk-UA" sz="2400" dirty="0" smtClean="0"/>
                  <a:t> - </a:t>
                </a:r>
                <a:r>
                  <a:rPr lang="en-US" sz="2400" dirty="0" smtClean="0"/>
                  <a:t>9</a:t>
                </a:r>
                <a:endParaRPr lang="uk-UA" sz="2400" dirty="0"/>
              </a:p>
            </p:txBody>
          </p:sp>
          <p:sp>
            <p:nvSpPr>
              <p:cNvPr id="26" name="Овал 25"/>
              <p:cNvSpPr/>
              <p:nvPr/>
            </p:nvSpPr>
            <p:spPr>
              <a:xfrm>
                <a:off x="6156176" y="1268760"/>
                <a:ext cx="1368152" cy="864096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smtClean="0"/>
                  <a:t>f</a:t>
                </a:r>
                <a:r>
                  <a:rPr lang="uk-UA" sz="2400" dirty="0" smtClean="0"/>
                  <a:t> - </a:t>
                </a:r>
                <a:r>
                  <a:rPr lang="en-US" sz="2400" dirty="0" smtClean="0"/>
                  <a:t>5</a:t>
                </a:r>
                <a:endParaRPr lang="uk-UA" sz="2400" dirty="0"/>
              </a:p>
            </p:txBody>
          </p:sp>
          <p:sp>
            <p:nvSpPr>
              <p:cNvPr id="27" name="Овал 26"/>
              <p:cNvSpPr/>
              <p:nvPr/>
            </p:nvSpPr>
            <p:spPr>
              <a:xfrm>
                <a:off x="6984268" y="116632"/>
                <a:ext cx="1368152" cy="864096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uk-UA" sz="2400" dirty="0" smtClean="0"/>
                  <a:t>14</a:t>
                </a:r>
                <a:endParaRPr lang="uk-UA" sz="2400" dirty="0"/>
              </a:p>
            </p:txBody>
          </p:sp>
          <p:cxnSp>
            <p:nvCxnSpPr>
              <p:cNvPr id="28" name="Прямая соединительная линия 27"/>
              <p:cNvCxnSpPr>
                <a:stCxn id="27" idx="4"/>
                <a:endCxn id="26" idx="0"/>
              </p:cNvCxnSpPr>
              <p:nvPr/>
            </p:nvCxnSpPr>
            <p:spPr>
              <a:xfrm flipH="1">
                <a:off x="6840252" y="980728"/>
                <a:ext cx="828092" cy="2880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Прямая соединительная линия 28"/>
              <p:cNvCxnSpPr>
                <a:stCxn id="27" idx="4"/>
                <a:endCxn id="25" idx="0"/>
              </p:cNvCxnSpPr>
              <p:nvPr/>
            </p:nvCxnSpPr>
            <p:spPr>
              <a:xfrm>
                <a:off x="7668344" y="980728"/>
                <a:ext cx="684076" cy="2880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" name="TextBox 22"/>
            <p:cNvSpPr txBox="1"/>
            <p:nvPr/>
          </p:nvSpPr>
          <p:spPr>
            <a:xfrm>
              <a:off x="6846970" y="777720"/>
              <a:ext cx="59406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800" dirty="0" smtClean="0"/>
                <a:t>0</a:t>
              </a:r>
              <a:endParaRPr lang="uk-UA" sz="28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8082390" y="751688"/>
              <a:ext cx="59406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800" dirty="0" smtClean="0"/>
                <a:t>1</a:t>
              </a:r>
              <a:endParaRPr lang="uk-UA" sz="2800" dirty="0"/>
            </a:p>
          </p:txBody>
        </p:sp>
      </p:grpSp>
      <p:grpSp>
        <p:nvGrpSpPr>
          <p:cNvPr id="30" name="Группа 29"/>
          <p:cNvGrpSpPr/>
          <p:nvPr/>
        </p:nvGrpSpPr>
        <p:grpSpPr>
          <a:xfrm>
            <a:off x="3021626" y="3173122"/>
            <a:ext cx="2880320" cy="2016224"/>
            <a:chOff x="6156176" y="116632"/>
            <a:chExt cx="2880320" cy="2016224"/>
          </a:xfrm>
        </p:grpSpPr>
        <p:grpSp>
          <p:nvGrpSpPr>
            <p:cNvPr id="31" name="Группа 30"/>
            <p:cNvGrpSpPr/>
            <p:nvPr/>
          </p:nvGrpSpPr>
          <p:grpSpPr>
            <a:xfrm>
              <a:off x="6156176" y="116632"/>
              <a:ext cx="2880320" cy="2016224"/>
              <a:chOff x="6156176" y="116632"/>
              <a:chExt cx="2880320" cy="2016224"/>
            </a:xfrm>
          </p:grpSpPr>
          <p:sp>
            <p:nvSpPr>
              <p:cNvPr id="34" name="Овал 33"/>
              <p:cNvSpPr/>
              <p:nvPr/>
            </p:nvSpPr>
            <p:spPr>
              <a:xfrm>
                <a:off x="7668344" y="1268760"/>
                <a:ext cx="1368152" cy="864096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smtClean="0"/>
                  <a:t>b</a:t>
                </a:r>
                <a:r>
                  <a:rPr lang="uk-UA" sz="2400" dirty="0" smtClean="0"/>
                  <a:t> - </a:t>
                </a:r>
                <a:r>
                  <a:rPr lang="en-US" sz="2400" dirty="0" smtClean="0"/>
                  <a:t>13</a:t>
                </a:r>
                <a:endParaRPr lang="uk-UA" sz="2400" dirty="0"/>
              </a:p>
            </p:txBody>
          </p:sp>
          <p:sp>
            <p:nvSpPr>
              <p:cNvPr id="35" name="Овал 34"/>
              <p:cNvSpPr/>
              <p:nvPr/>
            </p:nvSpPr>
            <p:spPr>
              <a:xfrm>
                <a:off x="6156176" y="1268760"/>
                <a:ext cx="1368152" cy="864096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smtClean="0"/>
                  <a:t>c</a:t>
                </a:r>
                <a:r>
                  <a:rPr lang="uk-UA" sz="2400" dirty="0" smtClean="0"/>
                  <a:t> - </a:t>
                </a:r>
                <a:r>
                  <a:rPr lang="en-US" sz="2400" dirty="0" smtClean="0"/>
                  <a:t>12</a:t>
                </a:r>
                <a:endParaRPr lang="uk-UA" sz="2400" dirty="0"/>
              </a:p>
            </p:txBody>
          </p:sp>
          <p:sp>
            <p:nvSpPr>
              <p:cNvPr id="36" name="Овал 35"/>
              <p:cNvSpPr/>
              <p:nvPr/>
            </p:nvSpPr>
            <p:spPr>
              <a:xfrm>
                <a:off x="6984268" y="116632"/>
                <a:ext cx="1368152" cy="864096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uk-UA" sz="2400" dirty="0" smtClean="0"/>
                  <a:t>25</a:t>
                </a:r>
                <a:endParaRPr lang="uk-UA" sz="2400" dirty="0"/>
              </a:p>
            </p:txBody>
          </p:sp>
          <p:cxnSp>
            <p:nvCxnSpPr>
              <p:cNvPr id="37" name="Прямая соединительная линия 36"/>
              <p:cNvCxnSpPr>
                <a:stCxn id="36" idx="4"/>
                <a:endCxn id="35" idx="0"/>
              </p:cNvCxnSpPr>
              <p:nvPr/>
            </p:nvCxnSpPr>
            <p:spPr>
              <a:xfrm flipH="1">
                <a:off x="6840252" y="980728"/>
                <a:ext cx="828092" cy="2880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Прямая соединительная линия 37"/>
              <p:cNvCxnSpPr>
                <a:stCxn id="36" idx="4"/>
                <a:endCxn id="34" idx="0"/>
              </p:cNvCxnSpPr>
              <p:nvPr/>
            </p:nvCxnSpPr>
            <p:spPr>
              <a:xfrm>
                <a:off x="7668344" y="980728"/>
                <a:ext cx="684076" cy="2880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TextBox 31"/>
            <p:cNvSpPr txBox="1"/>
            <p:nvPr/>
          </p:nvSpPr>
          <p:spPr>
            <a:xfrm>
              <a:off x="6846970" y="777720"/>
              <a:ext cx="59406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800" dirty="0" smtClean="0"/>
                <a:t>0</a:t>
              </a:r>
              <a:endParaRPr lang="uk-UA" sz="2800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8082390" y="751688"/>
              <a:ext cx="59406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800" dirty="0" smtClean="0"/>
                <a:t>1</a:t>
              </a:r>
              <a:endParaRPr lang="uk-UA" sz="2800" dirty="0"/>
            </a:p>
          </p:txBody>
        </p:sp>
      </p:grpSp>
      <p:sp>
        <p:nvSpPr>
          <p:cNvPr id="39" name="Овал 38"/>
          <p:cNvSpPr/>
          <p:nvPr/>
        </p:nvSpPr>
        <p:spPr>
          <a:xfrm>
            <a:off x="83438" y="3327549"/>
            <a:ext cx="1368152" cy="86409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 smtClean="0"/>
              <a:t>а - 45</a:t>
            </a:r>
            <a:endParaRPr lang="uk-UA" sz="2400" dirty="0"/>
          </a:p>
        </p:txBody>
      </p:sp>
      <p:sp>
        <p:nvSpPr>
          <p:cNvPr id="40" name="Овал 39"/>
          <p:cNvSpPr/>
          <p:nvPr/>
        </p:nvSpPr>
        <p:spPr>
          <a:xfrm>
            <a:off x="1784555" y="3365463"/>
            <a:ext cx="1368152" cy="86409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</a:t>
            </a:r>
            <a:r>
              <a:rPr lang="uk-UA" sz="2400" dirty="0" smtClean="0"/>
              <a:t> - </a:t>
            </a:r>
            <a:r>
              <a:rPr lang="en-US" sz="2400" dirty="0" smtClean="0"/>
              <a:t>16</a:t>
            </a:r>
            <a:endParaRPr lang="uk-UA" sz="2400" dirty="0"/>
          </a:p>
        </p:txBody>
      </p:sp>
      <p:sp>
        <p:nvSpPr>
          <p:cNvPr id="41" name="TextBox 40"/>
          <p:cNvSpPr txBox="1"/>
          <p:nvPr/>
        </p:nvSpPr>
        <p:spPr>
          <a:xfrm>
            <a:off x="120011" y="5517232"/>
            <a:ext cx="89164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З утвореного лісу обираємо два елементи з найменшою частотою:</a:t>
            </a:r>
            <a:endParaRPr lang="uk-UA" sz="2800" dirty="0"/>
          </a:p>
        </p:txBody>
      </p:sp>
    </p:spTree>
    <p:extLst>
      <p:ext uri="{BB962C8B-B14F-4D97-AF65-F5344CB8AC3E}">
        <p14:creationId xmlns="" xmlns:p14="http://schemas.microsoft.com/office/powerpoint/2010/main" val="2800637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па 12"/>
          <p:cNvGrpSpPr/>
          <p:nvPr/>
        </p:nvGrpSpPr>
        <p:grpSpPr>
          <a:xfrm>
            <a:off x="1588413" y="356150"/>
            <a:ext cx="2880320" cy="2016224"/>
            <a:chOff x="6156176" y="116632"/>
            <a:chExt cx="2880320" cy="2016224"/>
          </a:xfrm>
        </p:grpSpPr>
        <p:grpSp>
          <p:nvGrpSpPr>
            <p:cNvPr id="14" name="Группа 13"/>
            <p:cNvGrpSpPr/>
            <p:nvPr/>
          </p:nvGrpSpPr>
          <p:grpSpPr>
            <a:xfrm>
              <a:off x="6156176" y="116632"/>
              <a:ext cx="2880320" cy="2016224"/>
              <a:chOff x="6156176" y="116632"/>
              <a:chExt cx="2880320" cy="2016224"/>
            </a:xfrm>
          </p:grpSpPr>
          <p:sp>
            <p:nvSpPr>
              <p:cNvPr id="17" name="Овал 16"/>
              <p:cNvSpPr/>
              <p:nvPr/>
            </p:nvSpPr>
            <p:spPr>
              <a:xfrm>
                <a:off x="7668344" y="1268760"/>
                <a:ext cx="1368152" cy="864096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smtClean="0"/>
                  <a:t>b</a:t>
                </a:r>
                <a:r>
                  <a:rPr lang="uk-UA" sz="2400" dirty="0" smtClean="0"/>
                  <a:t> - </a:t>
                </a:r>
                <a:r>
                  <a:rPr lang="en-US" sz="2400" dirty="0" smtClean="0"/>
                  <a:t>13</a:t>
                </a:r>
                <a:endParaRPr lang="uk-UA" sz="2400" dirty="0"/>
              </a:p>
            </p:txBody>
          </p:sp>
          <p:sp>
            <p:nvSpPr>
              <p:cNvPr id="18" name="Овал 17"/>
              <p:cNvSpPr/>
              <p:nvPr/>
            </p:nvSpPr>
            <p:spPr>
              <a:xfrm>
                <a:off x="6156176" y="1268760"/>
                <a:ext cx="1368152" cy="864096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smtClean="0"/>
                  <a:t>c</a:t>
                </a:r>
                <a:r>
                  <a:rPr lang="uk-UA" sz="2400" dirty="0" smtClean="0"/>
                  <a:t> - </a:t>
                </a:r>
                <a:r>
                  <a:rPr lang="en-US" sz="2400" dirty="0" smtClean="0"/>
                  <a:t>12</a:t>
                </a:r>
                <a:endParaRPr lang="uk-UA" sz="2400" dirty="0"/>
              </a:p>
            </p:txBody>
          </p:sp>
          <p:sp>
            <p:nvSpPr>
              <p:cNvPr id="19" name="Овал 18"/>
              <p:cNvSpPr/>
              <p:nvPr/>
            </p:nvSpPr>
            <p:spPr>
              <a:xfrm>
                <a:off x="6984268" y="116632"/>
                <a:ext cx="1368152" cy="864096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uk-UA" sz="2400" dirty="0" smtClean="0"/>
                  <a:t>25</a:t>
                </a:r>
                <a:endParaRPr lang="uk-UA" sz="2400" dirty="0"/>
              </a:p>
            </p:txBody>
          </p:sp>
          <p:cxnSp>
            <p:nvCxnSpPr>
              <p:cNvPr id="20" name="Прямая соединительная линия 19"/>
              <p:cNvCxnSpPr>
                <a:stCxn id="19" idx="4"/>
                <a:endCxn id="18" idx="0"/>
              </p:cNvCxnSpPr>
              <p:nvPr/>
            </p:nvCxnSpPr>
            <p:spPr>
              <a:xfrm flipH="1">
                <a:off x="6840252" y="980728"/>
                <a:ext cx="828092" cy="2880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Прямая соединительная линия 20"/>
              <p:cNvCxnSpPr>
                <a:stCxn id="19" idx="4"/>
                <a:endCxn id="17" idx="0"/>
              </p:cNvCxnSpPr>
              <p:nvPr/>
            </p:nvCxnSpPr>
            <p:spPr>
              <a:xfrm>
                <a:off x="7668344" y="980728"/>
                <a:ext cx="684076" cy="2880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" name="TextBox 14"/>
            <p:cNvSpPr txBox="1"/>
            <p:nvPr/>
          </p:nvSpPr>
          <p:spPr>
            <a:xfrm>
              <a:off x="6846970" y="777720"/>
              <a:ext cx="59406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800" dirty="0" smtClean="0"/>
                <a:t>0</a:t>
              </a:r>
              <a:endParaRPr lang="uk-UA" sz="28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8082390" y="751688"/>
              <a:ext cx="59406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800" dirty="0" smtClean="0"/>
                <a:t>1</a:t>
              </a:r>
              <a:endParaRPr lang="uk-UA" sz="2800" dirty="0"/>
            </a:p>
          </p:txBody>
        </p:sp>
      </p:grpSp>
      <p:sp>
        <p:nvSpPr>
          <p:cNvPr id="22" name="Овал 21"/>
          <p:cNvSpPr/>
          <p:nvPr/>
        </p:nvSpPr>
        <p:spPr>
          <a:xfrm>
            <a:off x="183070" y="332656"/>
            <a:ext cx="1368152" cy="86409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 smtClean="0"/>
              <a:t>а - 45</a:t>
            </a:r>
            <a:endParaRPr lang="uk-UA" sz="2400" dirty="0"/>
          </a:p>
        </p:txBody>
      </p:sp>
      <p:grpSp>
        <p:nvGrpSpPr>
          <p:cNvPr id="33" name="Группа 32"/>
          <p:cNvGrpSpPr/>
          <p:nvPr/>
        </p:nvGrpSpPr>
        <p:grpSpPr>
          <a:xfrm>
            <a:off x="4124323" y="331468"/>
            <a:ext cx="4436368" cy="3144846"/>
            <a:chOff x="4124323" y="331468"/>
            <a:chExt cx="4436368" cy="3144846"/>
          </a:xfrm>
        </p:grpSpPr>
        <p:sp>
          <p:nvSpPr>
            <p:cNvPr id="23" name="Овал 22"/>
            <p:cNvSpPr/>
            <p:nvPr/>
          </p:nvSpPr>
          <p:spPr>
            <a:xfrm>
              <a:off x="7192539" y="1438490"/>
              <a:ext cx="1368152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d</a:t>
              </a:r>
              <a:r>
                <a:rPr lang="uk-UA" sz="2400" dirty="0" smtClean="0"/>
                <a:t> - </a:t>
              </a:r>
              <a:r>
                <a:rPr lang="en-US" sz="2400" dirty="0" smtClean="0"/>
                <a:t>16</a:t>
              </a:r>
              <a:endParaRPr lang="uk-UA" sz="2400" dirty="0"/>
            </a:p>
          </p:txBody>
        </p:sp>
        <p:grpSp>
          <p:nvGrpSpPr>
            <p:cNvPr id="31" name="Группа 30"/>
            <p:cNvGrpSpPr/>
            <p:nvPr/>
          </p:nvGrpSpPr>
          <p:grpSpPr>
            <a:xfrm>
              <a:off x="4124323" y="331468"/>
              <a:ext cx="3754520" cy="3144846"/>
              <a:chOff x="4124323" y="331468"/>
              <a:chExt cx="3754520" cy="3144846"/>
            </a:xfrm>
          </p:grpSpPr>
          <p:grpSp>
            <p:nvGrpSpPr>
              <p:cNvPr id="4" name="Группа 3"/>
              <p:cNvGrpSpPr/>
              <p:nvPr/>
            </p:nvGrpSpPr>
            <p:grpSpPr>
              <a:xfrm>
                <a:off x="4124323" y="915270"/>
                <a:ext cx="3754520" cy="2561044"/>
                <a:chOff x="6156176" y="-428188"/>
                <a:chExt cx="3754520" cy="2561044"/>
              </a:xfrm>
            </p:grpSpPr>
            <p:grpSp>
              <p:nvGrpSpPr>
                <p:cNvPr id="5" name="Группа 4"/>
                <p:cNvGrpSpPr/>
                <p:nvPr/>
              </p:nvGrpSpPr>
              <p:grpSpPr>
                <a:xfrm>
                  <a:off x="6156176" y="116632"/>
                  <a:ext cx="2880320" cy="2016224"/>
                  <a:chOff x="6156176" y="116632"/>
                  <a:chExt cx="2880320" cy="2016224"/>
                </a:xfrm>
              </p:grpSpPr>
              <p:sp>
                <p:nvSpPr>
                  <p:cNvPr id="8" name="Овал 7"/>
                  <p:cNvSpPr/>
                  <p:nvPr/>
                </p:nvSpPr>
                <p:spPr>
                  <a:xfrm>
                    <a:off x="7668344" y="1268760"/>
                    <a:ext cx="1368152" cy="864096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400" dirty="0"/>
                      <a:t>e</a:t>
                    </a:r>
                    <a:r>
                      <a:rPr lang="uk-UA" sz="2400" dirty="0" smtClean="0"/>
                      <a:t> - </a:t>
                    </a:r>
                    <a:r>
                      <a:rPr lang="en-US" sz="2400" dirty="0" smtClean="0"/>
                      <a:t>9</a:t>
                    </a:r>
                    <a:endParaRPr lang="uk-UA" sz="2400" dirty="0"/>
                  </a:p>
                </p:txBody>
              </p:sp>
              <p:sp>
                <p:nvSpPr>
                  <p:cNvPr id="9" name="Овал 8"/>
                  <p:cNvSpPr/>
                  <p:nvPr/>
                </p:nvSpPr>
                <p:spPr>
                  <a:xfrm>
                    <a:off x="6156176" y="1268760"/>
                    <a:ext cx="1368152" cy="864096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400" dirty="0" smtClean="0"/>
                      <a:t>f</a:t>
                    </a:r>
                    <a:r>
                      <a:rPr lang="uk-UA" sz="2400" dirty="0" smtClean="0"/>
                      <a:t> - </a:t>
                    </a:r>
                    <a:r>
                      <a:rPr lang="en-US" sz="2400" dirty="0" smtClean="0"/>
                      <a:t>5</a:t>
                    </a:r>
                    <a:endParaRPr lang="uk-UA" sz="2400" dirty="0"/>
                  </a:p>
                </p:txBody>
              </p:sp>
              <p:sp>
                <p:nvSpPr>
                  <p:cNvPr id="10" name="Овал 9"/>
                  <p:cNvSpPr/>
                  <p:nvPr/>
                </p:nvSpPr>
                <p:spPr>
                  <a:xfrm>
                    <a:off x="6984268" y="116632"/>
                    <a:ext cx="1368152" cy="864096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uk-UA" sz="2400" dirty="0" smtClean="0"/>
                      <a:t>14</a:t>
                    </a:r>
                    <a:endParaRPr lang="uk-UA" sz="2400" dirty="0"/>
                  </a:p>
                </p:txBody>
              </p:sp>
              <p:cxnSp>
                <p:nvCxnSpPr>
                  <p:cNvPr id="11" name="Прямая соединительная линия 10"/>
                  <p:cNvCxnSpPr>
                    <a:stCxn id="10" idx="4"/>
                    <a:endCxn id="9" idx="0"/>
                  </p:cNvCxnSpPr>
                  <p:nvPr/>
                </p:nvCxnSpPr>
                <p:spPr>
                  <a:xfrm flipH="1">
                    <a:off x="6840252" y="980728"/>
                    <a:ext cx="828092" cy="288032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" name="Прямая соединительная линия 11"/>
                  <p:cNvCxnSpPr>
                    <a:stCxn id="10" idx="4"/>
                    <a:endCxn id="8" idx="0"/>
                  </p:cNvCxnSpPr>
                  <p:nvPr/>
                </p:nvCxnSpPr>
                <p:spPr>
                  <a:xfrm>
                    <a:off x="7668344" y="980728"/>
                    <a:ext cx="684076" cy="288032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" name="TextBox 5"/>
                <p:cNvSpPr txBox="1"/>
                <p:nvPr/>
              </p:nvSpPr>
              <p:spPr>
                <a:xfrm>
                  <a:off x="6846970" y="777720"/>
                  <a:ext cx="594066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uk-UA" sz="2800" dirty="0" smtClean="0"/>
                    <a:t>0</a:t>
                  </a:r>
                  <a:endParaRPr lang="uk-UA" sz="2800" dirty="0"/>
                </a:p>
              </p:txBody>
            </p:sp>
            <p:sp>
              <p:nvSpPr>
                <p:cNvPr id="7" name="TextBox 6"/>
                <p:cNvSpPr txBox="1"/>
                <p:nvPr/>
              </p:nvSpPr>
              <p:spPr>
                <a:xfrm>
                  <a:off x="8082390" y="751688"/>
                  <a:ext cx="594066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uk-UA" sz="2800" dirty="0" smtClean="0"/>
                    <a:t>1</a:t>
                  </a:r>
                  <a:endParaRPr lang="uk-UA" sz="2800" dirty="0"/>
                </a:p>
              </p:txBody>
            </p:sp>
            <p:sp>
              <p:nvSpPr>
                <p:cNvPr id="29" name="TextBox 28"/>
                <p:cNvSpPr txBox="1"/>
                <p:nvPr/>
              </p:nvSpPr>
              <p:spPr>
                <a:xfrm>
                  <a:off x="7713349" y="-428188"/>
                  <a:ext cx="594066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uk-UA" sz="2800" dirty="0" smtClean="0"/>
                    <a:t>0</a:t>
                  </a:r>
                  <a:endParaRPr lang="uk-UA" sz="2800" dirty="0"/>
                </a:p>
              </p:txBody>
            </p:sp>
            <p:sp>
              <p:nvSpPr>
                <p:cNvPr id="30" name="TextBox 29"/>
                <p:cNvSpPr txBox="1"/>
                <p:nvPr/>
              </p:nvSpPr>
              <p:spPr>
                <a:xfrm>
                  <a:off x="9316630" y="-411635"/>
                  <a:ext cx="594066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uk-UA" sz="2800" dirty="0" smtClean="0"/>
                    <a:t>1</a:t>
                  </a:r>
                  <a:endParaRPr lang="uk-UA" sz="2800" dirty="0"/>
                </a:p>
              </p:txBody>
            </p:sp>
          </p:grpSp>
          <p:sp>
            <p:nvSpPr>
              <p:cNvPr id="24" name="Овал 23"/>
              <p:cNvSpPr/>
              <p:nvPr/>
            </p:nvSpPr>
            <p:spPr>
              <a:xfrm>
                <a:off x="6051430" y="331468"/>
                <a:ext cx="1368152" cy="864096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uk-UA" sz="2400" dirty="0" smtClean="0"/>
                  <a:t>30</a:t>
                </a:r>
                <a:endParaRPr lang="uk-UA" sz="2400" dirty="0"/>
              </a:p>
            </p:txBody>
          </p:sp>
        </p:grpSp>
        <p:cxnSp>
          <p:nvCxnSpPr>
            <p:cNvPr id="26" name="Прямая соединительная линия 25"/>
            <p:cNvCxnSpPr>
              <a:stCxn id="24" idx="4"/>
              <a:endCxn id="10" idx="0"/>
            </p:cNvCxnSpPr>
            <p:nvPr/>
          </p:nvCxnSpPr>
          <p:spPr>
            <a:xfrm flipH="1">
              <a:off x="5636491" y="1195564"/>
              <a:ext cx="1099015" cy="2645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>
              <a:stCxn id="24" idx="4"/>
              <a:endCxn id="23" idx="0"/>
            </p:cNvCxnSpPr>
            <p:nvPr/>
          </p:nvCxnSpPr>
          <p:spPr>
            <a:xfrm>
              <a:off x="6735506" y="1195564"/>
              <a:ext cx="1141109" cy="2429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/>
          <p:cNvSpPr txBox="1"/>
          <p:nvPr/>
        </p:nvSpPr>
        <p:spPr>
          <a:xfrm>
            <a:off x="165659" y="3717032"/>
            <a:ext cx="89164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З утвореного лісу обираємо два елементи з найменшою частотою.</a:t>
            </a:r>
            <a:endParaRPr lang="uk-UA" sz="2800" dirty="0"/>
          </a:p>
        </p:txBody>
      </p:sp>
    </p:spTree>
    <p:extLst>
      <p:ext uri="{BB962C8B-B14F-4D97-AF65-F5344CB8AC3E}">
        <p14:creationId xmlns="" xmlns:p14="http://schemas.microsoft.com/office/powerpoint/2010/main" val="4099107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Группа 26"/>
          <p:cNvGrpSpPr/>
          <p:nvPr/>
        </p:nvGrpSpPr>
        <p:grpSpPr>
          <a:xfrm>
            <a:off x="1623230" y="935142"/>
            <a:ext cx="4860884" cy="2777699"/>
            <a:chOff x="6156176" y="-644843"/>
            <a:chExt cx="4860884" cy="2777699"/>
          </a:xfrm>
        </p:grpSpPr>
        <p:grpSp>
          <p:nvGrpSpPr>
            <p:cNvPr id="28" name="Группа 27"/>
            <p:cNvGrpSpPr/>
            <p:nvPr/>
          </p:nvGrpSpPr>
          <p:grpSpPr>
            <a:xfrm>
              <a:off x="6156176" y="116632"/>
              <a:ext cx="2880320" cy="2016224"/>
              <a:chOff x="6156176" y="116632"/>
              <a:chExt cx="2880320" cy="2016224"/>
            </a:xfrm>
          </p:grpSpPr>
          <p:sp>
            <p:nvSpPr>
              <p:cNvPr id="31" name="Овал 30"/>
              <p:cNvSpPr/>
              <p:nvPr/>
            </p:nvSpPr>
            <p:spPr>
              <a:xfrm>
                <a:off x="7668344" y="1268760"/>
                <a:ext cx="1368152" cy="864096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smtClean="0"/>
                  <a:t>b</a:t>
                </a:r>
                <a:r>
                  <a:rPr lang="uk-UA" sz="2400" dirty="0" smtClean="0"/>
                  <a:t> - </a:t>
                </a:r>
                <a:r>
                  <a:rPr lang="en-US" sz="2400" dirty="0" smtClean="0"/>
                  <a:t>13</a:t>
                </a:r>
                <a:endParaRPr lang="uk-UA" sz="2400" dirty="0"/>
              </a:p>
            </p:txBody>
          </p:sp>
          <p:sp>
            <p:nvSpPr>
              <p:cNvPr id="32" name="Овал 31"/>
              <p:cNvSpPr/>
              <p:nvPr/>
            </p:nvSpPr>
            <p:spPr>
              <a:xfrm>
                <a:off x="6156176" y="1268760"/>
                <a:ext cx="1368152" cy="864096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smtClean="0"/>
                  <a:t>c</a:t>
                </a:r>
                <a:r>
                  <a:rPr lang="uk-UA" sz="2400" dirty="0" smtClean="0"/>
                  <a:t> - </a:t>
                </a:r>
                <a:r>
                  <a:rPr lang="en-US" sz="2400" dirty="0" smtClean="0"/>
                  <a:t>12</a:t>
                </a:r>
                <a:endParaRPr lang="uk-UA" sz="2400" dirty="0"/>
              </a:p>
            </p:txBody>
          </p:sp>
          <p:sp>
            <p:nvSpPr>
              <p:cNvPr id="33" name="Овал 32"/>
              <p:cNvSpPr/>
              <p:nvPr/>
            </p:nvSpPr>
            <p:spPr>
              <a:xfrm>
                <a:off x="6984268" y="116632"/>
                <a:ext cx="1368152" cy="864096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uk-UA" sz="2400" dirty="0" smtClean="0"/>
                  <a:t>25</a:t>
                </a:r>
                <a:endParaRPr lang="uk-UA" sz="2400" dirty="0"/>
              </a:p>
            </p:txBody>
          </p:sp>
          <p:cxnSp>
            <p:nvCxnSpPr>
              <p:cNvPr id="34" name="Прямая соединительная линия 33"/>
              <p:cNvCxnSpPr>
                <a:stCxn id="33" idx="4"/>
                <a:endCxn id="32" idx="0"/>
              </p:cNvCxnSpPr>
              <p:nvPr/>
            </p:nvCxnSpPr>
            <p:spPr>
              <a:xfrm flipH="1">
                <a:off x="6840252" y="980728"/>
                <a:ext cx="828092" cy="2880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Прямая соединительная линия 34"/>
              <p:cNvCxnSpPr>
                <a:stCxn id="33" idx="4"/>
                <a:endCxn id="31" idx="0"/>
              </p:cNvCxnSpPr>
              <p:nvPr/>
            </p:nvCxnSpPr>
            <p:spPr>
              <a:xfrm>
                <a:off x="7668344" y="980728"/>
                <a:ext cx="684076" cy="2880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9" name="TextBox 28"/>
            <p:cNvSpPr txBox="1"/>
            <p:nvPr/>
          </p:nvSpPr>
          <p:spPr>
            <a:xfrm>
              <a:off x="6846970" y="777720"/>
              <a:ext cx="59406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800" dirty="0" smtClean="0"/>
                <a:t>0</a:t>
              </a:r>
              <a:endParaRPr lang="uk-UA" sz="2800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8082390" y="751688"/>
              <a:ext cx="59406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800" dirty="0" smtClean="0"/>
                <a:t>1</a:t>
              </a:r>
              <a:endParaRPr lang="uk-UA" sz="2800" dirty="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10422994" y="-644843"/>
              <a:ext cx="59406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800" dirty="0" smtClean="0"/>
                <a:t>1</a:t>
              </a:r>
              <a:endParaRPr lang="uk-UA" sz="2800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8192184" y="-615737"/>
              <a:ext cx="59406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800" dirty="0" smtClean="0"/>
                <a:t>0</a:t>
              </a:r>
              <a:endParaRPr lang="uk-UA" sz="2800" dirty="0"/>
            </a:p>
          </p:txBody>
        </p:sp>
      </p:grpSp>
      <p:sp>
        <p:nvSpPr>
          <p:cNvPr id="36" name="Овал 35"/>
          <p:cNvSpPr/>
          <p:nvPr/>
        </p:nvSpPr>
        <p:spPr>
          <a:xfrm>
            <a:off x="183070" y="332656"/>
            <a:ext cx="1368152" cy="86409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 smtClean="0"/>
              <a:t>а - 45</a:t>
            </a:r>
            <a:endParaRPr lang="uk-UA" sz="2400" dirty="0"/>
          </a:p>
        </p:txBody>
      </p:sp>
      <p:grpSp>
        <p:nvGrpSpPr>
          <p:cNvPr id="37" name="Группа 36"/>
          <p:cNvGrpSpPr/>
          <p:nvPr/>
        </p:nvGrpSpPr>
        <p:grpSpPr>
          <a:xfrm>
            <a:off x="4319004" y="1708370"/>
            <a:ext cx="4436368" cy="3144846"/>
            <a:chOff x="4124323" y="331468"/>
            <a:chExt cx="4436368" cy="3144846"/>
          </a:xfrm>
        </p:grpSpPr>
        <p:sp>
          <p:nvSpPr>
            <p:cNvPr id="38" name="Овал 37"/>
            <p:cNvSpPr/>
            <p:nvPr/>
          </p:nvSpPr>
          <p:spPr>
            <a:xfrm>
              <a:off x="7192539" y="1438490"/>
              <a:ext cx="1368152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d</a:t>
              </a:r>
              <a:r>
                <a:rPr lang="uk-UA" sz="2400" dirty="0" smtClean="0"/>
                <a:t> - </a:t>
              </a:r>
              <a:r>
                <a:rPr lang="en-US" sz="2400" dirty="0" smtClean="0"/>
                <a:t>16</a:t>
              </a:r>
              <a:endParaRPr lang="uk-UA" sz="2400" dirty="0"/>
            </a:p>
          </p:txBody>
        </p:sp>
        <p:grpSp>
          <p:nvGrpSpPr>
            <p:cNvPr id="39" name="Группа 38"/>
            <p:cNvGrpSpPr/>
            <p:nvPr/>
          </p:nvGrpSpPr>
          <p:grpSpPr>
            <a:xfrm>
              <a:off x="4124323" y="331468"/>
              <a:ext cx="3754520" cy="3144846"/>
              <a:chOff x="4124323" y="331468"/>
              <a:chExt cx="3754520" cy="3144846"/>
            </a:xfrm>
          </p:grpSpPr>
          <p:grpSp>
            <p:nvGrpSpPr>
              <p:cNvPr id="42" name="Группа 41"/>
              <p:cNvGrpSpPr/>
              <p:nvPr/>
            </p:nvGrpSpPr>
            <p:grpSpPr>
              <a:xfrm>
                <a:off x="4124323" y="915270"/>
                <a:ext cx="3754520" cy="2561044"/>
                <a:chOff x="6156176" y="-428188"/>
                <a:chExt cx="3754520" cy="2561044"/>
              </a:xfrm>
            </p:grpSpPr>
            <p:grpSp>
              <p:nvGrpSpPr>
                <p:cNvPr id="44" name="Группа 43"/>
                <p:cNvGrpSpPr/>
                <p:nvPr/>
              </p:nvGrpSpPr>
              <p:grpSpPr>
                <a:xfrm>
                  <a:off x="6156176" y="116632"/>
                  <a:ext cx="2880320" cy="2016224"/>
                  <a:chOff x="6156176" y="116632"/>
                  <a:chExt cx="2880320" cy="2016224"/>
                </a:xfrm>
              </p:grpSpPr>
              <p:sp>
                <p:nvSpPr>
                  <p:cNvPr id="49" name="Овал 48"/>
                  <p:cNvSpPr/>
                  <p:nvPr/>
                </p:nvSpPr>
                <p:spPr>
                  <a:xfrm>
                    <a:off x="7668344" y="1268760"/>
                    <a:ext cx="1368152" cy="864096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400" dirty="0"/>
                      <a:t>e</a:t>
                    </a:r>
                    <a:r>
                      <a:rPr lang="uk-UA" sz="2400" dirty="0" smtClean="0"/>
                      <a:t> - </a:t>
                    </a:r>
                    <a:r>
                      <a:rPr lang="en-US" sz="2400" dirty="0" smtClean="0"/>
                      <a:t>9</a:t>
                    </a:r>
                    <a:endParaRPr lang="uk-UA" sz="2400" dirty="0"/>
                  </a:p>
                </p:txBody>
              </p:sp>
              <p:sp>
                <p:nvSpPr>
                  <p:cNvPr id="50" name="Овал 49"/>
                  <p:cNvSpPr/>
                  <p:nvPr/>
                </p:nvSpPr>
                <p:spPr>
                  <a:xfrm>
                    <a:off x="6156176" y="1268760"/>
                    <a:ext cx="1368152" cy="864096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400" dirty="0" smtClean="0"/>
                      <a:t>f</a:t>
                    </a:r>
                    <a:r>
                      <a:rPr lang="uk-UA" sz="2400" dirty="0" smtClean="0"/>
                      <a:t> - </a:t>
                    </a:r>
                    <a:r>
                      <a:rPr lang="en-US" sz="2400" dirty="0" smtClean="0"/>
                      <a:t>5</a:t>
                    </a:r>
                    <a:endParaRPr lang="uk-UA" sz="2400" dirty="0"/>
                  </a:p>
                </p:txBody>
              </p:sp>
              <p:sp>
                <p:nvSpPr>
                  <p:cNvPr id="51" name="Овал 50"/>
                  <p:cNvSpPr/>
                  <p:nvPr/>
                </p:nvSpPr>
                <p:spPr>
                  <a:xfrm>
                    <a:off x="6984268" y="116632"/>
                    <a:ext cx="1368152" cy="864096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uk-UA" sz="2400" dirty="0" smtClean="0"/>
                      <a:t>14</a:t>
                    </a:r>
                    <a:endParaRPr lang="uk-UA" sz="2400" dirty="0"/>
                  </a:p>
                </p:txBody>
              </p:sp>
              <p:cxnSp>
                <p:nvCxnSpPr>
                  <p:cNvPr id="52" name="Прямая соединительная линия 51"/>
                  <p:cNvCxnSpPr>
                    <a:stCxn id="51" idx="4"/>
                    <a:endCxn id="50" idx="0"/>
                  </p:cNvCxnSpPr>
                  <p:nvPr/>
                </p:nvCxnSpPr>
                <p:spPr>
                  <a:xfrm flipH="1">
                    <a:off x="6840252" y="980728"/>
                    <a:ext cx="828092" cy="288032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3" name="Прямая соединительная линия 52"/>
                  <p:cNvCxnSpPr>
                    <a:stCxn id="51" idx="4"/>
                    <a:endCxn id="49" idx="0"/>
                  </p:cNvCxnSpPr>
                  <p:nvPr/>
                </p:nvCxnSpPr>
                <p:spPr>
                  <a:xfrm>
                    <a:off x="7668344" y="980728"/>
                    <a:ext cx="684076" cy="288032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45" name="TextBox 44"/>
                <p:cNvSpPr txBox="1"/>
                <p:nvPr/>
              </p:nvSpPr>
              <p:spPr>
                <a:xfrm>
                  <a:off x="6846970" y="777720"/>
                  <a:ext cx="594066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uk-UA" sz="2800" dirty="0" smtClean="0"/>
                    <a:t>0</a:t>
                  </a:r>
                  <a:endParaRPr lang="uk-UA" sz="2800" dirty="0"/>
                </a:p>
              </p:txBody>
            </p:sp>
            <p:sp>
              <p:nvSpPr>
                <p:cNvPr id="46" name="TextBox 45"/>
                <p:cNvSpPr txBox="1"/>
                <p:nvPr/>
              </p:nvSpPr>
              <p:spPr>
                <a:xfrm>
                  <a:off x="8082390" y="751688"/>
                  <a:ext cx="594066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uk-UA" sz="2800" dirty="0" smtClean="0"/>
                    <a:t>1</a:t>
                  </a:r>
                  <a:endParaRPr lang="uk-UA" sz="2800" dirty="0"/>
                </a:p>
              </p:txBody>
            </p:sp>
            <p:sp>
              <p:nvSpPr>
                <p:cNvPr id="47" name="TextBox 46"/>
                <p:cNvSpPr txBox="1"/>
                <p:nvPr/>
              </p:nvSpPr>
              <p:spPr>
                <a:xfrm>
                  <a:off x="7713349" y="-428188"/>
                  <a:ext cx="594066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uk-UA" sz="2800" dirty="0" smtClean="0"/>
                    <a:t>0</a:t>
                  </a:r>
                  <a:endParaRPr lang="uk-UA" sz="2800" dirty="0"/>
                </a:p>
              </p:txBody>
            </p:sp>
            <p:sp>
              <p:nvSpPr>
                <p:cNvPr id="48" name="TextBox 47"/>
                <p:cNvSpPr txBox="1"/>
                <p:nvPr/>
              </p:nvSpPr>
              <p:spPr>
                <a:xfrm>
                  <a:off x="9316630" y="-411635"/>
                  <a:ext cx="594066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uk-UA" sz="2800" dirty="0" smtClean="0"/>
                    <a:t>1</a:t>
                  </a:r>
                  <a:endParaRPr lang="uk-UA" sz="2800" dirty="0"/>
                </a:p>
              </p:txBody>
            </p:sp>
          </p:grpSp>
          <p:sp>
            <p:nvSpPr>
              <p:cNvPr id="43" name="Овал 42"/>
              <p:cNvSpPr/>
              <p:nvPr/>
            </p:nvSpPr>
            <p:spPr>
              <a:xfrm>
                <a:off x="6051430" y="331468"/>
                <a:ext cx="1368152" cy="864096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uk-UA" sz="2400" dirty="0" smtClean="0"/>
                  <a:t>30</a:t>
                </a:r>
                <a:endParaRPr lang="uk-UA" sz="2400" dirty="0"/>
              </a:p>
            </p:txBody>
          </p:sp>
        </p:grpSp>
        <p:cxnSp>
          <p:nvCxnSpPr>
            <p:cNvPr id="40" name="Прямая соединительная линия 39"/>
            <p:cNvCxnSpPr>
              <a:stCxn id="43" idx="4"/>
              <a:endCxn id="51" idx="0"/>
            </p:cNvCxnSpPr>
            <p:nvPr/>
          </p:nvCxnSpPr>
          <p:spPr>
            <a:xfrm flipH="1">
              <a:off x="5636491" y="1195564"/>
              <a:ext cx="1099015" cy="2645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>
              <a:stCxn id="43" idx="4"/>
              <a:endCxn id="38" idx="0"/>
            </p:cNvCxnSpPr>
            <p:nvPr/>
          </p:nvCxnSpPr>
          <p:spPr>
            <a:xfrm>
              <a:off x="6735506" y="1195564"/>
              <a:ext cx="1141109" cy="2429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4" name="Овал 53"/>
          <p:cNvSpPr/>
          <p:nvPr/>
        </p:nvSpPr>
        <p:spPr>
          <a:xfrm>
            <a:off x="4374760" y="188640"/>
            <a:ext cx="1368152" cy="86409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 smtClean="0"/>
              <a:t>55</a:t>
            </a:r>
            <a:endParaRPr lang="uk-UA" sz="2400" dirty="0"/>
          </a:p>
        </p:txBody>
      </p:sp>
      <p:cxnSp>
        <p:nvCxnSpPr>
          <p:cNvPr id="58" name="Прямая соединительная линия 57"/>
          <p:cNvCxnSpPr>
            <a:stCxn id="54" idx="4"/>
            <a:endCxn id="33" idx="0"/>
          </p:cNvCxnSpPr>
          <p:nvPr/>
        </p:nvCxnSpPr>
        <p:spPr>
          <a:xfrm flipH="1">
            <a:off x="3135398" y="1052736"/>
            <a:ext cx="1923438" cy="6438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>
            <a:stCxn id="54" idx="4"/>
            <a:endCxn id="43" idx="0"/>
          </p:cNvCxnSpPr>
          <p:nvPr/>
        </p:nvCxnSpPr>
        <p:spPr>
          <a:xfrm>
            <a:off x="5058836" y="1052736"/>
            <a:ext cx="1871351" cy="6556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189089" y="5157192"/>
            <a:ext cx="8916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Поєднуємо два останніх елементи:</a:t>
            </a:r>
            <a:endParaRPr lang="uk-UA" sz="2800" dirty="0"/>
          </a:p>
        </p:txBody>
      </p:sp>
    </p:spTree>
    <p:extLst>
      <p:ext uri="{BB962C8B-B14F-4D97-AF65-F5344CB8AC3E}">
        <p14:creationId xmlns="" xmlns:p14="http://schemas.microsoft.com/office/powerpoint/2010/main" val="369183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Группа 45"/>
          <p:cNvGrpSpPr/>
          <p:nvPr/>
        </p:nvGrpSpPr>
        <p:grpSpPr>
          <a:xfrm>
            <a:off x="126756" y="1439860"/>
            <a:ext cx="6448066" cy="5342358"/>
            <a:chOff x="1187624" y="116632"/>
            <a:chExt cx="7956376" cy="6200306"/>
          </a:xfrm>
        </p:grpSpPr>
        <p:sp>
          <p:nvSpPr>
            <p:cNvPr id="15" name="Овал 14"/>
            <p:cNvSpPr/>
            <p:nvPr/>
          </p:nvSpPr>
          <p:spPr>
            <a:xfrm>
              <a:off x="1187624" y="1652362"/>
              <a:ext cx="1368152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400" dirty="0" smtClean="0"/>
                <a:t>а - 45</a:t>
              </a:r>
              <a:endParaRPr lang="uk-UA" sz="2400" dirty="0"/>
            </a:p>
          </p:txBody>
        </p:sp>
        <p:grpSp>
          <p:nvGrpSpPr>
            <p:cNvPr id="38" name="Группа 37"/>
            <p:cNvGrpSpPr/>
            <p:nvPr/>
          </p:nvGrpSpPr>
          <p:grpSpPr>
            <a:xfrm>
              <a:off x="2011858" y="965980"/>
              <a:ext cx="7132142" cy="5350958"/>
              <a:chOff x="1623230" y="-497742"/>
              <a:chExt cx="7132142" cy="5350958"/>
            </a:xfrm>
          </p:grpSpPr>
          <p:grpSp>
            <p:nvGrpSpPr>
              <p:cNvPr id="4" name="Группа 3"/>
              <p:cNvGrpSpPr/>
              <p:nvPr/>
            </p:nvGrpSpPr>
            <p:grpSpPr>
              <a:xfrm>
                <a:off x="1623230" y="-497742"/>
                <a:ext cx="4860884" cy="4210583"/>
                <a:chOff x="6156176" y="-2077727"/>
                <a:chExt cx="4860884" cy="4210583"/>
              </a:xfrm>
            </p:grpSpPr>
            <p:grpSp>
              <p:nvGrpSpPr>
                <p:cNvPr id="5" name="Группа 4"/>
                <p:cNvGrpSpPr/>
                <p:nvPr/>
              </p:nvGrpSpPr>
              <p:grpSpPr>
                <a:xfrm>
                  <a:off x="6156176" y="116632"/>
                  <a:ext cx="2880320" cy="2016224"/>
                  <a:chOff x="6156176" y="116632"/>
                  <a:chExt cx="2880320" cy="2016224"/>
                </a:xfrm>
              </p:grpSpPr>
              <p:sp>
                <p:nvSpPr>
                  <p:cNvPr id="10" name="Овал 9"/>
                  <p:cNvSpPr/>
                  <p:nvPr/>
                </p:nvSpPr>
                <p:spPr>
                  <a:xfrm>
                    <a:off x="7668344" y="1268760"/>
                    <a:ext cx="1368152" cy="864096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400" dirty="0" smtClean="0"/>
                      <a:t>b</a:t>
                    </a:r>
                    <a:r>
                      <a:rPr lang="uk-UA" sz="2400" dirty="0" smtClean="0"/>
                      <a:t> - </a:t>
                    </a:r>
                    <a:r>
                      <a:rPr lang="en-US" sz="2400" dirty="0" smtClean="0"/>
                      <a:t>13</a:t>
                    </a:r>
                    <a:endParaRPr lang="uk-UA" sz="2400" dirty="0"/>
                  </a:p>
                </p:txBody>
              </p:sp>
              <p:sp>
                <p:nvSpPr>
                  <p:cNvPr id="11" name="Овал 10"/>
                  <p:cNvSpPr/>
                  <p:nvPr/>
                </p:nvSpPr>
                <p:spPr>
                  <a:xfrm>
                    <a:off x="6156176" y="1268760"/>
                    <a:ext cx="1368152" cy="864096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400" dirty="0" smtClean="0"/>
                      <a:t>c</a:t>
                    </a:r>
                    <a:r>
                      <a:rPr lang="uk-UA" sz="2400" dirty="0" smtClean="0"/>
                      <a:t> - </a:t>
                    </a:r>
                    <a:r>
                      <a:rPr lang="en-US" sz="2400" dirty="0" smtClean="0"/>
                      <a:t>12</a:t>
                    </a:r>
                    <a:endParaRPr lang="uk-UA" sz="2400" dirty="0"/>
                  </a:p>
                </p:txBody>
              </p:sp>
              <p:sp>
                <p:nvSpPr>
                  <p:cNvPr id="12" name="Овал 11"/>
                  <p:cNvSpPr/>
                  <p:nvPr/>
                </p:nvSpPr>
                <p:spPr>
                  <a:xfrm>
                    <a:off x="6984268" y="116632"/>
                    <a:ext cx="1368152" cy="864096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uk-UA" sz="2400" dirty="0" smtClean="0"/>
                      <a:t>25</a:t>
                    </a:r>
                    <a:endParaRPr lang="uk-UA" sz="2400" dirty="0"/>
                  </a:p>
                </p:txBody>
              </p:sp>
              <p:cxnSp>
                <p:nvCxnSpPr>
                  <p:cNvPr id="13" name="Прямая соединительная линия 12"/>
                  <p:cNvCxnSpPr>
                    <a:stCxn id="12" idx="4"/>
                    <a:endCxn id="11" idx="0"/>
                  </p:cNvCxnSpPr>
                  <p:nvPr/>
                </p:nvCxnSpPr>
                <p:spPr>
                  <a:xfrm flipH="1">
                    <a:off x="6840252" y="980728"/>
                    <a:ext cx="828092" cy="288032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" name="Прямая соединительная линия 13"/>
                  <p:cNvCxnSpPr>
                    <a:stCxn id="12" idx="4"/>
                    <a:endCxn id="10" idx="0"/>
                  </p:cNvCxnSpPr>
                  <p:nvPr/>
                </p:nvCxnSpPr>
                <p:spPr>
                  <a:xfrm>
                    <a:off x="7668344" y="980728"/>
                    <a:ext cx="684076" cy="288032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" name="TextBox 5"/>
                <p:cNvSpPr txBox="1"/>
                <p:nvPr/>
              </p:nvSpPr>
              <p:spPr>
                <a:xfrm>
                  <a:off x="6846970" y="777720"/>
                  <a:ext cx="594066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uk-UA" sz="2800" dirty="0" smtClean="0"/>
                    <a:t>0</a:t>
                  </a:r>
                  <a:endParaRPr lang="uk-UA" sz="2800" dirty="0"/>
                </a:p>
              </p:txBody>
            </p:sp>
            <p:sp>
              <p:nvSpPr>
                <p:cNvPr id="7" name="TextBox 6"/>
                <p:cNvSpPr txBox="1"/>
                <p:nvPr/>
              </p:nvSpPr>
              <p:spPr>
                <a:xfrm>
                  <a:off x="8082390" y="751688"/>
                  <a:ext cx="594066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uk-UA" sz="2800" dirty="0" smtClean="0"/>
                    <a:t>1</a:t>
                  </a:r>
                  <a:endParaRPr lang="uk-UA" sz="2800" dirty="0"/>
                </a:p>
              </p:txBody>
            </p:sp>
            <p:sp>
              <p:nvSpPr>
                <p:cNvPr id="8" name="TextBox 7"/>
                <p:cNvSpPr txBox="1"/>
                <p:nvPr/>
              </p:nvSpPr>
              <p:spPr>
                <a:xfrm>
                  <a:off x="10422994" y="-644843"/>
                  <a:ext cx="594066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uk-UA" sz="2800" dirty="0" smtClean="0"/>
                    <a:t>1</a:t>
                  </a:r>
                  <a:endParaRPr lang="uk-UA" sz="2800" dirty="0"/>
                </a:p>
              </p:txBody>
            </p:sp>
            <p:sp>
              <p:nvSpPr>
                <p:cNvPr id="9" name="TextBox 8"/>
                <p:cNvSpPr txBox="1"/>
                <p:nvPr/>
              </p:nvSpPr>
              <p:spPr>
                <a:xfrm>
                  <a:off x="8192184" y="-615737"/>
                  <a:ext cx="594066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uk-UA" sz="2800" dirty="0" smtClean="0"/>
                    <a:t>0</a:t>
                  </a:r>
                  <a:endParaRPr lang="uk-UA" sz="2800" dirty="0"/>
                </a:p>
              </p:txBody>
            </p:sp>
            <p:sp>
              <p:nvSpPr>
                <p:cNvPr id="44" name="TextBox 43"/>
                <p:cNvSpPr txBox="1"/>
                <p:nvPr/>
              </p:nvSpPr>
              <p:spPr>
                <a:xfrm>
                  <a:off x="6345750" y="-2062979"/>
                  <a:ext cx="594066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uk-UA" sz="2800" dirty="0" smtClean="0"/>
                    <a:t>0</a:t>
                  </a:r>
                  <a:endParaRPr lang="uk-UA" sz="2800" dirty="0"/>
                </a:p>
              </p:txBody>
            </p:sp>
            <p:sp>
              <p:nvSpPr>
                <p:cNvPr id="45" name="TextBox 44"/>
                <p:cNvSpPr txBox="1"/>
                <p:nvPr/>
              </p:nvSpPr>
              <p:spPr>
                <a:xfrm>
                  <a:off x="8794440" y="-2077727"/>
                  <a:ext cx="594066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uk-UA" sz="2800" dirty="0" smtClean="0"/>
                    <a:t>1</a:t>
                  </a:r>
                  <a:endParaRPr lang="uk-UA" sz="2800" dirty="0"/>
                </a:p>
              </p:txBody>
            </p:sp>
          </p:grpSp>
          <p:grpSp>
            <p:nvGrpSpPr>
              <p:cNvPr id="16" name="Группа 15"/>
              <p:cNvGrpSpPr/>
              <p:nvPr/>
            </p:nvGrpSpPr>
            <p:grpSpPr>
              <a:xfrm>
                <a:off x="4319004" y="1708370"/>
                <a:ext cx="4436368" cy="3144846"/>
                <a:chOff x="4124323" y="331468"/>
                <a:chExt cx="4436368" cy="3144846"/>
              </a:xfrm>
            </p:grpSpPr>
            <p:sp>
              <p:nvSpPr>
                <p:cNvPr id="17" name="Овал 16"/>
                <p:cNvSpPr/>
                <p:nvPr/>
              </p:nvSpPr>
              <p:spPr>
                <a:xfrm>
                  <a:off x="7192539" y="1438490"/>
                  <a:ext cx="1368152" cy="864096"/>
                </a:xfrm>
                <a:prstGeom prst="ellips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400" dirty="0"/>
                    <a:t>d</a:t>
                  </a:r>
                  <a:r>
                    <a:rPr lang="uk-UA" sz="2400" dirty="0" smtClean="0"/>
                    <a:t> - </a:t>
                  </a:r>
                  <a:r>
                    <a:rPr lang="en-US" sz="2400" dirty="0" smtClean="0"/>
                    <a:t>16</a:t>
                  </a:r>
                  <a:endParaRPr lang="uk-UA" sz="2400" dirty="0"/>
                </a:p>
              </p:txBody>
            </p:sp>
            <p:grpSp>
              <p:nvGrpSpPr>
                <p:cNvPr id="18" name="Группа 17"/>
                <p:cNvGrpSpPr/>
                <p:nvPr/>
              </p:nvGrpSpPr>
              <p:grpSpPr>
                <a:xfrm>
                  <a:off x="4124323" y="331468"/>
                  <a:ext cx="3754520" cy="3144846"/>
                  <a:chOff x="4124323" y="331468"/>
                  <a:chExt cx="3754520" cy="3144846"/>
                </a:xfrm>
              </p:grpSpPr>
              <p:grpSp>
                <p:nvGrpSpPr>
                  <p:cNvPr id="21" name="Группа 20"/>
                  <p:cNvGrpSpPr/>
                  <p:nvPr/>
                </p:nvGrpSpPr>
                <p:grpSpPr>
                  <a:xfrm>
                    <a:off x="4124323" y="915270"/>
                    <a:ext cx="3754520" cy="2561044"/>
                    <a:chOff x="6156176" y="-428188"/>
                    <a:chExt cx="3754520" cy="2561044"/>
                  </a:xfrm>
                </p:grpSpPr>
                <p:grpSp>
                  <p:nvGrpSpPr>
                    <p:cNvPr id="23" name="Группа 22"/>
                    <p:cNvGrpSpPr/>
                    <p:nvPr/>
                  </p:nvGrpSpPr>
                  <p:grpSpPr>
                    <a:xfrm>
                      <a:off x="6156176" y="116632"/>
                      <a:ext cx="2880320" cy="2016224"/>
                      <a:chOff x="6156176" y="116632"/>
                      <a:chExt cx="2880320" cy="2016224"/>
                    </a:xfrm>
                  </p:grpSpPr>
                  <p:sp>
                    <p:nvSpPr>
                      <p:cNvPr id="28" name="Овал 27"/>
                      <p:cNvSpPr/>
                      <p:nvPr/>
                    </p:nvSpPr>
                    <p:spPr>
                      <a:xfrm>
                        <a:off x="7668344" y="1268760"/>
                        <a:ext cx="1368152" cy="864096"/>
                      </a:xfrm>
                      <a:prstGeom prst="ellips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6"/>
                      </a:lnRef>
                      <a:fillRef idx="1">
                        <a:schemeClr val="lt1"/>
                      </a:fillRef>
                      <a:effectRef idx="0">
                        <a:schemeClr val="accent6"/>
                      </a:effectRef>
                      <a:fontRef idx="minor">
                        <a:schemeClr val="dk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sz="2400" dirty="0"/>
                          <a:t>e</a:t>
                        </a:r>
                        <a:r>
                          <a:rPr lang="uk-UA" sz="2400" dirty="0" smtClean="0"/>
                          <a:t> - </a:t>
                        </a:r>
                        <a:r>
                          <a:rPr lang="en-US" sz="2400" dirty="0" smtClean="0"/>
                          <a:t>9</a:t>
                        </a:r>
                        <a:endParaRPr lang="uk-UA" sz="2400" dirty="0"/>
                      </a:p>
                    </p:txBody>
                  </p:sp>
                  <p:sp>
                    <p:nvSpPr>
                      <p:cNvPr id="29" name="Овал 28"/>
                      <p:cNvSpPr/>
                      <p:nvPr/>
                    </p:nvSpPr>
                    <p:spPr>
                      <a:xfrm>
                        <a:off x="6156176" y="1268760"/>
                        <a:ext cx="1368152" cy="864096"/>
                      </a:xfrm>
                      <a:prstGeom prst="ellips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6"/>
                      </a:lnRef>
                      <a:fillRef idx="1">
                        <a:schemeClr val="lt1"/>
                      </a:fillRef>
                      <a:effectRef idx="0">
                        <a:schemeClr val="accent6"/>
                      </a:effectRef>
                      <a:fontRef idx="minor">
                        <a:schemeClr val="dk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sz="2400" dirty="0" smtClean="0"/>
                          <a:t>f</a:t>
                        </a:r>
                        <a:r>
                          <a:rPr lang="uk-UA" sz="2400" dirty="0" smtClean="0"/>
                          <a:t> - </a:t>
                        </a:r>
                        <a:r>
                          <a:rPr lang="en-US" sz="2400" dirty="0" smtClean="0"/>
                          <a:t>5</a:t>
                        </a:r>
                        <a:endParaRPr lang="uk-UA" sz="2400" dirty="0"/>
                      </a:p>
                    </p:txBody>
                  </p:sp>
                  <p:sp>
                    <p:nvSpPr>
                      <p:cNvPr id="30" name="Овал 29"/>
                      <p:cNvSpPr/>
                      <p:nvPr/>
                    </p:nvSpPr>
                    <p:spPr>
                      <a:xfrm>
                        <a:off x="6984268" y="116632"/>
                        <a:ext cx="1368152" cy="864096"/>
                      </a:xfrm>
                      <a:prstGeom prst="ellipse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6"/>
                      </a:lnRef>
                      <a:fillRef idx="1">
                        <a:schemeClr val="lt1"/>
                      </a:fillRef>
                      <a:effectRef idx="0">
                        <a:schemeClr val="accent6"/>
                      </a:effectRef>
                      <a:fontRef idx="minor">
                        <a:schemeClr val="dk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uk-UA" sz="2400" dirty="0" smtClean="0"/>
                          <a:t>14</a:t>
                        </a:r>
                        <a:endParaRPr lang="uk-UA" sz="2400" dirty="0"/>
                      </a:p>
                    </p:txBody>
                  </p:sp>
                  <p:cxnSp>
                    <p:nvCxnSpPr>
                      <p:cNvPr id="31" name="Прямая соединительная линия 30"/>
                      <p:cNvCxnSpPr>
                        <a:stCxn id="30" idx="4"/>
                        <a:endCxn id="29" idx="0"/>
                      </p:cNvCxnSpPr>
                      <p:nvPr/>
                    </p:nvCxnSpPr>
                    <p:spPr>
                      <a:xfrm flipH="1">
                        <a:off x="6840252" y="980728"/>
                        <a:ext cx="828092" cy="288032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2" name="Прямая соединительная линия 31"/>
                      <p:cNvCxnSpPr>
                        <a:stCxn id="30" idx="4"/>
                        <a:endCxn id="28" idx="0"/>
                      </p:cNvCxnSpPr>
                      <p:nvPr/>
                    </p:nvCxnSpPr>
                    <p:spPr>
                      <a:xfrm>
                        <a:off x="7668344" y="980728"/>
                        <a:ext cx="684076" cy="288032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24" name="TextBox 23"/>
                    <p:cNvSpPr txBox="1"/>
                    <p:nvPr/>
                  </p:nvSpPr>
                  <p:spPr>
                    <a:xfrm>
                      <a:off x="6846970" y="777720"/>
                      <a:ext cx="594066" cy="52322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uk-UA" sz="2800" dirty="0" smtClean="0"/>
                        <a:t>0</a:t>
                      </a:r>
                      <a:endParaRPr lang="uk-UA" sz="2800" dirty="0"/>
                    </a:p>
                  </p:txBody>
                </p:sp>
                <p:sp>
                  <p:nvSpPr>
                    <p:cNvPr id="25" name="TextBox 24"/>
                    <p:cNvSpPr txBox="1"/>
                    <p:nvPr/>
                  </p:nvSpPr>
                  <p:spPr>
                    <a:xfrm>
                      <a:off x="8082390" y="751688"/>
                      <a:ext cx="594066" cy="52322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uk-UA" sz="2800" dirty="0" smtClean="0"/>
                        <a:t>1</a:t>
                      </a:r>
                      <a:endParaRPr lang="uk-UA" sz="2800" dirty="0"/>
                    </a:p>
                  </p:txBody>
                </p:sp>
                <p:sp>
                  <p:nvSpPr>
                    <p:cNvPr id="26" name="TextBox 25"/>
                    <p:cNvSpPr txBox="1"/>
                    <p:nvPr/>
                  </p:nvSpPr>
                  <p:spPr>
                    <a:xfrm>
                      <a:off x="7713349" y="-428188"/>
                      <a:ext cx="594066" cy="52322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uk-UA" sz="2800" dirty="0" smtClean="0"/>
                        <a:t>0</a:t>
                      </a:r>
                      <a:endParaRPr lang="uk-UA" sz="2800" dirty="0"/>
                    </a:p>
                  </p:txBody>
                </p:sp>
                <p:sp>
                  <p:nvSpPr>
                    <p:cNvPr id="27" name="TextBox 26"/>
                    <p:cNvSpPr txBox="1"/>
                    <p:nvPr/>
                  </p:nvSpPr>
                  <p:spPr>
                    <a:xfrm>
                      <a:off x="9316630" y="-411635"/>
                      <a:ext cx="594066" cy="52322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uk-UA" sz="2800" dirty="0" smtClean="0"/>
                        <a:t>1</a:t>
                      </a:r>
                      <a:endParaRPr lang="uk-UA" sz="2800" dirty="0"/>
                    </a:p>
                  </p:txBody>
                </p:sp>
              </p:grpSp>
              <p:sp>
                <p:nvSpPr>
                  <p:cNvPr id="22" name="Овал 21"/>
                  <p:cNvSpPr/>
                  <p:nvPr/>
                </p:nvSpPr>
                <p:spPr>
                  <a:xfrm>
                    <a:off x="6051430" y="331468"/>
                    <a:ext cx="1368152" cy="864096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uk-UA" sz="2400" dirty="0" smtClean="0"/>
                      <a:t>30</a:t>
                    </a:r>
                    <a:endParaRPr lang="uk-UA" sz="2400" dirty="0"/>
                  </a:p>
                </p:txBody>
              </p:sp>
            </p:grpSp>
            <p:cxnSp>
              <p:nvCxnSpPr>
                <p:cNvPr id="19" name="Прямая соединительная линия 18"/>
                <p:cNvCxnSpPr>
                  <a:stCxn id="22" idx="4"/>
                  <a:endCxn id="30" idx="0"/>
                </p:cNvCxnSpPr>
                <p:nvPr/>
              </p:nvCxnSpPr>
              <p:spPr>
                <a:xfrm flipH="1">
                  <a:off x="5636491" y="1195564"/>
                  <a:ext cx="1099015" cy="26452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Прямая соединительная линия 19"/>
                <p:cNvCxnSpPr>
                  <a:stCxn id="22" idx="4"/>
                  <a:endCxn id="17" idx="0"/>
                </p:cNvCxnSpPr>
                <p:nvPr/>
              </p:nvCxnSpPr>
              <p:spPr>
                <a:xfrm>
                  <a:off x="6735506" y="1195564"/>
                  <a:ext cx="1141109" cy="24292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3" name="Овал 32"/>
              <p:cNvSpPr/>
              <p:nvPr/>
            </p:nvSpPr>
            <p:spPr>
              <a:xfrm>
                <a:off x="4374760" y="188640"/>
                <a:ext cx="1368152" cy="864096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uk-UA" sz="2400" dirty="0" smtClean="0"/>
                  <a:t>55</a:t>
                </a:r>
                <a:endParaRPr lang="uk-UA" sz="2400" dirty="0"/>
              </a:p>
            </p:txBody>
          </p:sp>
          <p:cxnSp>
            <p:nvCxnSpPr>
              <p:cNvPr id="34" name="Прямая соединительная линия 33"/>
              <p:cNvCxnSpPr>
                <a:stCxn id="33" idx="4"/>
                <a:endCxn id="12" idx="0"/>
              </p:cNvCxnSpPr>
              <p:nvPr/>
            </p:nvCxnSpPr>
            <p:spPr>
              <a:xfrm flipH="1">
                <a:off x="3135398" y="1052736"/>
                <a:ext cx="1923438" cy="64388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Прямая соединительная линия 34"/>
              <p:cNvCxnSpPr>
                <a:stCxn id="33" idx="4"/>
                <a:endCxn id="22" idx="0"/>
              </p:cNvCxnSpPr>
              <p:nvPr/>
            </p:nvCxnSpPr>
            <p:spPr>
              <a:xfrm>
                <a:off x="5058836" y="1052736"/>
                <a:ext cx="1871351" cy="65563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" name="Овал 38"/>
            <p:cNvSpPr/>
            <p:nvPr/>
          </p:nvSpPr>
          <p:spPr>
            <a:xfrm>
              <a:off x="3035221" y="116632"/>
              <a:ext cx="1368152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400" dirty="0" smtClean="0"/>
                <a:t>100</a:t>
              </a:r>
              <a:endParaRPr lang="uk-UA" sz="2400" dirty="0"/>
            </a:p>
          </p:txBody>
        </p:sp>
        <p:cxnSp>
          <p:nvCxnSpPr>
            <p:cNvPr id="41" name="Прямая соединительная линия 40"/>
            <p:cNvCxnSpPr>
              <a:stCxn id="39" idx="4"/>
              <a:endCxn id="15" idx="0"/>
            </p:cNvCxnSpPr>
            <p:nvPr/>
          </p:nvCxnSpPr>
          <p:spPr>
            <a:xfrm flipH="1">
              <a:off x="1871700" y="980728"/>
              <a:ext cx="1847597" cy="67163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единительная линия 42"/>
            <p:cNvCxnSpPr>
              <a:stCxn id="39" idx="4"/>
              <a:endCxn id="33" idx="0"/>
            </p:cNvCxnSpPr>
            <p:nvPr/>
          </p:nvCxnSpPr>
          <p:spPr>
            <a:xfrm>
              <a:off x="3719297" y="980728"/>
              <a:ext cx="1728167" cy="67163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7" name="Таблица 4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661595874"/>
              </p:ext>
            </p:extLst>
          </p:nvPr>
        </p:nvGraphicFramePr>
        <p:xfrm>
          <a:off x="97401" y="98740"/>
          <a:ext cx="9033243" cy="1341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4594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6409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86409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93610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950793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uk-UA" sz="2400" dirty="0" smtClean="0"/>
                        <a:t>Символ</a:t>
                      </a:r>
                      <a:endParaRPr lang="uk-U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a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b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c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d 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e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f</a:t>
                      </a:r>
                      <a:endParaRPr lang="uk-UA" sz="28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62528">
                <a:tc>
                  <a:txBody>
                    <a:bodyPr/>
                    <a:lstStyle/>
                    <a:p>
                      <a:r>
                        <a:rPr lang="uk-UA" sz="2400" dirty="0" smtClean="0"/>
                        <a:t>Код</a:t>
                      </a:r>
                    </a:p>
                    <a:p>
                      <a:r>
                        <a:rPr lang="uk-UA" sz="2400" dirty="0" smtClean="0"/>
                        <a:t>змінної довжини</a:t>
                      </a:r>
                      <a:endParaRPr lang="uk-U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0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101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100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111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1101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1100</a:t>
                      </a:r>
                      <a:endParaRPr lang="uk-UA" sz="28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8" name="TextBox 47"/>
          <p:cNvSpPr txBox="1"/>
          <p:nvPr/>
        </p:nvSpPr>
        <p:spPr>
          <a:xfrm>
            <a:off x="4076459" y="1716959"/>
            <a:ext cx="49600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800" dirty="0" smtClean="0"/>
              <a:t>Код кожного </a:t>
            </a:r>
            <a:r>
              <a:rPr lang="uk-UA" sz="2800" dirty="0" err="1" smtClean="0"/>
              <a:t>символа</a:t>
            </a:r>
            <a:r>
              <a:rPr lang="uk-UA" sz="2800" dirty="0" smtClean="0"/>
              <a:t> </a:t>
            </a:r>
            <a:r>
              <a:rPr lang="uk-UA" sz="2800" dirty="0" err="1" smtClean="0"/>
              <a:t>читається</a:t>
            </a:r>
            <a:r>
              <a:rPr lang="uk-UA" sz="2800" dirty="0" smtClean="0"/>
              <a:t> від кореня до листа.</a:t>
            </a:r>
            <a:endParaRPr lang="uk-UA" sz="2800" dirty="0"/>
          </a:p>
        </p:txBody>
      </p:sp>
    </p:spTree>
    <p:extLst>
      <p:ext uri="{BB962C8B-B14F-4D97-AF65-F5344CB8AC3E}">
        <p14:creationId xmlns="" xmlns:p14="http://schemas.microsoft.com/office/powerpoint/2010/main" val="2785459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13393"/>
            <a:ext cx="586763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dirty="0" smtClean="0">
                <a:solidFill>
                  <a:srgbClr val="C00000"/>
                </a:solidFill>
              </a:rPr>
              <a:t>§3. Алгоритм </a:t>
            </a:r>
            <a:r>
              <a:rPr lang="uk-UA" sz="3600" dirty="0" err="1" smtClean="0">
                <a:solidFill>
                  <a:srgbClr val="C00000"/>
                </a:solidFill>
              </a:rPr>
              <a:t>Шеннона-Фано</a:t>
            </a:r>
            <a:endParaRPr lang="uk-UA" sz="3600" dirty="0">
              <a:solidFill>
                <a:srgbClr val="C000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4706" y="1130684"/>
            <a:ext cx="8807773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dirty="0" smtClean="0"/>
              <a:t>	Алгоритм </a:t>
            </a:r>
            <a:r>
              <a:rPr lang="uk-UA" sz="2800" b="1" dirty="0" err="1"/>
              <a:t>Шеннона-Фано</a:t>
            </a:r>
            <a:r>
              <a:rPr lang="uk-UA" sz="2800" dirty="0"/>
              <a:t> — один з перших алгоритмів </a:t>
            </a:r>
            <a:r>
              <a:rPr lang="uk-UA" sz="2800" dirty="0" smtClean="0"/>
              <a:t>стиснення, </a:t>
            </a:r>
            <a:r>
              <a:rPr lang="uk-UA" sz="2800" dirty="0"/>
              <a:t>який сформулювали американські вчені </a:t>
            </a:r>
            <a:r>
              <a:rPr lang="uk-UA" sz="2800" dirty="0" err="1" smtClean="0"/>
              <a:t>Шеннон</a:t>
            </a:r>
            <a:r>
              <a:rPr lang="uk-UA" sz="2800" dirty="0" smtClean="0"/>
              <a:t> і </a:t>
            </a:r>
            <a:r>
              <a:rPr lang="uk-UA" sz="2800" dirty="0" err="1" smtClean="0"/>
              <a:t>Фано</a:t>
            </a:r>
            <a:r>
              <a:rPr lang="uk-UA" sz="2800" dirty="0" smtClean="0"/>
              <a:t>. </a:t>
            </a:r>
          </a:p>
          <a:p>
            <a:pPr algn="just"/>
            <a:r>
              <a:rPr lang="uk-UA" sz="2800" dirty="0"/>
              <a:t>	</a:t>
            </a:r>
            <a:r>
              <a:rPr lang="uk-UA" sz="2800" dirty="0" smtClean="0"/>
              <a:t>Даний </a:t>
            </a:r>
            <a:r>
              <a:rPr lang="uk-UA" sz="2800" dirty="0"/>
              <a:t>метод стиснення має велику схожість з </a:t>
            </a:r>
            <a:r>
              <a:rPr lang="uk-UA" sz="2800" dirty="0" smtClean="0"/>
              <a:t>алгоритмом </a:t>
            </a:r>
            <a:r>
              <a:rPr lang="uk-UA" sz="2800" dirty="0" err="1" smtClean="0"/>
              <a:t>Хаффмана</a:t>
            </a:r>
            <a:r>
              <a:rPr lang="uk-UA" sz="2800" dirty="0" smtClean="0"/>
              <a:t>, </a:t>
            </a:r>
            <a:r>
              <a:rPr lang="uk-UA" sz="2800" dirty="0"/>
              <a:t>який з'явився на кілька років пізніше. </a:t>
            </a:r>
            <a:endParaRPr lang="uk-UA" sz="2800" dirty="0" smtClean="0"/>
          </a:p>
          <a:p>
            <a:pPr algn="just"/>
            <a:r>
              <a:rPr lang="uk-UA" sz="2800" dirty="0"/>
              <a:t>	</a:t>
            </a:r>
            <a:r>
              <a:rPr lang="uk-UA" sz="2800" dirty="0" smtClean="0"/>
              <a:t>Алгоритм </a:t>
            </a:r>
            <a:r>
              <a:rPr lang="uk-UA" sz="2800" dirty="0"/>
              <a:t>використовує коди змінної довжини: символ, який часто зустрічається, кодується кодом меншої довжини, а той що рідше зустрічається — кодом більшої довжини. Коди </a:t>
            </a:r>
            <a:r>
              <a:rPr lang="uk-UA" sz="2800" dirty="0" err="1"/>
              <a:t>Шеннона-Фано</a:t>
            </a:r>
            <a:r>
              <a:rPr lang="uk-UA" sz="2800" dirty="0"/>
              <a:t> </a:t>
            </a:r>
            <a:r>
              <a:rPr lang="uk-UA" sz="2800" dirty="0" err="1"/>
              <a:t>префіксні</a:t>
            </a:r>
            <a:r>
              <a:rPr lang="uk-UA" sz="2800" dirty="0"/>
              <a:t>, тобто </a:t>
            </a:r>
            <a:r>
              <a:rPr lang="uk-UA" sz="2800" dirty="0" smtClean="0"/>
              <a:t>жодне </a:t>
            </a:r>
            <a:r>
              <a:rPr lang="uk-UA" sz="2800" dirty="0"/>
              <a:t>кодове слово не </a:t>
            </a:r>
            <a:r>
              <a:rPr lang="uk-UA" sz="2800" dirty="0" smtClean="0"/>
              <a:t>є</a:t>
            </a:r>
            <a:r>
              <a:rPr lang="en-US" sz="2800" dirty="0" smtClean="0"/>
              <a:t> </a:t>
            </a:r>
            <a:r>
              <a:rPr lang="uk-UA" sz="2800" dirty="0" smtClean="0"/>
              <a:t>префіксом</a:t>
            </a:r>
            <a:r>
              <a:rPr lang="uk-UA" sz="2800" dirty="0"/>
              <a:t> будь-якого іншого. Ця властивість дозволяє однозначно декодувати будь-яку послідовність кодових слів.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115616" y="607464"/>
            <a:ext cx="62053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dirty="0" smtClean="0">
                <a:solidFill>
                  <a:srgbClr val="00B050"/>
                </a:solidFill>
              </a:rPr>
              <a:t>3.1 </a:t>
            </a:r>
            <a:r>
              <a:rPr lang="uk-UA" sz="3200" dirty="0">
                <a:solidFill>
                  <a:srgbClr val="00B050"/>
                </a:solidFill>
              </a:rPr>
              <a:t>Ідея алгоритму </a:t>
            </a:r>
            <a:r>
              <a:rPr lang="uk-UA" sz="3200" dirty="0" err="1" smtClean="0">
                <a:solidFill>
                  <a:srgbClr val="00B050"/>
                </a:solidFill>
              </a:rPr>
              <a:t>Шеннона-Фано</a:t>
            </a:r>
            <a:endParaRPr lang="uk-UA" sz="3200" dirty="0"/>
          </a:p>
        </p:txBody>
      </p:sp>
    </p:spTree>
    <p:extLst>
      <p:ext uri="{BB962C8B-B14F-4D97-AF65-F5344CB8AC3E}">
        <p14:creationId xmlns="" xmlns:p14="http://schemas.microsoft.com/office/powerpoint/2010/main" val="1631221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56055" y="476672"/>
            <a:ext cx="8856984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 smtClean="0"/>
              <a:t>1) Символи </a:t>
            </a:r>
            <a:r>
              <a:rPr lang="uk-UA" sz="2800" dirty="0"/>
              <a:t>первинного алфавіту </a:t>
            </a:r>
            <a:r>
              <a:rPr lang="uk-UA" sz="2800" dirty="0" smtClean="0"/>
              <a:t>сортують </a:t>
            </a:r>
            <a:r>
              <a:rPr lang="uk-UA" sz="2800" dirty="0"/>
              <a:t>в порядку зменшення </a:t>
            </a:r>
            <a:r>
              <a:rPr lang="uk-UA" sz="2800" dirty="0" smtClean="0"/>
              <a:t>ймовірностей (частот).</a:t>
            </a:r>
            <a:endParaRPr lang="uk-UA" sz="2800" dirty="0"/>
          </a:p>
          <a:p>
            <a:pPr algn="just"/>
            <a:r>
              <a:rPr lang="uk-UA" sz="2800" dirty="0" smtClean="0"/>
              <a:t>2) Символи </a:t>
            </a:r>
            <a:r>
              <a:rPr lang="uk-UA" sz="2800" dirty="0"/>
              <a:t>отриманого алфавіту ділять на дві частини, сумарні </a:t>
            </a:r>
            <a:r>
              <a:rPr lang="uk-UA" sz="2800" dirty="0" smtClean="0"/>
              <a:t>ймовірності (частоти) </a:t>
            </a:r>
            <a:r>
              <a:rPr lang="uk-UA" sz="2800" dirty="0"/>
              <a:t>символів яких максимально близькі один одному.</a:t>
            </a:r>
          </a:p>
          <a:p>
            <a:pPr algn="just"/>
            <a:r>
              <a:rPr lang="uk-UA" sz="2800" dirty="0" smtClean="0"/>
              <a:t>3) У </a:t>
            </a:r>
            <a:r>
              <a:rPr lang="uk-UA" sz="2800" dirty="0" err="1"/>
              <a:t>префіксному</a:t>
            </a:r>
            <a:r>
              <a:rPr lang="uk-UA" sz="2800" dirty="0"/>
              <a:t> коді для першої частини алфавіту присвоюється  цифра «0», другої частини — «1».</a:t>
            </a:r>
          </a:p>
          <a:p>
            <a:pPr algn="just"/>
            <a:r>
              <a:rPr lang="uk-UA" sz="2800" dirty="0" smtClean="0"/>
              <a:t>4) Отримані </a:t>
            </a:r>
            <a:r>
              <a:rPr lang="uk-UA" sz="2800" dirty="0"/>
              <a:t>частини </a:t>
            </a:r>
            <a:r>
              <a:rPr lang="uk-UA" sz="2800" dirty="0" err="1"/>
              <a:t>рекурсивно</a:t>
            </a:r>
            <a:r>
              <a:rPr lang="uk-UA" sz="2800" dirty="0"/>
              <a:t> діляться і їх частинам призначаються відповідні двійкові цифри в </a:t>
            </a:r>
            <a:r>
              <a:rPr lang="uk-UA" sz="2800" dirty="0" err="1"/>
              <a:t>префіксному</a:t>
            </a:r>
            <a:r>
              <a:rPr lang="uk-UA" sz="2800" dirty="0"/>
              <a:t> коді</a:t>
            </a:r>
            <a:r>
              <a:rPr lang="uk-UA" sz="2800" dirty="0" smtClean="0"/>
              <a:t>.</a:t>
            </a:r>
            <a:r>
              <a:rPr lang="uk-UA" sz="2800" dirty="0"/>
              <a:t> </a:t>
            </a:r>
            <a:endParaRPr lang="uk-UA" sz="2800" dirty="0" smtClean="0"/>
          </a:p>
          <a:p>
            <a:pPr algn="just"/>
            <a:r>
              <a:rPr lang="uk-UA" sz="2800" dirty="0" smtClean="0"/>
              <a:t>	Коли </a:t>
            </a:r>
            <a:r>
              <a:rPr lang="uk-UA" sz="2800" dirty="0"/>
              <a:t>розмір </a:t>
            </a:r>
            <a:r>
              <a:rPr lang="uk-UA" sz="2800" dirty="0" err="1"/>
              <a:t>підалфавіту</a:t>
            </a:r>
            <a:r>
              <a:rPr lang="uk-UA" sz="2800" dirty="0"/>
              <a:t> стає рівним нулю або одиниці, то наступне подовження </a:t>
            </a:r>
            <a:r>
              <a:rPr lang="uk-UA" sz="2800" dirty="0" err="1" smtClean="0"/>
              <a:t>префіксного</a:t>
            </a:r>
            <a:r>
              <a:rPr lang="uk-UA" sz="2800" dirty="0" smtClean="0"/>
              <a:t> </a:t>
            </a:r>
            <a:r>
              <a:rPr lang="uk-UA" sz="2800" dirty="0"/>
              <a:t>коду для відповідних йому символів первинного алфавіту не відбувається, таким чином, алгоритм привласнює різним символам </a:t>
            </a:r>
            <a:r>
              <a:rPr lang="uk-UA" sz="2800" dirty="0" err="1"/>
              <a:t>префіксні</a:t>
            </a:r>
            <a:r>
              <a:rPr lang="uk-UA" sz="2800" dirty="0"/>
              <a:t> коди різної довжини. </a:t>
            </a:r>
            <a:endParaRPr lang="uk-UA" sz="2800" dirty="0" smtClean="0"/>
          </a:p>
          <a:p>
            <a:pPr algn="just"/>
            <a:endParaRPr lang="uk-UA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71600" y="-27384"/>
            <a:ext cx="49194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dirty="0" smtClean="0">
                <a:solidFill>
                  <a:srgbClr val="00B050"/>
                </a:solidFill>
              </a:rPr>
              <a:t>3.2 Алгоритм кодування</a:t>
            </a:r>
            <a:endParaRPr lang="uk-UA" sz="3600" dirty="0"/>
          </a:p>
        </p:txBody>
      </p:sp>
    </p:spTree>
    <p:extLst>
      <p:ext uri="{BB962C8B-B14F-4D97-AF65-F5344CB8AC3E}">
        <p14:creationId xmlns="" xmlns:p14="http://schemas.microsoft.com/office/powerpoint/2010/main" val="1862276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9930" y="-50830"/>
            <a:ext cx="9016566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 smtClean="0"/>
              <a:t>	Код </a:t>
            </a:r>
            <a:r>
              <a:rPr lang="uk-UA" sz="2800" dirty="0" err="1"/>
              <a:t>Шеннона-Фано</a:t>
            </a:r>
            <a:r>
              <a:rPr lang="uk-UA" sz="2800" dirty="0"/>
              <a:t> будується за допомогою дерева. Побудова цього дерева починається від кореня. Вся множина кодованих елементів відповідає кореню дерева (вершині першого рівня). Воно розбивається на дві підмножини з приблизно однаковими сумарними ймовірностями. Ці підмножини відповідають двом вершинам другого рівня, які з'єднуються з коренем. </a:t>
            </a:r>
            <a:endParaRPr lang="uk-UA" sz="2800" dirty="0" smtClean="0"/>
          </a:p>
          <a:p>
            <a:pPr algn="just"/>
            <a:r>
              <a:rPr lang="uk-UA" sz="2800" dirty="0"/>
              <a:t>	</a:t>
            </a:r>
            <a:r>
              <a:rPr lang="uk-UA" sz="2800" dirty="0" smtClean="0"/>
              <a:t>Далі </a:t>
            </a:r>
            <a:r>
              <a:rPr lang="uk-UA" sz="2800" dirty="0"/>
              <a:t>кожна з цих підмножин розбивається на дві підмножини з приблизно однаковими сумарними ймовірностями. Їм відповідають вершини третього рівня. Якщо підмножина містить єдиний елемент, то йому відповідає кінцева вершина кодового дерева; така підмножина розбиттю не підлягає. Подібним чином поступаємо до тих пір, поки не отримаємо всі кінцеві вершини. Гілки кодового дерева розмічаємо символами 1 і 0, як у випадку коду </a:t>
            </a:r>
            <a:r>
              <a:rPr lang="uk-UA" sz="2800" dirty="0" err="1" smtClean="0"/>
              <a:t>Хаффмана</a:t>
            </a:r>
            <a:r>
              <a:rPr lang="uk-UA" sz="2800" dirty="0" smtClean="0"/>
              <a:t>.</a:t>
            </a:r>
            <a:endParaRPr lang="uk-UA" sz="2800" dirty="0"/>
          </a:p>
        </p:txBody>
      </p:sp>
    </p:spTree>
    <p:extLst>
      <p:ext uri="{BB962C8B-B14F-4D97-AF65-F5344CB8AC3E}">
        <p14:creationId xmlns="" xmlns:p14="http://schemas.microsoft.com/office/powerpoint/2010/main" val="4154591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30848"/>
            <a:ext cx="9036496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 smtClean="0"/>
              <a:t>	При </a:t>
            </a:r>
            <a:r>
              <a:rPr lang="uk-UA" sz="2800" dirty="0"/>
              <a:t>побудові коду </a:t>
            </a:r>
            <a:r>
              <a:rPr lang="uk-UA" sz="2800" dirty="0" err="1"/>
              <a:t>Шеннона-Фано</a:t>
            </a:r>
            <a:r>
              <a:rPr lang="uk-UA" sz="2800" dirty="0"/>
              <a:t> розбиття множини елементів може бути обрано, взагалі кажучи, декількома способами. Вибір розбиття на рівні </a:t>
            </a:r>
            <a:r>
              <a:rPr lang="en-US" sz="2800" i="1" dirty="0"/>
              <a:t>n</a:t>
            </a:r>
            <a:r>
              <a:rPr lang="en-US" sz="2800" dirty="0"/>
              <a:t> </a:t>
            </a:r>
            <a:r>
              <a:rPr lang="uk-UA" sz="2800" dirty="0"/>
              <a:t>може погіршити варіанти розбиття на наступному рівні (</a:t>
            </a:r>
            <a:r>
              <a:rPr lang="en-US" sz="2800" i="1" dirty="0"/>
              <a:t>n</a:t>
            </a:r>
            <a:r>
              <a:rPr lang="en-US" sz="2800" dirty="0"/>
              <a:t> + 1) </a:t>
            </a:r>
            <a:r>
              <a:rPr lang="uk-UA" sz="2800" dirty="0"/>
              <a:t>і призвести до </a:t>
            </a:r>
            <a:r>
              <a:rPr lang="uk-UA" sz="2800" dirty="0" err="1"/>
              <a:t>неоптимальності</a:t>
            </a:r>
            <a:r>
              <a:rPr lang="uk-UA" sz="2800" dirty="0"/>
              <a:t> коду в цілому. Іншими словами, оптимальна поведінка на кожному кроці шляху ще не гарантує оптимальності всієї сукупності дій. Тому код </a:t>
            </a:r>
            <a:r>
              <a:rPr lang="uk-UA" sz="2800" dirty="0" err="1"/>
              <a:t>Шеннона-Фано</a:t>
            </a:r>
            <a:r>
              <a:rPr lang="uk-UA" sz="2800" dirty="0"/>
              <a:t> не є оптимальним в загальному сенсі, хоча і дає оптимальні результати при деяких розподілах </a:t>
            </a:r>
            <a:r>
              <a:rPr lang="uk-UA" sz="2800" dirty="0" smtClean="0"/>
              <a:t>ймовірностей</a:t>
            </a:r>
            <a:r>
              <a:rPr lang="uk-UA" sz="2800" dirty="0"/>
              <a:t>. Для одного і того ж розподілу ймовірностей можна побудувати, взагалі кажучи, кілька кодів </a:t>
            </a:r>
            <a:r>
              <a:rPr lang="uk-UA" sz="2800" dirty="0" err="1"/>
              <a:t>Шеннона-Фано</a:t>
            </a:r>
            <a:r>
              <a:rPr lang="uk-UA" sz="2800" dirty="0"/>
              <a:t>, і всі вони можуть дати різні результати. Якщо побудувати всі можливі коди </a:t>
            </a:r>
            <a:r>
              <a:rPr lang="uk-UA" sz="2800" dirty="0" err="1"/>
              <a:t>Шеннона-Фано</a:t>
            </a:r>
            <a:r>
              <a:rPr lang="uk-UA" sz="2800" dirty="0"/>
              <a:t> для даного розподілу ймовірностей, то серед них будуть знаходитися і всі коди </a:t>
            </a:r>
            <a:r>
              <a:rPr lang="uk-UA" sz="2800" dirty="0" err="1"/>
              <a:t>Хаффмана</a:t>
            </a:r>
            <a:r>
              <a:rPr lang="uk-UA" sz="2800" dirty="0"/>
              <a:t>, тобто оптимальні коди.</a:t>
            </a:r>
          </a:p>
        </p:txBody>
      </p:sp>
    </p:spTree>
    <p:extLst>
      <p:ext uri="{BB962C8B-B14F-4D97-AF65-F5344CB8AC3E}">
        <p14:creationId xmlns="" xmlns:p14="http://schemas.microsoft.com/office/powerpoint/2010/main" val="913225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71046"/>
            <a:ext cx="903649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/>
              <a:t>Приклад. </a:t>
            </a:r>
            <a:r>
              <a:rPr lang="uk-UA" sz="2800" dirty="0" smtClean="0"/>
              <a:t>Нехай є файл даних, який  треба стиснути. Файл містить </a:t>
            </a:r>
            <a:r>
              <a:rPr lang="en-US" sz="2800" dirty="0" smtClean="0"/>
              <a:t>6 </a:t>
            </a:r>
            <a:r>
              <a:rPr lang="uk-UA" sz="2800" dirty="0" smtClean="0"/>
              <a:t>символів </a:t>
            </a:r>
            <a:r>
              <a:rPr lang="en-US" sz="2800" dirty="0" smtClean="0"/>
              <a:t>a, b, c, d, e, f</a:t>
            </a:r>
            <a:r>
              <a:rPr lang="uk-UA" sz="2800" dirty="0" smtClean="0"/>
              <a:t>, які зустрічаються з різною частотою</a:t>
            </a:r>
            <a:r>
              <a:rPr lang="en-US" sz="2800" dirty="0" smtClean="0"/>
              <a:t>.</a:t>
            </a:r>
            <a:endParaRPr lang="uk-UA" sz="2800" dirty="0" smtClean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926282472"/>
              </p:ext>
            </p:extLst>
          </p:nvPr>
        </p:nvGraphicFramePr>
        <p:xfrm>
          <a:off x="110757" y="1456041"/>
          <a:ext cx="9033243" cy="1036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4594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6409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86409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93610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950793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uk-UA" sz="2400" dirty="0" smtClean="0"/>
                        <a:t>Символ</a:t>
                      </a:r>
                      <a:endParaRPr lang="uk-U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a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b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c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d 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e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f</a:t>
                      </a:r>
                      <a:endParaRPr lang="uk-UA" sz="28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06796">
                <a:tc>
                  <a:txBody>
                    <a:bodyPr/>
                    <a:lstStyle/>
                    <a:p>
                      <a:r>
                        <a:rPr lang="uk-UA" sz="2400" dirty="0" smtClean="0"/>
                        <a:t>Частота</a:t>
                      </a:r>
                      <a:r>
                        <a:rPr lang="uk-UA" sz="2400" baseline="0" dirty="0" smtClean="0"/>
                        <a:t> входження</a:t>
                      </a:r>
                      <a:endParaRPr lang="uk-UA" sz="2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45</a:t>
                      </a:r>
                      <a:endParaRPr lang="uk-UA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13</a:t>
                      </a:r>
                      <a:endParaRPr lang="uk-UA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12</a:t>
                      </a:r>
                      <a:endParaRPr lang="uk-UA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16</a:t>
                      </a:r>
                      <a:endParaRPr lang="uk-UA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9</a:t>
                      </a:r>
                      <a:endParaRPr lang="uk-UA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5</a:t>
                      </a:r>
                      <a:endParaRPr lang="uk-UA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14" name="Группа 13"/>
          <p:cNvGrpSpPr/>
          <p:nvPr/>
        </p:nvGrpSpPr>
        <p:grpSpPr>
          <a:xfrm>
            <a:off x="-169288" y="3828961"/>
            <a:ext cx="9302027" cy="1687353"/>
            <a:chOff x="-132766" y="2553236"/>
            <a:chExt cx="9302027" cy="1687353"/>
          </a:xfrm>
        </p:grpSpPr>
        <p:sp>
          <p:nvSpPr>
            <p:cNvPr id="12" name="Овал 11"/>
            <p:cNvSpPr/>
            <p:nvPr/>
          </p:nvSpPr>
          <p:spPr>
            <a:xfrm>
              <a:off x="-132766" y="2553236"/>
              <a:ext cx="9302027" cy="1687353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uk-UA" sz="2400" dirty="0"/>
            </a:p>
          </p:txBody>
        </p:sp>
        <p:sp>
          <p:nvSpPr>
            <p:cNvPr id="6" name="Овал 5"/>
            <p:cNvSpPr/>
            <p:nvPr/>
          </p:nvSpPr>
          <p:spPr>
            <a:xfrm>
              <a:off x="22501" y="2993923"/>
              <a:ext cx="1368152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400" dirty="0" smtClean="0"/>
                <a:t>а - 45</a:t>
              </a:r>
              <a:endParaRPr lang="uk-UA" sz="2400" dirty="0"/>
            </a:p>
          </p:txBody>
        </p:sp>
        <p:sp>
          <p:nvSpPr>
            <p:cNvPr id="7" name="Овал 6"/>
            <p:cNvSpPr/>
            <p:nvPr/>
          </p:nvSpPr>
          <p:spPr>
            <a:xfrm>
              <a:off x="2987824" y="3026928"/>
              <a:ext cx="1368152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b</a:t>
              </a:r>
              <a:r>
                <a:rPr lang="uk-UA" sz="2400" dirty="0" smtClean="0"/>
                <a:t> - </a:t>
              </a:r>
              <a:r>
                <a:rPr lang="en-US" sz="2400" dirty="0" smtClean="0"/>
                <a:t>13</a:t>
              </a:r>
              <a:endParaRPr lang="uk-UA" sz="2400" dirty="0"/>
            </a:p>
          </p:txBody>
        </p:sp>
        <p:sp>
          <p:nvSpPr>
            <p:cNvPr id="8" name="Овал 7"/>
            <p:cNvSpPr/>
            <p:nvPr/>
          </p:nvSpPr>
          <p:spPr>
            <a:xfrm>
              <a:off x="4518248" y="2964865"/>
              <a:ext cx="1368152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c</a:t>
              </a:r>
              <a:r>
                <a:rPr lang="uk-UA" sz="2400" dirty="0" smtClean="0"/>
                <a:t> - </a:t>
              </a:r>
              <a:r>
                <a:rPr lang="en-US" sz="2400" dirty="0" smtClean="0"/>
                <a:t>12</a:t>
              </a:r>
              <a:endParaRPr lang="uk-UA" sz="2400" dirty="0"/>
            </a:p>
          </p:txBody>
        </p:sp>
        <p:sp>
          <p:nvSpPr>
            <p:cNvPr id="9" name="Овал 8"/>
            <p:cNvSpPr/>
            <p:nvPr/>
          </p:nvSpPr>
          <p:spPr>
            <a:xfrm>
              <a:off x="1475656" y="3010844"/>
              <a:ext cx="1368152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d</a:t>
              </a:r>
              <a:r>
                <a:rPr lang="uk-UA" sz="2400" dirty="0" smtClean="0"/>
                <a:t> - </a:t>
              </a:r>
              <a:r>
                <a:rPr lang="en-US" sz="2400" dirty="0" smtClean="0"/>
                <a:t>16</a:t>
              </a:r>
              <a:endParaRPr lang="uk-UA" sz="2400" dirty="0"/>
            </a:p>
          </p:txBody>
        </p:sp>
        <p:sp>
          <p:nvSpPr>
            <p:cNvPr id="10" name="Овал 9"/>
            <p:cNvSpPr/>
            <p:nvPr/>
          </p:nvSpPr>
          <p:spPr>
            <a:xfrm>
              <a:off x="6012160" y="2964865"/>
              <a:ext cx="1368152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e</a:t>
              </a:r>
              <a:r>
                <a:rPr lang="uk-UA" sz="2400" dirty="0" smtClean="0"/>
                <a:t> - </a:t>
              </a:r>
              <a:r>
                <a:rPr lang="en-US" sz="2400" dirty="0" smtClean="0"/>
                <a:t>9</a:t>
              </a:r>
              <a:endParaRPr lang="uk-UA" sz="2400" dirty="0"/>
            </a:p>
          </p:txBody>
        </p:sp>
        <p:sp>
          <p:nvSpPr>
            <p:cNvPr id="11" name="Овал 10"/>
            <p:cNvSpPr/>
            <p:nvPr/>
          </p:nvSpPr>
          <p:spPr>
            <a:xfrm>
              <a:off x="7524328" y="2964865"/>
              <a:ext cx="1368152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f</a:t>
              </a:r>
              <a:r>
                <a:rPr lang="uk-UA" sz="2400" dirty="0" smtClean="0"/>
                <a:t> - </a:t>
              </a:r>
              <a:r>
                <a:rPr lang="en-US" sz="2400" dirty="0" smtClean="0"/>
                <a:t>5</a:t>
              </a:r>
              <a:endParaRPr lang="uk-UA" sz="2400" dirty="0"/>
            </a:p>
          </p:txBody>
        </p:sp>
      </p:grpSp>
      <p:sp>
        <p:nvSpPr>
          <p:cNvPr id="13" name="Прямоугольник 12"/>
          <p:cNvSpPr/>
          <p:nvPr/>
        </p:nvSpPr>
        <p:spPr>
          <a:xfrm>
            <a:off x="107504" y="2708920"/>
            <a:ext cx="89289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/>
              <a:t>Вся множина кодованих елементів відповідає кореню дерева (вершині першого рівня). 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53752" y="5661248"/>
            <a:ext cx="89289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 smtClean="0"/>
              <a:t>Розіб'ємо на </a:t>
            </a:r>
            <a:r>
              <a:rPr lang="uk-UA" sz="2800" dirty="0"/>
              <a:t>дві підмножини з приблизно однаковими сумарними </a:t>
            </a:r>
            <a:r>
              <a:rPr lang="uk-UA" sz="2800" dirty="0" smtClean="0"/>
              <a:t>ймовірностями: 45 та 55.</a:t>
            </a:r>
            <a:endParaRPr lang="uk-UA" sz="2800" dirty="0"/>
          </a:p>
        </p:txBody>
      </p:sp>
    </p:spTree>
    <p:extLst>
      <p:ext uri="{BB962C8B-B14F-4D97-AF65-F5344CB8AC3E}">
        <p14:creationId xmlns="" xmlns:p14="http://schemas.microsoft.com/office/powerpoint/2010/main" val="2924044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586" y="0"/>
            <a:ext cx="912841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 smtClean="0"/>
              <a:t>	Ці </a:t>
            </a:r>
            <a:r>
              <a:rPr lang="uk-UA" sz="2800" dirty="0"/>
              <a:t>підмножини відповідають двом вершинам другого рівня, які з'єднуються з коренем. </a:t>
            </a:r>
          </a:p>
        </p:txBody>
      </p:sp>
      <p:sp>
        <p:nvSpPr>
          <p:cNvPr id="7" name="Овал 6"/>
          <p:cNvSpPr/>
          <p:nvPr/>
        </p:nvSpPr>
        <p:spPr>
          <a:xfrm>
            <a:off x="67894" y="3042707"/>
            <a:ext cx="1368152" cy="86409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 smtClean="0"/>
              <a:t>а - 45</a:t>
            </a:r>
            <a:endParaRPr lang="uk-UA" sz="2400" dirty="0"/>
          </a:p>
        </p:txBody>
      </p:sp>
      <p:grpSp>
        <p:nvGrpSpPr>
          <p:cNvPr id="15" name="Группа 14"/>
          <p:cNvGrpSpPr/>
          <p:nvPr/>
        </p:nvGrpSpPr>
        <p:grpSpPr>
          <a:xfrm>
            <a:off x="1594401" y="2708920"/>
            <a:ext cx="7740860" cy="1531670"/>
            <a:chOff x="1223628" y="2708920"/>
            <a:chExt cx="7740860" cy="1531670"/>
          </a:xfrm>
        </p:grpSpPr>
        <p:sp>
          <p:nvSpPr>
            <p:cNvPr id="6" name="Овал 5"/>
            <p:cNvSpPr/>
            <p:nvPr/>
          </p:nvSpPr>
          <p:spPr>
            <a:xfrm>
              <a:off x="1223628" y="2708920"/>
              <a:ext cx="7740860" cy="1531670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uk-UA" sz="2400" dirty="0"/>
            </a:p>
          </p:txBody>
        </p:sp>
        <p:sp>
          <p:nvSpPr>
            <p:cNvPr id="8" name="Овал 7"/>
            <p:cNvSpPr/>
            <p:nvPr/>
          </p:nvSpPr>
          <p:spPr>
            <a:xfrm>
              <a:off x="2962553" y="3010845"/>
              <a:ext cx="1368152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b</a:t>
              </a:r>
              <a:r>
                <a:rPr lang="uk-UA" sz="2400" dirty="0" smtClean="0"/>
                <a:t> - </a:t>
              </a:r>
              <a:r>
                <a:rPr lang="en-US" sz="2400" dirty="0" smtClean="0"/>
                <a:t>13</a:t>
              </a:r>
              <a:endParaRPr lang="uk-UA" sz="2400" dirty="0"/>
            </a:p>
          </p:txBody>
        </p:sp>
        <p:sp>
          <p:nvSpPr>
            <p:cNvPr id="9" name="Овал 8"/>
            <p:cNvSpPr/>
            <p:nvPr/>
          </p:nvSpPr>
          <p:spPr>
            <a:xfrm>
              <a:off x="4330705" y="2964866"/>
              <a:ext cx="1368152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c</a:t>
              </a:r>
              <a:r>
                <a:rPr lang="uk-UA" sz="2400" dirty="0" smtClean="0"/>
                <a:t> - </a:t>
              </a:r>
              <a:r>
                <a:rPr lang="en-US" sz="2400" dirty="0" smtClean="0"/>
                <a:t>12</a:t>
              </a:r>
              <a:endParaRPr lang="uk-UA" sz="2400" dirty="0"/>
            </a:p>
          </p:txBody>
        </p:sp>
        <p:sp>
          <p:nvSpPr>
            <p:cNvPr id="10" name="Овал 9"/>
            <p:cNvSpPr/>
            <p:nvPr/>
          </p:nvSpPr>
          <p:spPr>
            <a:xfrm>
              <a:off x="1594401" y="3010845"/>
              <a:ext cx="1368152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d</a:t>
              </a:r>
              <a:r>
                <a:rPr lang="uk-UA" sz="2400" dirty="0" smtClean="0"/>
                <a:t> - </a:t>
              </a:r>
              <a:r>
                <a:rPr lang="en-US" sz="2400" dirty="0" smtClean="0"/>
                <a:t>16</a:t>
              </a:r>
              <a:endParaRPr lang="uk-UA" sz="2400" dirty="0"/>
            </a:p>
          </p:txBody>
        </p:sp>
        <p:sp>
          <p:nvSpPr>
            <p:cNvPr id="11" name="Овал 10"/>
            <p:cNvSpPr/>
            <p:nvPr/>
          </p:nvSpPr>
          <p:spPr>
            <a:xfrm>
              <a:off x="5729251" y="3010845"/>
              <a:ext cx="1368152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e</a:t>
              </a:r>
              <a:r>
                <a:rPr lang="uk-UA" sz="2400" dirty="0" smtClean="0"/>
                <a:t> - </a:t>
              </a:r>
              <a:r>
                <a:rPr lang="en-US" sz="2400" dirty="0" smtClean="0"/>
                <a:t>9</a:t>
              </a:r>
              <a:endParaRPr lang="uk-UA" sz="2400" dirty="0"/>
            </a:p>
          </p:txBody>
        </p:sp>
        <p:sp>
          <p:nvSpPr>
            <p:cNvPr id="12" name="Овал 11"/>
            <p:cNvSpPr/>
            <p:nvPr/>
          </p:nvSpPr>
          <p:spPr>
            <a:xfrm>
              <a:off x="7097403" y="3010845"/>
              <a:ext cx="1368152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f</a:t>
              </a:r>
              <a:r>
                <a:rPr lang="uk-UA" sz="2400" dirty="0" smtClean="0"/>
                <a:t> - </a:t>
              </a:r>
              <a:r>
                <a:rPr lang="en-US" sz="2400" dirty="0" smtClean="0"/>
                <a:t>5</a:t>
              </a:r>
              <a:endParaRPr lang="uk-UA" sz="2400" dirty="0"/>
            </a:p>
          </p:txBody>
        </p:sp>
      </p:grpSp>
      <p:sp>
        <p:nvSpPr>
          <p:cNvPr id="16" name="Овал 15"/>
          <p:cNvSpPr/>
          <p:nvPr/>
        </p:nvSpPr>
        <p:spPr>
          <a:xfrm>
            <a:off x="2334094" y="1124744"/>
            <a:ext cx="1022650" cy="86409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2400" dirty="0"/>
          </a:p>
        </p:txBody>
      </p:sp>
      <p:cxnSp>
        <p:nvCxnSpPr>
          <p:cNvPr id="18" name="Прямая соединительная линия 17"/>
          <p:cNvCxnSpPr>
            <a:stCxn id="16" idx="4"/>
            <a:endCxn id="7" idx="0"/>
          </p:cNvCxnSpPr>
          <p:nvPr/>
        </p:nvCxnSpPr>
        <p:spPr>
          <a:xfrm flipH="1">
            <a:off x="751970" y="1988840"/>
            <a:ext cx="2093449" cy="10538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>
            <a:stCxn id="16" idx="4"/>
            <a:endCxn id="6" idx="0"/>
          </p:cNvCxnSpPr>
          <p:nvPr/>
        </p:nvCxnSpPr>
        <p:spPr>
          <a:xfrm>
            <a:off x="2845419" y="1988840"/>
            <a:ext cx="2619412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515266" y="1988840"/>
            <a:ext cx="46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0</a:t>
            </a:r>
            <a:endParaRPr lang="uk-UA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3922902" y="1844147"/>
            <a:ext cx="46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1</a:t>
            </a:r>
            <a:endParaRPr lang="uk-UA" sz="28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67894" y="4675512"/>
            <a:ext cx="89289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 smtClean="0"/>
              <a:t>Розіб'ємо на </a:t>
            </a:r>
            <a:r>
              <a:rPr lang="uk-UA" sz="2800" dirty="0"/>
              <a:t>дві підмножини з приблизно однаковими сумарними </a:t>
            </a:r>
            <a:r>
              <a:rPr lang="uk-UA" sz="2800" dirty="0" smtClean="0"/>
              <a:t>ймовірностями: 29 та 26.</a:t>
            </a:r>
            <a:endParaRPr lang="uk-UA" sz="2800" dirty="0"/>
          </a:p>
        </p:txBody>
      </p:sp>
    </p:spTree>
    <p:extLst>
      <p:ext uri="{BB962C8B-B14F-4D97-AF65-F5344CB8AC3E}">
        <p14:creationId xmlns="" xmlns:p14="http://schemas.microsoft.com/office/powerpoint/2010/main" val="3005208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945641"/>
            <a:ext cx="903649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 smtClean="0"/>
              <a:t>	</a:t>
            </a:r>
            <a:r>
              <a:rPr lang="uk-UA" sz="2800" b="1" dirty="0" smtClean="0"/>
              <a:t>Стиснення даних</a:t>
            </a:r>
            <a:r>
              <a:rPr lang="uk-UA" sz="2800" dirty="0" smtClean="0"/>
              <a:t> – це процес, який забезпечує зменшення об'єму даних за рахунок зміни способу їх організації.</a:t>
            </a:r>
          </a:p>
          <a:p>
            <a:pPr algn="just"/>
            <a:r>
              <a:rPr lang="uk-UA" dirty="0"/>
              <a:t>	</a:t>
            </a:r>
            <a:r>
              <a:rPr lang="uk-UA" sz="2800" dirty="0" smtClean="0"/>
              <a:t>Всі </a:t>
            </a:r>
            <a:r>
              <a:rPr lang="uk-UA" sz="2800" dirty="0"/>
              <a:t>алгоритми стиснення оперують вхідним потоком інформації, мінімальною одиницею якої є біт, а максимальної - кілька біт, байт або кілька байт.</a:t>
            </a:r>
          </a:p>
          <a:p>
            <a:pPr algn="just"/>
            <a:r>
              <a:rPr lang="uk-UA" sz="2800" dirty="0" smtClean="0"/>
              <a:t>	Метою </a:t>
            </a:r>
            <a:r>
              <a:rPr lang="uk-UA" sz="2800" dirty="0"/>
              <a:t>процесу стиснення, як правило, є отримання більш компактного вихідного потоку інформаційних одиниць з деякого спочатку некомпактного вхідного потоку за допомогою деякого їх перетворення</a:t>
            </a:r>
            <a:r>
              <a:rPr lang="uk-UA" sz="2800" dirty="0" smtClean="0"/>
              <a:t>.	</a:t>
            </a:r>
            <a:endParaRPr lang="uk-UA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11659"/>
            <a:ext cx="740606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 smtClean="0">
                <a:solidFill>
                  <a:srgbClr val="C00000"/>
                </a:solidFill>
              </a:rPr>
              <a:t>§1. Стиснення (Кодування) даних</a:t>
            </a:r>
            <a:endParaRPr lang="uk-UA" sz="4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09496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Овал 25"/>
          <p:cNvSpPr/>
          <p:nvPr/>
        </p:nvSpPr>
        <p:spPr>
          <a:xfrm>
            <a:off x="1107946" y="3447676"/>
            <a:ext cx="3239765" cy="1296144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2400" dirty="0"/>
          </a:p>
        </p:txBody>
      </p:sp>
      <p:sp>
        <p:nvSpPr>
          <p:cNvPr id="7" name="Овал 6"/>
          <p:cNvSpPr/>
          <p:nvPr/>
        </p:nvSpPr>
        <p:spPr>
          <a:xfrm>
            <a:off x="1063413" y="1711743"/>
            <a:ext cx="1368152" cy="86409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 smtClean="0"/>
              <a:t>а - 45</a:t>
            </a:r>
            <a:endParaRPr lang="uk-UA" sz="2400" dirty="0"/>
          </a:p>
        </p:txBody>
      </p:sp>
      <p:sp>
        <p:nvSpPr>
          <p:cNvPr id="8" name="Овал 7"/>
          <p:cNvSpPr/>
          <p:nvPr/>
        </p:nvSpPr>
        <p:spPr>
          <a:xfrm>
            <a:off x="2724596" y="3663700"/>
            <a:ext cx="1368152" cy="86409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</a:t>
            </a:r>
            <a:r>
              <a:rPr lang="uk-UA" sz="2400" dirty="0" smtClean="0"/>
              <a:t> - </a:t>
            </a:r>
            <a:r>
              <a:rPr lang="en-US" sz="2400" dirty="0" smtClean="0"/>
              <a:t>13</a:t>
            </a:r>
            <a:endParaRPr lang="uk-UA" sz="2400" dirty="0"/>
          </a:p>
        </p:txBody>
      </p:sp>
      <p:sp>
        <p:nvSpPr>
          <p:cNvPr id="10" name="Овал 9"/>
          <p:cNvSpPr/>
          <p:nvPr/>
        </p:nvSpPr>
        <p:spPr>
          <a:xfrm>
            <a:off x="1298864" y="3663700"/>
            <a:ext cx="1368152" cy="86409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</a:t>
            </a:r>
            <a:r>
              <a:rPr lang="uk-UA" sz="2400" dirty="0" smtClean="0"/>
              <a:t> - </a:t>
            </a:r>
            <a:r>
              <a:rPr lang="en-US" sz="2400" dirty="0" smtClean="0"/>
              <a:t>16</a:t>
            </a:r>
            <a:endParaRPr lang="uk-UA" sz="2400" dirty="0"/>
          </a:p>
        </p:txBody>
      </p:sp>
      <p:grpSp>
        <p:nvGrpSpPr>
          <p:cNvPr id="30" name="Группа 29"/>
          <p:cNvGrpSpPr/>
          <p:nvPr/>
        </p:nvGrpSpPr>
        <p:grpSpPr>
          <a:xfrm>
            <a:off x="4571359" y="3212150"/>
            <a:ext cx="4425481" cy="1531670"/>
            <a:chOff x="4571405" y="2708920"/>
            <a:chExt cx="4425481" cy="1531670"/>
          </a:xfrm>
        </p:grpSpPr>
        <p:sp>
          <p:nvSpPr>
            <p:cNvPr id="6" name="Овал 5"/>
            <p:cNvSpPr/>
            <p:nvPr/>
          </p:nvSpPr>
          <p:spPr>
            <a:xfrm>
              <a:off x="4571405" y="2708920"/>
              <a:ext cx="4425481" cy="1531670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uk-UA" sz="2400" dirty="0"/>
            </a:p>
          </p:txBody>
        </p:sp>
        <p:sp>
          <p:nvSpPr>
            <p:cNvPr id="9" name="Овал 8"/>
            <p:cNvSpPr/>
            <p:nvPr/>
          </p:nvSpPr>
          <p:spPr>
            <a:xfrm>
              <a:off x="4731872" y="3042707"/>
              <a:ext cx="1368152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c</a:t>
              </a:r>
              <a:r>
                <a:rPr lang="uk-UA" sz="2400" dirty="0" smtClean="0"/>
                <a:t> - </a:t>
              </a:r>
              <a:r>
                <a:rPr lang="en-US" sz="2400" dirty="0" smtClean="0"/>
                <a:t>12</a:t>
              </a:r>
              <a:endParaRPr lang="uk-UA" sz="2400" dirty="0"/>
            </a:p>
          </p:txBody>
        </p:sp>
        <p:sp>
          <p:nvSpPr>
            <p:cNvPr id="11" name="Овал 10"/>
            <p:cNvSpPr/>
            <p:nvPr/>
          </p:nvSpPr>
          <p:spPr>
            <a:xfrm>
              <a:off x="6100024" y="3010845"/>
              <a:ext cx="1368152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e</a:t>
              </a:r>
              <a:r>
                <a:rPr lang="uk-UA" sz="2400" dirty="0" smtClean="0"/>
                <a:t> - </a:t>
              </a:r>
              <a:r>
                <a:rPr lang="en-US" sz="2400" dirty="0" smtClean="0"/>
                <a:t>9</a:t>
              </a:r>
              <a:endParaRPr lang="uk-UA" sz="2400" dirty="0"/>
            </a:p>
          </p:txBody>
        </p:sp>
        <p:sp>
          <p:nvSpPr>
            <p:cNvPr id="12" name="Овал 11"/>
            <p:cNvSpPr/>
            <p:nvPr/>
          </p:nvSpPr>
          <p:spPr>
            <a:xfrm>
              <a:off x="7468176" y="3010845"/>
              <a:ext cx="1368152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f</a:t>
              </a:r>
              <a:r>
                <a:rPr lang="uk-UA" sz="2400" dirty="0" smtClean="0"/>
                <a:t> - </a:t>
              </a:r>
              <a:r>
                <a:rPr lang="en-US" sz="2400" dirty="0" smtClean="0"/>
                <a:t>5</a:t>
              </a:r>
              <a:endParaRPr lang="uk-UA" sz="2400" dirty="0"/>
            </a:p>
          </p:txBody>
        </p:sp>
      </p:grpSp>
      <p:sp>
        <p:nvSpPr>
          <p:cNvPr id="16" name="Овал 15"/>
          <p:cNvSpPr/>
          <p:nvPr/>
        </p:nvSpPr>
        <p:spPr>
          <a:xfrm>
            <a:off x="2971294" y="246298"/>
            <a:ext cx="1022650" cy="86409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2400" dirty="0"/>
          </a:p>
        </p:txBody>
      </p:sp>
      <p:cxnSp>
        <p:nvCxnSpPr>
          <p:cNvPr id="18" name="Прямая соединительная линия 17"/>
          <p:cNvCxnSpPr>
            <a:stCxn id="16" idx="4"/>
            <a:endCxn id="7" idx="0"/>
          </p:cNvCxnSpPr>
          <p:nvPr/>
        </p:nvCxnSpPr>
        <p:spPr>
          <a:xfrm flipH="1">
            <a:off x="1747489" y="1110394"/>
            <a:ext cx="1735130" cy="6013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228939" y="887848"/>
            <a:ext cx="46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0</a:t>
            </a:r>
            <a:endParaRPr lang="uk-UA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4339182" y="1021906"/>
            <a:ext cx="46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1</a:t>
            </a:r>
            <a:endParaRPr lang="uk-UA" sz="2800" dirty="0"/>
          </a:p>
        </p:txBody>
      </p:sp>
      <p:sp>
        <p:nvSpPr>
          <p:cNvPr id="24" name="Овал 23"/>
          <p:cNvSpPr/>
          <p:nvPr/>
        </p:nvSpPr>
        <p:spPr>
          <a:xfrm>
            <a:off x="4701478" y="1711743"/>
            <a:ext cx="1022650" cy="86409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2400" dirty="0"/>
          </a:p>
        </p:txBody>
      </p:sp>
      <p:cxnSp>
        <p:nvCxnSpPr>
          <p:cNvPr id="17" name="Прямая соединительная линия 16"/>
          <p:cNvCxnSpPr>
            <a:stCxn id="16" idx="4"/>
            <a:endCxn id="24" idx="0"/>
          </p:cNvCxnSpPr>
          <p:nvPr/>
        </p:nvCxnSpPr>
        <p:spPr>
          <a:xfrm>
            <a:off x="3482619" y="1110394"/>
            <a:ext cx="1730184" cy="6013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>
            <a:stCxn id="24" idx="4"/>
            <a:endCxn id="26" idx="0"/>
          </p:cNvCxnSpPr>
          <p:nvPr/>
        </p:nvCxnSpPr>
        <p:spPr>
          <a:xfrm flipH="1">
            <a:off x="2727829" y="2575839"/>
            <a:ext cx="2484974" cy="8718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>
            <a:stCxn id="24" idx="4"/>
          </p:cNvCxnSpPr>
          <p:nvPr/>
        </p:nvCxnSpPr>
        <p:spPr>
          <a:xfrm>
            <a:off x="5212803" y="2575839"/>
            <a:ext cx="1663453" cy="6363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531454" y="2571062"/>
            <a:ext cx="46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0</a:t>
            </a:r>
            <a:endParaRPr lang="uk-UA" sz="2800" dirty="0"/>
          </a:p>
        </p:txBody>
      </p:sp>
      <p:sp>
        <p:nvSpPr>
          <p:cNvPr id="34" name="TextBox 33"/>
          <p:cNvSpPr txBox="1"/>
          <p:nvPr/>
        </p:nvSpPr>
        <p:spPr>
          <a:xfrm>
            <a:off x="5867755" y="2404538"/>
            <a:ext cx="46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1</a:t>
            </a:r>
            <a:endParaRPr lang="uk-UA" sz="2800" dirty="0"/>
          </a:p>
        </p:txBody>
      </p:sp>
    </p:spTree>
    <p:extLst>
      <p:ext uri="{BB962C8B-B14F-4D97-AF65-F5344CB8AC3E}">
        <p14:creationId xmlns="" xmlns:p14="http://schemas.microsoft.com/office/powerpoint/2010/main" val="267032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вал 6"/>
          <p:cNvSpPr/>
          <p:nvPr/>
        </p:nvSpPr>
        <p:spPr>
          <a:xfrm>
            <a:off x="1063413" y="1711743"/>
            <a:ext cx="1368152" cy="86409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 smtClean="0"/>
              <a:t>а - 45</a:t>
            </a:r>
            <a:endParaRPr lang="uk-UA" sz="2400" dirty="0"/>
          </a:p>
        </p:txBody>
      </p:sp>
      <p:sp>
        <p:nvSpPr>
          <p:cNvPr id="8" name="Овал 7"/>
          <p:cNvSpPr/>
          <p:nvPr/>
        </p:nvSpPr>
        <p:spPr>
          <a:xfrm>
            <a:off x="2617912" y="4723054"/>
            <a:ext cx="1368152" cy="86409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</a:t>
            </a:r>
            <a:r>
              <a:rPr lang="uk-UA" sz="2400" dirty="0" smtClean="0"/>
              <a:t> - </a:t>
            </a:r>
            <a:r>
              <a:rPr lang="en-US" sz="2400" dirty="0" smtClean="0"/>
              <a:t>13</a:t>
            </a:r>
            <a:endParaRPr lang="uk-UA" sz="2400" dirty="0"/>
          </a:p>
        </p:txBody>
      </p:sp>
      <p:sp>
        <p:nvSpPr>
          <p:cNvPr id="10" name="Овал 9"/>
          <p:cNvSpPr/>
          <p:nvPr/>
        </p:nvSpPr>
        <p:spPr>
          <a:xfrm>
            <a:off x="860787" y="4723054"/>
            <a:ext cx="1368152" cy="86409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</a:t>
            </a:r>
            <a:r>
              <a:rPr lang="uk-UA" sz="2400" dirty="0" smtClean="0"/>
              <a:t> - </a:t>
            </a:r>
            <a:r>
              <a:rPr lang="en-US" sz="2400" dirty="0" smtClean="0"/>
              <a:t>16</a:t>
            </a:r>
            <a:endParaRPr lang="uk-UA" sz="2400" dirty="0"/>
          </a:p>
        </p:txBody>
      </p:sp>
      <p:sp>
        <p:nvSpPr>
          <p:cNvPr id="6" name="Овал 5"/>
          <p:cNvSpPr/>
          <p:nvPr/>
        </p:nvSpPr>
        <p:spPr>
          <a:xfrm>
            <a:off x="5820206" y="4556160"/>
            <a:ext cx="3295847" cy="1197883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2400" dirty="0"/>
          </a:p>
        </p:txBody>
      </p:sp>
      <p:sp>
        <p:nvSpPr>
          <p:cNvPr id="9" name="Овал 8"/>
          <p:cNvSpPr/>
          <p:nvPr/>
        </p:nvSpPr>
        <p:spPr>
          <a:xfrm>
            <a:off x="4119552" y="4750026"/>
            <a:ext cx="1368152" cy="86409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c</a:t>
            </a:r>
            <a:r>
              <a:rPr lang="uk-UA" sz="2400" dirty="0" smtClean="0"/>
              <a:t> - </a:t>
            </a:r>
            <a:r>
              <a:rPr lang="en-US" sz="2400" dirty="0" smtClean="0"/>
              <a:t>12</a:t>
            </a:r>
            <a:endParaRPr lang="uk-UA" sz="2400" dirty="0"/>
          </a:p>
        </p:txBody>
      </p:sp>
      <p:sp>
        <p:nvSpPr>
          <p:cNvPr id="11" name="Овал 10"/>
          <p:cNvSpPr/>
          <p:nvPr/>
        </p:nvSpPr>
        <p:spPr>
          <a:xfrm>
            <a:off x="6044529" y="4723054"/>
            <a:ext cx="1368152" cy="86409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e</a:t>
            </a:r>
            <a:r>
              <a:rPr lang="uk-UA" sz="2400" dirty="0" smtClean="0"/>
              <a:t> - </a:t>
            </a:r>
            <a:r>
              <a:rPr lang="en-US" sz="2400" dirty="0" smtClean="0"/>
              <a:t>9</a:t>
            </a:r>
            <a:endParaRPr lang="uk-UA" sz="2400" dirty="0"/>
          </a:p>
        </p:txBody>
      </p:sp>
      <p:sp>
        <p:nvSpPr>
          <p:cNvPr id="12" name="Овал 11"/>
          <p:cNvSpPr/>
          <p:nvPr/>
        </p:nvSpPr>
        <p:spPr>
          <a:xfrm>
            <a:off x="7468129" y="4750026"/>
            <a:ext cx="1368152" cy="86409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f</a:t>
            </a:r>
            <a:r>
              <a:rPr lang="uk-UA" sz="2400" dirty="0" smtClean="0"/>
              <a:t> - </a:t>
            </a:r>
            <a:r>
              <a:rPr lang="en-US" sz="2400" dirty="0" smtClean="0"/>
              <a:t>5</a:t>
            </a:r>
            <a:endParaRPr lang="uk-UA" sz="2400" dirty="0"/>
          </a:p>
        </p:txBody>
      </p:sp>
      <p:sp>
        <p:nvSpPr>
          <p:cNvPr id="16" name="Овал 15"/>
          <p:cNvSpPr/>
          <p:nvPr/>
        </p:nvSpPr>
        <p:spPr>
          <a:xfrm>
            <a:off x="2971294" y="246298"/>
            <a:ext cx="1022650" cy="86409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2400" dirty="0"/>
          </a:p>
        </p:txBody>
      </p:sp>
      <p:cxnSp>
        <p:nvCxnSpPr>
          <p:cNvPr id="18" name="Прямая соединительная линия 17"/>
          <p:cNvCxnSpPr>
            <a:stCxn id="16" idx="4"/>
            <a:endCxn id="7" idx="0"/>
          </p:cNvCxnSpPr>
          <p:nvPr/>
        </p:nvCxnSpPr>
        <p:spPr>
          <a:xfrm flipH="1">
            <a:off x="1747489" y="1110394"/>
            <a:ext cx="1735130" cy="6013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228939" y="887848"/>
            <a:ext cx="46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0</a:t>
            </a:r>
            <a:endParaRPr lang="uk-UA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4339182" y="1021906"/>
            <a:ext cx="46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1</a:t>
            </a:r>
            <a:endParaRPr lang="uk-UA" sz="2800" dirty="0"/>
          </a:p>
        </p:txBody>
      </p:sp>
      <p:sp>
        <p:nvSpPr>
          <p:cNvPr id="24" name="Овал 23"/>
          <p:cNvSpPr/>
          <p:nvPr/>
        </p:nvSpPr>
        <p:spPr>
          <a:xfrm>
            <a:off x="4701478" y="1711743"/>
            <a:ext cx="1022650" cy="86409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2400" dirty="0"/>
          </a:p>
        </p:txBody>
      </p:sp>
      <p:cxnSp>
        <p:nvCxnSpPr>
          <p:cNvPr id="17" name="Прямая соединительная линия 16"/>
          <p:cNvCxnSpPr>
            <a:stCxn id="16" idx="4"/>
            <a:endCxn id="24" idx="0"/>
          </p:cNvCxnSpPr>
          <p:nvPr/>
        </p:nvCxnSpPr>
        <p:spPr>
          <a:xfrm>
            <a:off x="3482619" y="1110394"/>
            <a:ext cx="1730184" cy="6013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>
            <a:stCxn id="24" idx="4"/>
            <a:endCxn id="23" idx="0"/>
          </p:cNvCxnSpPr>
          <p:nvPr/>
        </p:nvCxnSpPr>
        <p:spPr>
          <a:xfrm flipH="1">
            <a:off x="2431565" y="2575839"/>
            <a:ext cx="2781238" cy="8249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>
            <a:stCxn id="24" idx="4"/>
            <a:endCxn id="35" idx="0"/>
          </p:cNvCxnSpPr>
          <p:nvPr/>
        </p:nvCxnSpPr>
        <p:spPr>
          <a:xfrm>
            <a:off x="5212803" y="2575839"/>
            <a:ext cx="1759666" cy="7084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531454" y="2571062"/>
            <a:ext cx="46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0</a:t>
            </a:r>
            <a:endParaRPr lang="uk-UA" sz="2800" dirty="0"/>
          </a:p>
        </p:txBody>
      </p:sp>
      <p:sp>
        <p:nvSpPr>
          <p:cNvPr id="34" name="TextBox 33"/>
          <p:cNvSpPr txBox="1"/>
          <p:nvPr/>
        </p:nvSpPr>
        <p:spPr>
          <a:xfrm>
            <a:off x="5867755" y="2404538"/>
            <a:ext cx="46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1</a:t>
            </a:r>
            <a:endParaRPr lang="uk-UA" sz="2800" dirty="0"/>
          </a:p>
        </p:txBody>
      </p:sp>
      <p:sp>
        <p:nvSpPr>
          <p:cNvPr id="23" name="Овал 22"/>
          <p:cNvSpPr/>
          <p:nvPr/>
        </p:nvSpPr>
        <p:spPr>
          <a:xfrm>
            <a:off x="1920240" y="3400824"/>
            <a:ext cx="1022650" cy="86409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2400" dirty="0"/>
          </a:p>
        </p:txBody>
      </p:sp>
      <p:cxnSp>
        <p:nvCxnSpPr>
          <p:cNvPr id="5" name="Прямая соединительная линия 4"/>
          <p:cNvCxnSpPr>
            <a:stCxn id="23" idx="4"/>
            <a:endCxn id="10" idx="0"/>
          </p:cNvCxnSpPr>
          <p:nvPr/>
        </p:nvCxnSpPr>
        <p:spPr>
          <a:xfrm flipH="1">
            <a:off x="1544863" y="4264920"/>
            <a:ext cx="886702" cy="4581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stCxn id="23" idx="4"/>
            <a:endCxn id="8" idx="0"/>
          </p:cNvCxnSpPr>
          <p:nvPr/>
        </p:nvCxnSpPr>
        <p:spPr>
          <a:xfrm>
            <a:off x="2431565" y="4264920"/>
            <a:ext cx="870423" cy="4581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515266" y="4148423"/>
            <a:ext cx="46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0</a:t>
            </a:r>
            <a:endParaRPr lang="uk-UA" sz="2800" dirty="0"/>
          </a:p>
        </p:txBody>
      </p:sp>
      <p:sp>
        <p:nvSpPr>
          <p:cNvPr id="31" name="TextBox 30"/>
          <p:cNvSpPr txBox="1"/>
          <p:nvPr/>
        </p:nvSpPr>
        <p:spPr>
          <a:xfrm>
            <a:off x="2866776" y="4148423"/>
            <a:ext cx="46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1</a:t>
            </a:r>
            <a:endParaRPr lang="uk-UA" sz="2800" dirty="0"/>
          </a:p>
        </p:txBody>
      </p:sp>
      <p:sp>
        <p:nvSpPr>
          <p:cNvPr id="35" name="Овал 34"/>
          <p:cNvSpPr/>
          <p:nvPr/>
        </p:nvSpPr>
        <p:spPr>
          <a:xfrm>
            <a:off x="6461144" y="3284327"/>
            <a:ext cx="1022650" cy="86409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2400" dirty="0"/>
          </a:p>
        </p:txBody>
      </p:sp>
      <p:cxnSp>
        <p:nvCxnSpPr>
          <p:cNvPr id="38" name="Прямая соединительная линия 37"/>
          <p:cNvCxnSpPr>
            <a:stCxn id="35" idx="4"/>
            <a:endCxn id="9" idx="0"/>
          </p:cNvCxnSpPr>
          <p:nvPr/>
        </p:nvCxnSpPr>
        <p:spPr>
          <a:xfrm flipH="1">
            <a:off x="4803628" y="4148423"/>
            <a:ext cx="2168841" cy="6016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>
            <a:stCxn id="35" idx="4"/>
            <a:endCxn id="6" idx="0"/>
          </p:cNvCxnSpPr>
          <p:nvPr/>
        </p:nvCxnSpPr>
        <p:spPr>
          <a:xfrm>
            <a:off x="6972469" y="4148423"/>
            <a:ext cx="495661" cy="4077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5627479" y="4004589"/>
            <a:ext cx="46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0</a:t>
            </a:r>
            <a:endParaRPr lang="uk-UA" sz="2800" dirty="0"/>
          </a:p>
        </p:txBody>
      </p:sp>
      <p:sp>
        <p:nvSpPr>
          <p:cNvPr id="42" name="TextBox 41"/>
          <p:cNvSpPr txBox="1"/>
          <p:nvPr/>
        </p:nvSpPr>
        <p:spPr>
          <a:xfrm>
            <a:off x="7412681" y="4032940"/>
            <a:ext cx="46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1</a:t>
            </a:r>
            <a:endParaRPr lang="uk-UA" sz="2800" dirty="0"/>
          </a:p>
        </p:txBody>
      </p:sp>
    </p:spTree>
    <p:extLst>
      <p:ext uri="{BB962C8B-B14F-4D97-AF65-F5344CB8AC3E}">
        <p14:creationId xmlns="" xmlns:p14="http://schemas.microsoft.com/office/powerpoint/2010/main" val="406742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вал 6"/>
          <p:cNvSpPr/>
          <p:nvPr/>
        </p:nvSpPr>
        <p:spPr>
          <a:xfrm>
            <a:off x="1063413" y="1711743"/>
            <a:ext cx="1368152" cy="86409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 smtClean="0"/>
              <a:t>а - 45</a:t>
            </a:r>
            <a:endParaRPr lang="uk-UA" sz="2400" dirty="0"/>
          </a:p>
        </p:txBody>
      </p:sp>
      <p:sp>
        <p:nvSpPr>
          <p:cNvPr id="8" name="Овал 7"/>
          <p:cNvSpPr/>
          <p:nvPr/>
        </p:nvSpPr>
        <p:spPr>
          <a:xfrm>
            <a:off x="2549629" y="4410033"/>
            <a:ext cx="1368152" cy="86409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</a:t>
            </a:r>
            <a:r>
              <a:rPr lang="uk-UA" sz="2400" dirty="0" smtClean="0"/>
              <a:t> - </a:t>
            </a:r>
            <a:r>
              <a:rPr lang="en-US" sz="2400" dirty="0" smtClean="0"/>
              <a:t>13</a:t>
            </a:r>
            <a:endParaRPr lang="uk-UA" sz="2400" dirty="0"/>
          </a:p>
        </p:txBody>
      </p:sp>
      <p:sp>
        <p:nvSpPr>
          <p:cNvPr id="10" name="Овал 9"/>
          <p:cNvSpPr/>
          <p:nvPr/>
        </p:nvSpPr>
        <p:spPr>
          <a:xfrm>
            <a:off x="743283" y="4410033"/>
            <a:ext cx="1368152" cy="86409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</a:t>
            </a:r>
            <a:r>
              <a:rPr lang="uk-UA" sz="2400" dirty="0" smtClean="0"/>
              <a:t> - </a:t>
            </a:r>
            <a:r>
              <a:rPr lang="en-US" sz="2400" dirty="0" smtClean="0"/>
              <a:t>16</a:t>
            </a:r>
            <a:endParaRPr lang="uk-UA" sz="2400" dirty="0"/>
          </a:p>
        </p:txBody>
      </p:sp>
      <p:sp>
        <p:nvSpPr>
          <p:cNvPr id="9" name="Овал 8"/>
          <p:cNvSpPr/>
          <p:nvPr/>
        </p:nvSpPr>
        <p:spPr>
          <a:xfrm>
            <a:off x="4140379" y="4375647"/>
            <a:ext cx="1368152" cy="86409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c</a:t>
            </a:r>
            <a:r>
              <a:rPr lang="uk-UA" sz="2400" dirty="0" smtClean="0"/>
              <a:t> - </a:t>
            </a:r>
            <a:r>
              <a:rPr lang="en-US" sz="2400" dirty="0" smtClean="0"/>
              <a:t>12</a:t>
            </a:r>
            <a:endParaRPr lang="uk-UA" sz="2400" dirty="0"/>
          </a:p>
        </p:txBody>
      </p:sp>
      <p:sp>
        <p:nvSpPr>
          <p:cNvPr id="11" name="Овал 10"/>
          <p:cNvSpPr/>
          <p:nvPr/>
        </p:nvSpPr>
        <p:spPr>
          <a:xfrm>
            <a:off x="5724128" y="5655391"/>
            <a:ext cx="1368152" cy="86409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e</a:t>
            </a:r>
            <a:r>
              <a:rPr lang="uk-UA" sz="2400" dirty="0" smtClean="0"/>
              <a:t> - </a:t>
            </a:r>
            <a:r>
              <a:rPr lang="en-US" sz="2400" dirty="0" smtClean="0"/>
              <a:t>9</a:t>
            </a:r>
            <a:endParaRPr lang="uk-UA" sz="2400" dirty="0"/>
          </a:p>
        </p:txBody>
      </p:sp>
      <p:sp>
        <p:nvSpPr>
          <p:cNvPr id="12" name="Овал 11"/>
          <p:cNvSpPr/>
          <p:nvPr/>
        </p:nvSpPr>
        <p:spPr>
          <a:xfrm>
            <a:off x="7661212" y="5655391"/>
            <a:ext cx="1368152" cy="86409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f</a:t>
            </a:r>
            <a:r>
              <a:rPr lang="uk-UA" sz="2400" dirty="0" smtClean="0"/>
              <a:t> - </a:t>
            </a:r>
            <a:r>
              <a:rPr lang="en-US" sz="2400" dirty="0" smtClean="0"/>
              <a:t>5</a:t>
            </a:r>
            <a:endParaRPr lang="uk-UA" sz="2400" dirty="0"/>
          </a:p>
        </p:txBody>
      </p:sp>
      <p:sp>
        <p:nvSpPr>
          <p:cNvPr id="16" name="Овал 15"/>
          <p:cNvSpPr/>
          <p:nvPr/>
        </p:nvSpPr>
        <p:spPr>
          <a:xfrm>
            <a:off x="2971294" y="246298"/>
            <a:ext cx="1022650" cy="86409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2400" dirty="0"/>
          </a:p>
        </p:txBody>
      </p:sp>
      <p:cxnSp>
        <p:nvCxnSpPr>
          <p:cNvPr id="18" name="Прямая соединительная линия 17"/>
          <p:cNvCxnSpPr>
            <a:stCxn id="16" idx="4"/>
            <a:endCxn id="7" idx="0"/>
          </p:cNvCxnSpPr>
          <p:nvPr/>
        </p:nvCxnSpPr>
        <p:spPr>
          <a:xfrm flipH="1">
            <a:off x="1747489" y="1110394"/>
            <a:ext cx="1735130" cy="6013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228939" y="887848"/>
            <a:ext cx="46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0</a:t>
            </a:r>
            <a:endParaRPr lang="uk-UA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4339182" y="1021906"/>
            <a:ext cx="46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1</a:t>
            </a:r>
            <a:endParaRPr lang="uk-UA" sz="2800" dirty="0"/>
          </a:p>
        </p:txBody>
      </p:sp>
      <p:sp>
        <p:nvSpPr>
          <p:cNvPr id="24" name="Овал 23"/>
          <p:cNvSpPr/>
          <p:nvPr/>
        </p:nvSpPr>
        <p:spPr>
          <a:xfrm>
            <a:off x="4701478" y="1711743"/>
            <a:ext cx="1022650" cy="86409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2400" dirty="0"/>
          </a:p>
        </p:txBody>
      </p:sp>
      <p:cxnSp>
        <p:nvCxnSpPr>
          <p:cNvPr id="17" name="Прямая соединительная линия 16"/>
          <p:cNvCxnSpPr>
            <a:stCxn id="16" idx="4"/>
            <a:endCxn id="24" idx="0"/>
          </p:cNvCxnSpPr>
          <p:nvPr/>
        </p:nvCxnSpPr>
        <p:spPr>
          <a:xfrm>
            <a:off x="3482619" y="1110394"/>
            <a:ext cx="1730184" cy="6013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>
            <a:stCxn id="24" idx="4"/>
            <a:endCxn id="23" idx="0"/>
          </p:cNvCxnSpPr>
          <p:nvPr/>
        </p:nvCxnSpPr>
        <p:spPr>
          <a:xfrm flipH="1">
            <a:off x="2622760" y="2575839"/>
            <a:ext cx="2590043" cy="4124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>
            <a:stCxn id="24" idx="4"/>
            <a:endCxn id="35" idx="0"/>
          </p:cNvCxnSpPr>
          <p:nvPr/>
        </p:nvCxnSpPr>
        <p:spPr>
          <a:xfrm>
            <a:off x="5212803" y="2575839"/>
            <a:ext cx="1759666" cy="4124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531454" y="2314229"/>
            <a:ext cx="46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0</a:t>
            </a:r>
            <a:endParaRPr lang="uk-UA" sz="2800" dirty="0"/>
          </a:p>
        </p:txBody>
      </p:sp>
      <p:sp>
        <p:nvSpPr>
          <p:cNvPr id="34" name="TextBox 33"/>
          <p:cNvSpPr txBox="1"/>
          <p:nvPr/>
        </p:nvSpPr>
        <p:spPr>
          <a:xfrm>
            <a:off x="5867755" y="2404538"/>
            <a:ext cx="46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1</a:t>
            </a:r>
            <a:endParaRPr lang="uk-UA" sz="2800" dirty="0"/>
          </a:p>
        </p:txBody>
      </p:sp>
      <p:sp>
        <p:nvSpPr>
          <p:cNvPr id="23" name="Овал 22"/>
          <p:cNvSpPr/>
          <p:nvPr/>
        </p:nvSpPr>
        <p:spPr>
          <a:xfrm>
            <a:off x="2111435" y="2988331"/>
            <a:ext cx="1022650" cy="86409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2400" dirty="0"/>
          </a:p>
        </p:txBody>
      </p:sp>
      <p:cxnSp>
        <p:nvCxnSpPr>
          <p:cNvPr id="5" name="Прямая соединительная линия 4"/>
          <p:cNvCxnSpPr>
            <a:stCxn id="23" idx="4"/>
            <a:endCxn id="10" idx="0"/>
          </p:cNvCxnSpPr>
          <p:nvPr/>
        </p:nvCxnSpPr>
        <p:spPr>
          <a:xfrm flipH="1">
            <a:off x="1427359" y="3852427"/>
            <a:ext cx="1195401" cy="5576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stCxn id="23" idx="4"/>
            <a:endCxn id="8" idx="0"/>
          </p:cNvCxnSpPr>
          <p:nvPr/>
        </p:nvCxnSpPr>
        <p:spPr>
          <a:xfrm>
            <a:off x="2622760" y="3852427"/>
            <a:ext cx="610945" cy="5576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515266" y="3712251"/>
            <a:ext cx="46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0</a:t>
            </a:r>
            <a:endParaRPr lang="uk-UA" sz="2800" dirty="0"/>
          </a:p>
        </p:txBody>
      </p:sp>
      <p:sp>
        <p:nvSpPr>
          <p:cNvPr id="31" name="TextBox 30"/>
          <p:cNvSpPr txBox="1"/>
          <p:nvPr/>
        </p:nvSpPr>
        <p:spPr>
          <a:xfrm>
            <a:off x="3018173" y="3852427"/>
            <a:ext cx="46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1</a:t>
            </a:r>
            <a:endParaRPr lang="uk-UA" sz="2800" dirty="0"/>
          </a:p>
        </p:txBody>
      </p:sp>
      <p:sp>
        <p:nvSpPr>
          <p:cNvPr id="35" name="Овал 34"/>
          <p:cNvSpPr/>
          <p:nvPr/>
        </p:nvSpPr>
        <p:spPr>
          <a:xfrm>
            <a:off x="6461144" y="2988331"/>
            <a:ext cx="1022650" cy="86409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2400" dirty="0"/>
          </a:p>
        </p:txBody>
      </p:sp>
      <p:cxnSp>
        <p:nvCxnSpPr>
          <p:cNvPr id="38" name="Прямая соединительная линия 37"/>
          <p:cNvCxnSpPr>
            <a:stCxn id="35" idx="4"/>
            <a:endCxn id="9" idx="0"/>
          </p:cNvCxnSpPr>
          <p:nvPr/>
        </p:nvCxnSpPr>
        <p:spPr>
          <a:xfrm flipH="1">
            <a:off x="4824455" y="3852427"/>
            <a:ext cx="2148014" cy="5232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5434016" y="3666590"/>
            <a:ext cx="46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0</a:t>
            </a:r>
            <a:endParaRPr lang="uk-UA" sz="2800" dirty="0"/>
          </a:p>
        </p:txBody>
      </p:sp>
      <p:sp>
        <p:nvSpPr>
          <p:cNvPr id="42" name="TextBox 41"/>
          <p:cNvSpPr txBox="1"/>
          <p:nvPr/>
        </p:nvSpPr>
        <p:spPr>
          <a:xfrm>
            <a:off x="7563886" y="3643638"/>
            <a:ext cx="46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1</a:t>
            </a:r>
            <a:endParaRPr lang="uk-UA" sz="2800" dirty="0"/>
          </a:p>
        </p:txBody>
      </p:sp>
      <p:sp>
        <p:nvSpPr>
          <p:cNvPr id="39" name="Овал 38"/>
          <p:cNvSpPr/>
          <p:nvPr/>
        </p:nvSpPr>
        <p:spPr>
          <a:xfrm>
            <a:off x="7322638" y="4375647"/>
            <a:ext cx="1022650" cy="86409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2400" dirty="0"/>
          </a:p>
        </p:txBody>
      </p:sp>
      <p:cxnSp>
        <p:nvCxnSpPr>
          <p:cNvPr id="36" name="Прямая соединительная линия 35"/>
          <p:cNvCxnSpPr>
            <a:stCxn id="35" idx="4"/>
            <a:endCxn id="39" idx="0"/>
          </p:cNvCxnSpPr>
          <p:nvPr/>
        </p:nvCxnSpPr>
        <p:spPr>
          <a:xfrm>
            <a:off x="6972469" y="3852427"/>
            <a:ext cx="861494" cy="5232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>
            <a:stCxn id="39" idx="4"/>
            <a:endCxn id="11" idx="0"/>
          </p:cNvCxnSpPr>
          <p:nvPr/>
        </p:nvCxnSpPr>
        <p:spPr>
          <a:xfrm flipH="1">
            <a:off x="6408204" y="5239743"/>
            <a:ext cx="1425759" cy="4156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>
            <a:stCxn id="39" idx="4"/>
            <a:endCxn id="12" idx="0"/>
          </p:cNvCxnSpPr>
          <p:nvPr/>
        </p:nvCxnSpPr>
        <p:spPr>
          <a:xfrm>
            <a:off x="7833963" y="5239743"/>
            <a:ext cx="511325" cy="4156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8303612" y="5012519"/>
            <a:ext cx="46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1</a:t>
            </a:r>
            <a:endParaRPr lang="uk-UA" sz="2800" dirty="0"/>
          </a:p>
        </p:txBody>
      </p:sp>
      <p:sp>
        <p:nvSpPr>
          <p:cNvPr id="49" name="TextBox 48"/>
          <p:cNvSpPr txBox="1"/>
          <p:nvPr/>
        </p:nvSpPr>
        <p:spPr>
          <a:xfrm>
            <a:off x="6740246" y="5012519"/>
            <a:ext cx="46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0</a:t>
            </a:r>
            <a:endParaRPr lang="uk-UA" sz="2800" dirty="0"/>
          </a:p>
        </p:txBody>
      </p:sp>
    </p:spTree>
    <p:extLst>
      <p:ext uri="{BB962C8B-B14F-4D97-AF65-F5344CB8AC3E}">
        <p14:creationId xmlns="" xmlns:p14="http://schemas.microsoft.com/office/powerpoint/2010/main" val="4148685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068988196"/>
              </p:ext>
            </p:extLst>
          </p:nvPr>
        </p:nvGraphicFramePr>
        <p:xfrm>
          <a:off x="44205" y="260648"/>
          <a:ext cx="9033243" cy="1554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4594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6409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86409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93610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950793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uk-UA" sz="2400" dirty="0" smtClean="0"/>
                        <a:t>Символ</a:t>
                      </a:r>
                      <a:endParaRPr lang="uk-U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a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b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c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d 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e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f</a:t>
                      </a:r>
                      <a:endParaRPr lang="uk-UA" sz="28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r>
                        <a:rPr lang="uk-UA" sz="2400" dirty="0" smtClean="0"/>
                        <a:t>Частота</a:t>
                      </a:r>
                      <a:r>
                        <a:rPr lang="uk-UA" sz="2400" baseline="0" dirty="0" smtClean="0"/>
                        <a:t> входження</a:t>
                      </a:r>
                      <a:endParaRPr lang="uk-UA" sz="2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45</a:t>
                      </a:r>
                      <a:endParaRPr lang="uk-UA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13</a:t>
                      </a:r>
                      <a:endParaRPr lang="uk-UA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12</a:t>
                      </a:r>
                      <a:endParaRPr lang="uk-UA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16</a:t>
                      </a:r>
                      <a:endParaRPr lang="uk-UA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9</a:t>
                      </a:r>
                      <a:endParaRPr lang="uk-UA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5</a:t>
                      </a:r>
                      <a:endParaRPr lang="uk-UA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r>
                        <a:rPr lang="uk-UA" sz="2400" dirty="0" smtClean="0"/>
                        <a:t>Код</a:t>
                      </a:r>
                      <a:endParaRPr lang="uk-UA" sz="2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0</a:t>
                      </a:r>
                      <a:endParaRPr lang="uk-UA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101</a:t>
                      </a:r>
                      <a:endParaRPr lang="uk-UA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110</a:t>
                      </a:r>
                      <a:endParaRPr lang="uk-UA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100</a:t>
                      </a:r>
                      <a:endParaRPr lang="uk-UA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1110</a:t>
                      </a:r>
                      <a:endParaRPr lang="uk-UA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1111</a:t>
                      </a:r>
                      <a:endParaRPr lang="uk-UA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7504" y="1900352"/>
            <a:ext cx="89289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800" dirty="0" smtClean="0"/>
              <a:t>	Також алгоритм </a:t>
            </a:r>
            <a:r>
              <a:rPr lang="uk-UA" sz="2800" dirty="0" err="1" smtClean="0"/>
              <a:t>Шеннона-Фано</a:t>
            </a:r>
            <a:r>
              <a:rPr lang="uk-UA" sz="2800" dirty="0" smtClean="0"/>
              <a:t> можна представити таблицею:</a:t>
            </a:r>
            <a:endParaRPr lang="uk-UA" sz="28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678792450"/>
              </p:ext>
            </p:extLst>
          </p:nvPr>
        </p:nvGraphicFramePr>
        <p:xfrm>
          <a:off x="755576" y="2996952"/>
          <a:ext cx="4939676" cy="294436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20992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3256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3405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3256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841431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989129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+mn-lt"/>
                        </a:rPr>
                        <a:t>a – 45</a:t>
                      </a:r>
                      <a:endParaRPr lang="uk-UA" sz="2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+mn-lt"/>
                        </a:rPr>
                        <a:t>0</a:t>
                      </a:r>
                      <a:endParaRPr lang="uk-UA" sz="28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  <a:latin typeface="+mn-lt"/>
                        </a:rPr>
                        <a:t>  </a:t>
                      </a:r>
                      <a:endParaRPr lang="uk-UA" sz="2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+mn-lt"/>
                        </a:rPr>
                        <a:t>0</a:t>
                      </a:r>
                      <a:endParaRPr lang="uk-UA" sz="2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+mn-lt"/>
                        </a:rPr>
                        <a:t>d - 16</a:t>
                      </a:r>
                      <a:endParaRPr lang="uk-UA" sz="28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+mn-lt"/>
                        </a:rPr>
                        <a:t>1</a:t>
                      </a:r>
                      <a:endParaRPr lang="uk-UA" sz="28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+mn-lt"/>
                        </a:rPr>
                        <a:t>0</a:t>
                      </a:r>
                      <a:endParaRPr lang="uk-UA" sz="28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+mn-lt"/>
                        </a:rPr>
                        <a:t>0</a:t>
                      </a:r>
                      <a:endParaRPr lang="uk-UA" sz="28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  <a:latin typeface="+mn-lt"/>
                        </a:rPr>
                        <a:t> </a:t>
                      </a:r>
                      <a:endParaRPr lang="uk-UA" sz="2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  <a:latin typeface="+mn-lt"/>
                        </a:rPr>
                        <a:t> </a:t>
                      </a:r>
                      <a:endParaRPr lang="uk-UA" sz="2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  <a:latin typeface="+mn-lt"/>
                        </a:rPr>
                        <a:t> </a:t>
                      </a:r>
                      <a:endParaRPr lang="uk-UA" sz="2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+mn-lt"/>
                        </a:rPr>
                        <a:t>100</a:t>
                      </a:r>
                      <a:endParaRPr lang="uk-UA" sz="2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+mn-lt"/>
                        </a:rPr>
                        <a:t>b - 13</a:t>
                      </a:r>
                      <a:endParaRPr lang="uk-UA" sz="28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+mn-lt"/>
                        </a:rPr>
                        <a:t>1</a:t>
                      </a:r>
                      <a:endParaRPr lang="uk-UA" sz="28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+mn-lt"/>
                        </a:rPr>
                        <a:t>101</a:t>
                      </a:r>
                      <a:endParaRPr lang="uk-UA" sz="2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+mn-lt"/>
                        </a:rPr>
                        <a:t>c - 12</a:t>
                      </a:r>
                      <a:endParaRPr lang="uk-UA" sz="28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+mn-lt"/>
                        </a:rPr>
                        <a:t>1</a:t>
                      </a:r>
                      <a:endParaRPr lang="uk-UA" sz="28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+mn-lt"/>
                        </a:rPr>
                        <a:t>0</a:t>
                      </a:r>
                      <a:endParaRPr lang="uk-UA" sz="28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+mn-lt"/>
                        </a:rPr>
                        <a:t>110</a:t>
                      </a:r>
                      <a:endParaRPr lang="uk-UA" sz="2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+mn-lt"/>
                        </a:rPr>
                        <a:t>e - 9</a:t>
                      </a:r>
                      <a:endParaRPr lang="uk-UA" sz="28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+mn-lt"/>
                        </a:rPr>
                        <a:t>1</a:t>
                      </a:r>
                      <a:endParaRPr lang="uk-UA" sz="28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+mn-lt"/>
                        </a:rPr>
                        <a:t>0</a:t>
                      </a:r>
                      <a:endParaRPr lang="uk-UA" sz="28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+mn-lt"/>
                        </a:rPr>
                        <a:t>1100</a:t>
                      </a:r>
                      <a:endParaRPr lang="uk-UA" sz="2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+mn-lt"/>
                        </a:rPr>
                        <a:t>f - 5</a:t>
                      </a:r>
                      <a:endParaRPr lang="uk-UA" sz="28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+mn-lt"/>
                        </a:rPr>
                        <a:t>1</a:t>
                      </a:r>
                      <a:endParaRPr lang="uk-UA" sz="28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+mn-lt"/>
                        </a:rPr>
                        <a:t>1111</a:t>
                      </a:r>
                      <a:endParaRPr lang="uk-UA" sz="2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216515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332656"/>
            <a:ext cx="878497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 smtClean="0"/>
              <a:t>	Основними технічними характеристиками процесів стиснення і результатів їх роботи є: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2800" dirty="0" smtClean="0"/>
              <a:t>ступінь стиснення (</a:t>
            </a:r>
            <a:r>
              <a:rPr lang="en-US" sz="2800" dirty="0" smtClean="0"/>
              <a:t>compress rating) </a:t>
            </a:r>
            <a:r>
              <a:rPr lang="uk-UA" sz="2800" dirty="0" smtClean="0"/>
              <a:t>або відношення (</a:t>
            </a:r>
            <a:r>
              <a:rPr lang="en-US" sz="2800" dirty="0" smtClean="0"/>
              <a:t>ratio) </a:t>
            </a:r>
            <a:r>
              <a:rPr lang="uk-UA" sz="2800" dirty="0" smtClean="0"/>
              <a:t>обсягів вихідного і результуючого потоків;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2800" dirty="0" smtClean="0"/>
              <a:t>швидкість стиснення - час, що витрачається на стиснення деякого обсягу інформації вхідного потоку, до отримання з нього еквівалентного вихідного потоку;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2800" dirty="0" smtClean="0"/>
              <a:t>якість стиснення - величина, що показує на скільки сильно упакований вихідний потік, за допомогою застосування до нього повторного стиснення з цього ж або іншому алгоритму.</a:t>
            </a:r>
            <a:endParaRPr lang="uk-UA" sz="2800" dirty="0"/>
          </a:p>
        </p:txBody>
      </p:sp>
    </p:spTree>
    <p:extLst>
      <p:ext uri="{BB962C8B-B14F-4D97-AF65-F5344CB8AC3E}">
        <p14:creationId xmlns="" xmlns:p14="http://schemas.microsoft.com/office/powerpoint/2010/main" val="202992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11659"/>
            <a:ext cx="564141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 smtClean="0">
                <a:solidFill>
                  <a:srgbClr val="C00000"/>
                </a:solidFill>
              </a:rPr>
              <a:t>§2. Кодування </a:t>
            </a:r>
            <a:r>
              <a:rPr lang="uk-UA" sz="4000" dirty="0" err="1">
                <a:solidFill>
                  <a:srgbClr val="C00000"/>
                </a:solidFill>
              </a:rPr>
              <a:t>Хаффмана</a:t>
            </a:r>
            <a:endParaRPr lang="uk-UA" sz="4000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682878"/>
            <a:ext cx="892899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 smtClean="0">
                <a:solidFill>
                  <a:srgbClr val="00B050"/>
                </a:solidFill>
              </a:rPr>
              <a:t>	2.1 Ідея алгоритму </a:t>
            </a:r>
            <a:r>
              <a:rPr lang="uk-UA" sz="3200" dirty="0" err="1" smtClean="0">
                <a:solidFill>
                  <a:srgbClr val="00B050"/>
                </a:solidFill>
              </a:rPr>
              <a:t>Хаффмана</a:t>
            </a:r>
            <a:endParaRPr lang="uk-UA" sz="3200" dirty="0" smtClean="0">
              <a:solidFill>
                <a:srgbClr val="00B050"/>
              </a:solidFill>
            </a:endParaRPr>
          </a:p>
          <a:p>
            <a:endParaRPr lang="uk-UA" sz="1600" dirty="0" smtClean="0"/>
          </a:p>
          <a:p>
            <a:pPr algn="just"/>
            <a:r>
              <a:rPr lang="uk-UA" sz="2800" dirty="0" smtClean="0"/>
              <a:t>	Один </a:t>
            </a:r>
            <a:r>
              <a:rPr lang="uk-UA" sz="2800" dirty="0"/>
              <a:t>з перших алгоритмів ефективного кодування інформації був запропонований Д. А. </a:t>
            </a:r>
            <a:r>
              <a:rPr lang="uk-UA" sz="2800" dirty="0" err="1"/>
              <a:t>Хаффманом</a:t>
            </a:r>
            <a:r>
              <a:rPr lang="uk-UA" sz="2800" dirty="0"/>
              <a:t> в 1952 році. Ідея алгоритму полягає в наступному: знаючи ймовірності входження символів в повідомленні, можна описати процедуру побудови кодів змінної </a:t>
            </a:r>
            <a:r>
              <a:rPr lang="uk-UA" sz="2800" dirty="0" smtClean="0"/>
              <a:t>довжини. 	Символам </a:t>
            </a:r>
            <a:r>
              <a:rPr lang="uk-UA" sz="2800" dirty="0"/>
              <a:t>з більшою ймовірністю присвоюються більш короткі коди. Коди </a:t>
            </a:r>
            <a:r>
              <a:rPr lang="uk-UA" sz="2800" dirty="0" err="1"/>
              <a:t>Хаффмана</a:t>
            </a:r>
            <a:r>
              <a:rPr lang="uk-UA" sz="2800" dirty="0"/>
              <a:t> володіють властивістю </a:t>
            </a:r>
            <a:r>
              <a:rPr lang="uk-UA" sz="2800" dirty="0" err="1"/>
              <a:t>префіксності</a:t>
            </a:r>
            <a:r>
              <a:rPr lang="uk-UA" sz="2800" dirty="0"/>
              <a:t>, що дозволяє однозначно їх декодувати. Класичний алгоритм </a:t>
            </a:r>
            <a:r>
              <a:rPr lang="uk-UA" sz="2800" dirty="0" err="1"/>
              <a:t>Хаффмана</a:t>
            </a:r>
            <a:r>
              <a:rPr lang="uk-UA" sz="2800" dirty="0"/>
              <a:t> на вході отримує таблицю частот </a:t>
            </a:r>
            <a:r>
              <a:rPr lang="uk-UA" sz="2800" dirty="0" err="1" smtClean="0"/>
              <a:t>входженнь</a:t>
            </a:r>
            <a:r>
              <a:rPr lang="uk-UA" sz="2800" dirty="0" smtClean="0"/>
              <a:t> </a:t>
            </a:r>
            <a:r>
              <a:rPr lang="uk-UA" sz="2800" dirty="0"/>
              <a:t>символів у повідомленні. Далі на підставі цієї таблиці будується дерево кодування </a:t>
            </a:r>
            <a:r>
              <a:rPr lang="uk-UA" sz="2800" dirty="0" err="1"/>
              <a:t>Хаффмана</a:t>
            </a:r>
            <a:r>
              <a:rPr lang="uk-UA" sz="2800" dirty="0"/>
              <a:t> (Н-дерево).</a:t>
            </a:r>
          </a:p>
        </p:txBody>
      </p:sp>
    </p:spTree>
    <p:extLst>
      <p:ext uri="{BB962C8B-B14F-4D97-AF65-F5344CB8AC3E}">
        <p14:creationId xmlns="" xmlns:p14="http://schemas.microsoft.com/office/powerpoint/2010/main" val="3400581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25544"/>
            <a:ext cx="799436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dirty="0">
                <a:solidFill>
                  <a:srgbClr val="00B050"/>
                </a:solidFill>
              </a:rPr>
              <a:t>2</a:t>
            </a:r>
            <a:r>
              <a:rPr lang="uk-UA" sz="3600" dirty="0" smtClean="0">
                <a:solidFill>
                  <a:srgbClr val="00B050"/>
                </a:solidFill>
              </a:rPr>
              <a:t>.2 Коди фіксованої та змінної довжини</a:t>
            </a:r>
            <a:endParaRPr lang="uk-UA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72006" y="489688"/>
            <a:ext cx="903649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800" dirty="0" smtClean="0"/>
              <a:t>	Нехай є файл даних, який  треба стиснути. Файл містить </a:t>
            </a:r>
            <a:r>
              <a:rPr lang="en-US" sz="2800" dirty="0" smtClean="0"/>
              <a:t>6 </a:t>
            </a:r>
            <a:r>
              <a:rPr lang="uk-UA" sz="2800" dirty="0" smtClean="0"/>
              <a:t>символів </a:t>
            </a:r>
            <a:r>
              <a:rPr lang="en-US" sz="2800" dirty="0" smtClean="0"/>
              <a:t>a, b, c, d, e, f</a:t>
            </a:r>
            <a:r>
              <a:rPr lang="uk-UA" sz="2800" dirty="0" smtClean="0"/>
              <a:t>, які зустрічаються з різною частотою</a:t>
            </a:r>
            <a:r>
              <a:rPr lang="en-US" sz="2800" dirty="0" smtClean="0"/>
              <a:t>.</a:t>
            </a:r>
            <a:endParaRPr lang="uk-UA" sz="2800" dirty="0" smtClean="0"/>
          </a:p>
          <a:p>
            <a:pPr algn="just"/>
            <a:r>
              <a:rPr lang="uk-UA" sz="2800" dirty="0" smtClean="0"/>
              <a:t>	Розглянемо задачу по розробці бінарного коду символів, в якому кожний символ представляється унікальним бінарним рядком. Якщо використовувати код </a:t>
            </a:r>
            <a:r>
              <a:rPr lang="uk-UA" sz="2800" b="1" dirty="0" smtClean="0"/>
              <a:t>фіксованої довжини </a:t>
            </a:r>
            <a:r>
              <a:rPr lang="uk-UA" sz="2800" dirty="0" smtClean="0"/>
              <a:t>(рівномірний код), то для представлення кожного з 6 символів знадобиться 3 біти: </a:t>
            </a:r>
            <a:endParaRPr lang="uk-UA" sz="28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895033979"/>
              </p:ext>
            </p:extLst>
          </p:nvPr>
        </p:nvGraphicFramePr>
        <p:xfrm>
          <a:off x="82867" y="4029118"/>
          <a:ext cx="9014774" cy="1925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9188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3610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0811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864096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842371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uk-UA" sz="2400" dirty="0" smtClean="0"/>
                        <a:t>Символ</a:t>
                      </a:r>
                      <a:endParaRPr lang="uk-U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a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b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c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d 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e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f</a:t>
                      </a:r>
                      <a:endParaRPr lang="uk-UA" sz="28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06796">
                <a:tc>
                  <a:txBody>
                    <a:bodyPr/>
                    <a:lstStyle/>
                    <a:p>
                      <a:r>
                        <a:rPr lang="uk-UA" sz="2400" dirty="0" smtClean="0"/>
                        <a:t>Частота</a:t>
                      </a:r>
                      <a:r>
                        <a:rPr lang="uk-UA" sz="2400" baseline="0" dirty="0" smtClean="0"/>
                        <a:t> входження</a:t>
                      </a:r>
                      <a:endParaRPr lang="uk-UA" sz="2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45</a:t>
                      </a:r>
                      <a:endParaRPr lang="uk-UA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13</a:t>
                      </a:r>
                      <a:endParaRPr lang="uk-UA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12</a:t>
                      </a:r>
                      <a:endParaRPr lang="uk-UA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16</a:t>
                      </a:r>
                      <a:endParaRPr lang="uk-UA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9</a:t>
                      </a:r>
                      <a:endParaRPr lang="uk-UA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5</a:t>
                      </a:r>
                      <a:endParaRPr lang="uk-UA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89600">
                <a:tc>
                  <a:txBody>
                    <a:bodyPr/>
                    <a:lstStyle/>
                    <a:p>
                      <a:r>
                        <a:rPr lang="uk-UA" sz="2400" dirty="0" smtClean="0"/>
                        <a:t>Код</a:t>
                      </a:r>
                    </a:p>
                    <a:p>
                      <a:r>
                        <a:rPr lang="uk-UA" sz="2400" dirty="0" smtClean="0"/>
                        <a:t>фіксованої довжини</a:t>
                      </a:r>
                      <a:endParaRPr lang="uk-UA" sz="2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000</a:t>
                      </a:r>
                      <a:endParaRPr lang="uk-UA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001</a:t>
                      </a:r>
                      <a:endParaRPr lang="uk-UA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010</a:t>
                      </a:r>
                      <a:endParaRPr lang="uk-UA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011</a:t>
                      </a:r>
                      <a:endParaRPr lang="uk-UA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100</a:t>
                      </a:r>
                      <a:endParaRPr lang="uk-UA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101</a:t>
                      </a:r>
                      <a:endParaRPr lang="uk-UA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72005" y="5965551"/>
            <a:ext cx="903649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 smtClean="0"/>
              <a:t>При використанні такого методу для кодування всього файлу знадобиться: 100</a:t>
            </a:r>
            <a:r>
              <a:rPr lang="uk-UA" sz="2800" dirty="0" smtClean="0">
                <a:sym typeface="Symbol"/>
              </a:rPr>
              <a:t>  </a:t>
            </a:r>
            <a:r>
              <a:rPr lang="uk-UA" sz="2800" dirty="0" smtClean="0"/>
              <a:t>3біти=300 бітів.</a:t>
            </a:r>
          </a:p>
        </p:txBody>
      </p:sp>
    </p:spTree>
    <p:extLst>
      <p:ext uri="{BB962C8B-B14F-4D97-AF65-F5344CB8AC3E}">
        <p14:creationId xmlns="" xmlns:p14="http://schemas.microsoft.com/office/powerpoint/2010/main" val="4063416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44" y="33184"/>
            <a:ext cx="901855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800" dirty="0" smtClean="0"/>
              <a:t>	За допомогою  коду змінної довжини (нерівномірного коду) можна отримати значно кращі результати. Це досягається за рахунок того, що символу, який зустрічається найчастіше, </a:t>
            </a:r>
            <a:r>
              <a:rPr lang="uk-UA" sz="2800" dirty="0" err="1" smtClean="0"/>
              <a:t>співставляється</a:t>
            </a:r>
            <a:r>
              <a:rPr lang="uk-UA" sz="2800" dirty="0" smtClean="0"/>
              <a:t> коротке кодове слово, а символу, що зустрічається </a:t>
            </a:r>
            <a:r>
              <a:rPr lang="uk-UA" sz="2800" dirty="0" err="1" smtClean="0"/>
              <a:t>рідко</a:t>
            </a:r>
            <a:r>
              <a:rPr lang="uk-UA" sz="2800" dirty="0" smtClean="0"/>
              <a:t>  – довге.</a:t>
            </a:r>
            <a:endParaRPr lang="uk-UA" sz="28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82347775"/>
              </p:ext>
            </p:extLst>
          </p:nvPr>
        </p:nvGraphicFramePr>
        <p:xfrm>
          <a:off x="52621" y="2332400"/>
          <a:ext cx="9033243" cy="2682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4594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6409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86409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93610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950793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uk-UA" sz="2400" dirty="0" smtClean="0"/>
                        <a:t>Символ</a:t>
                      </a:r>
                      <a:endParaRPr lang="uk-U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a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b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c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d 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e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f</a:t>
                      </a:r>
                      <a:endParaRPr lang="uk-UA" sz="28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06796">
                <a:tc>
                  <a:txBody>
                    <a:bodyPr/>
                    <a:lstStyle/>
                    <a:p>
                      <a:r>
                        <a:rPr lang="uk-UA" sz="2400" dirty="0" smtClean="0"/>
                        <a:t>Частота</a:t>
                      </a:r>
                      <a:r>
                        <a:rPr lang="uk-UA" sz="2400" baseline="0" dirty="0" smtClean="0"/>
                        <a:t> входження</a:t>
                      </a:r>
                      <a:endParaRPr lang="uk-UA" sz="2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45</a:t>
                      </a:r>
                      <a:endParaRPr lang="uk-UA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13</a:t>
                      </a:r>
                      <a:endParaRPr lang="uk-UA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12</a:t>
                      </a:r>
                      <a:endParaRPr lang="uk-UA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16</a:t>
                      </a:r>
                      <a:endParaRPr lang="uk-UA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9</a:t>
                      </a:r>
                      <a:endParaRPr lang="uk-UA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5</a:t>
                      </a:r>
                      <a:endParaRPr lang="uk-UA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93400">
                <a:tc>
                  <a:txBody>
                    <a:bodyPr/>
                    <a:lstStyle/>
                    <a:p>
                      <a:r>
                        <a:rPr lang="uk-UA" sz="2400" dirty="0" smtClean="0"/>
                        <a:t>Код</a:t>
                      </a:r>
                    </a:p>
                    <a:p>
                      <a:r>
                        <a:rPr lang="uk-UA" sz="2400" dirty="0" smtClean="0"/>
                        <a:t>фіксованої довжини</a:t>
                      </a:r>
                      <a:endParaRPr lang="uk-UA" sz="2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000</a:t>
                      </a:r>
                      <a:endParaRPr lang="uk-UA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001</a:t>
                      </a:r>
                      <a:endParaRPr lang="uk-UA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010</a:t>
                      </a:r>
                      <a:endParaRPr lang="uk-UA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011</a:t>
                      </a:r>
                      <a:endParaRPr lang="uk-UA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100</a:t>
                      </a:r>
                      <a:endParaRPr lang="uk-UA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101</a:t>
                      </a:r>
                      <a:endParaRPr lang="uk-UA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62528">
                <a:tc>
                  <a:txBody>
                    <a:bodyPr/>
                    <a:lstStyle/>
                    <a:p>
                      <a:r>
                        <a:rPr lang="uk-UA" sz="2400" dirty="0" smtClean="0"/>
                        <a:t>Код</a:t>
                      </a:r>
                    </a:p>
                    <a:p>
                      <a:r>
                        <a:rPr lang="uk-UA" sz="2400" dirty="0" smtClean="0"/>
                        <a:t>Змінної довжини</a:t>
                      </a:r>
                      <a:endParaRPr lang="uk-UA" sz="2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0</a:t>
                      </a:r>
                      <a:endParaRPr lang="uk-UA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101</a:t>
                      </a:r>
                      <a:endParaRPr lang="uk-UA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100</a:t>
                      </a:r>
                      <a:endParaRPr lang="uk-UA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111</a:t>
                      </a:r>
                      <a:endParaRPr lang="uk-UA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1101</a:t>
                      </a:r>
                      <a:endParaRPr lang="uk-UA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1100</a:t>
                      </a:r>
                      <a:endParaRPr lang="uk-UA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98728" y="5042118"/>
            <a:ext cx="885698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 smtClean="0"/>
              <a:t>	При використанні такого методу для кодування всього файлу знадобиться:</a:t>
            </a:r>
          </a:p>
          <a:p>
            <a:pPr algn="ctr"/>
            <a:r>
              <a:rPr lang="uk-UA" sz="2800" dirty="0" smtClean="0"/>
              <a:t>45</a:t>
            </a:r>
            <a:r>
              <a:rPr lang="uk-UA" sz="2800" dirty="0" smtClean="0">
                <a:sym typeface="Symbol"/>
              </a:rPr>
              <a:t>1+</a:t>
            </a:r>
            <a:r>
              <a:rPr lang="uk-UA" sz="2800" dirty="0" smtClean="0"/>
              <a:t>13</a:t>
            </a:r>
            <a:r>
              <a:rPr lang="uk-UA" sz="2800" dirty="0" smtClean="0">
                <a:sym typeface="Symbol"/>
              </a:rPr>
              <a:t>3+</a:t>
            </a:r>
            <a:r>
              <a:rPr lang="uk-UA" sz="2800" dirty="0" smtClean="0"/>
              <a:t>12</a:t>
            </a:r>
            <a:r>
              <a:rPr lang="uk-UA" sz="2800" dirty="0" smtClean="0">
                <a:sym typeface="Symbol"/>
              </a:rPr>
              <a:t>3+</a:t>
            </a:r>
            <a:r>
              <a:rPr lang="uk-UA" sz="2800" dirty="0" smtClean="0"/>
              <a:t>16</a:t>
            </a:r>
            <a:r>
              <a:rPr lang="uk-UA" sz="2800" dirty="0" smtClean="0">
                <a:sym typeface="Symbol"/>
              </a:rPr>
              <a:t>3+</a:t>
            </a:r>
            <a:r>
              <a:rPr lang="uk-UA" sz="2800" dirty="0">
                <a:sym typeface="Symbol"/>
              </a:rPr>
              <a:t>9</a:t>
            </a:r>
            <a:r>
              <a:rPr lang="uk-UA" sz="2800" dirty="0" smtClean="0">
                <a:sym typeface="Symbol"/>
              </a:rPr>
              <a:t>4+54=224.</a:t>
            </a:r>
          </a:p>
          <a:p>
            <a:r>
              <a:rPr lang="uk-UA" sz="2800" dirty="0" smtClean="0">
                <a:sym typeface="Symbol"/>
              </a:rPr>
              <a:t>	Завдяки цьому економиться 25% об'єму.</a:t>
            </a:r>
            <a:endParaRPr lang="uk-UA" sz="2800" dirty="0"/>
          </a:p>
        </p:txBody>
      </p:sp>
    </p:spTree>
    <p:extLst>
      <p:ext uri="{BB962C8B-B14F-4D97-AF65-F5344CB8AC3E}">
        <p14:creationId xmlns="" xmlns:p14="http://schemas.microsoft.com/office/powerpoint/2010/main" val="784842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71600" y="116631"/>
            <a:ext cx="38360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dirty="0" smtClean="0">
                <a:solidFill>
                  <a:srgbClr val="00B050"/>
                </a:solidFill>
              </a:rPr>
              <a:t>2.3 </a:t>
            </a:r>
            <a:r>
              <a:rPr lang="uk-UA" sz="3600" dirty="0" err="1" smtClean="0">
                <a:solidFill>
                  <a:srgbClr val="00B050"/>
                </a:solidFill>
              </a:rPr>
              <a:t>Префіксні</a:t>
            </a:r>
            <a:r>
              <a:rPr lang="uk-UA" sz="3600" dirty="0" smtClean="0">
                <a:solidFill>
                  <a:srgbClr val="00B050"/>
                </a:solidFill>
              </a:rPr>
              <a:t> коди</a:t>
            </a:r>
            <a:endParaRPr lang="uk-UA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21664" y="762963"/>
            <a:ext cx="901483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800" dirty="0" smtClean="0"/>
              <a:t>	Будемо розглядати тільки ті коди, в яких </a:t>
            </a:r>
            <a:r>
              <a:rPr lang="uk-UA" sz="2800" dirty="0" smtClean="0"/>
              <a:t>ніяке </a:t>
            </a:r>
            <a:r>
              <a:rPr lang="uk-UA" sz="2800" dirty="0" smtClean="0"/>
              <a:t>кодове слово не є префіксом будь-якого іншого кодового слова. Такі коди називаються </a:t>
            </a:r>
            <a:r>
              <a:rPr lang="uk-UA" sz="2800" b="1" dirty="0" err="1" smtClean="0"/>
              <a:t>префіксними</a:t>
            </a:r>
            <a:r>
              <a:rPr lang="uk-UA" sz="2800" dirty="0" smtClean="0"/>
              <a:t>.</a:t>
            </a:r>
          </a:p>
          <a:p>
            <a:pPr algn="just"/>
            <a:r>
              <a:rPr lang="uk-UA" sz="2800" dirty="0"/>
              <a:t>	</a:t>
            </a:r>
            <a:r>
              <a:rPr lang="uk-UA" sz="2800" dirty="0" smtClean="0"/>
              <a:t>Наприклад, при кодуванні за допомогою </a:t>
            </a:r>
            <a:r>
              <a:rPr lang="uk-UA" sz="2800" dirty="0" err="1" smtClean="0"/>
              <a:t>префіксного</a:t>
            </a:r>
            <a:r>
              <a:rPr lang="uk-UA" sz="2800" dirty="0" smtClean="0"/>
              <a:t> коду змінної довжини </a:t>
            </a:r>
            <a:r>
              <a:rPr lang="uk-UA" sz="2800" dirty="0" err="1" smtClean="0"/>
              <a:t>трьохсимвольний</a:t>
            </a:r>
            <a:r>
              <a:rPr lang="uk-UA" sz="2800" dirty="0" smtClean="0"/>
              <a:t> файл </a:t>
            </a:r>
            <a:r>
              <a:rPr lang="en-US" sz="2800" dirty="0" err="1" smtClean="0"/>
              <a:t>abc</a:t>
            </a:r>
            <a:r>
              <a:rPr lang="uk-UA" sz="2800" dirty="0" smtClean="0"/>
              <a:t> має вигляд 0 101 100.</a:t>
            </a:r>
          </a:p>
          <a:p>
            <a:pPr algn="just"/>
            <a:r>
              <a:rPr lang="uk-UA" sz="2800" dirty="0" smtClean="0"/>
              <a:t>	Такі коди спрощують декодування. Початкове кодове слово легко ідентифікувати, перетворивши його у вхідний символ, потім наступне кодове слово і </a:t>
            </a:r>
            <a:r>
              <a:rPr lang="uk-UA" sz="2800" dirty="0" err="1" smtClean="0"/>
              <a:t>т.д</a:t>
            </a:r>
            <a:r>
              <a:rPr lang="uk-UA" sz="2800" dirty="0" smtClean="0"/>
              <a:t>.</a:t>
            </a:r>
          </a:p>
          <a:p>
            <a:pPr algn="just"/>
            <a:r>
              <a:rPr lang="uk-UA" sz="2800" dirty="0"/>
              <a:t>	</a:t>
            </a:r>
            <a:r>
              <a:rPr lang="uk-UA" sz="2800" dirty="0" smtClean="0"/>
              <a:t>Наприклад, декодувати рядок 001011101.</a:t>
            </a:r>
            <a:endParaRPr lang="uk-UA" sz="28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751822114"/>
              </p:ext>
            </p:extLst>
          </p:nvPr>
        </p:nvGraphicFramePr>
        <p:xfrm>
          <a:off x="145976" y="5301208"/>
          <a:ext cx="5487297" cy="11806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3610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6409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6409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93610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950793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a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b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c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d 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e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f</a:t>
                      </a:r>
                      <a:endParaRPr lang="uk-UA" sz="28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62528"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0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101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100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111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1101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1100</a:t>
                      </a:r>
                      <a:endParaRPr lang="uk-UA" sz="28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0152" y="5489070"/>
            <a:ext cx="25490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/>
              <a:t>Відповідь: </a:t>
            </a:r>
            <a:r>
              <a:rPr lang="en-US" sz="2800" dirty="0" err="1" smtClean="0"/>
              <a:t>aabe</a:t>
            </a:r>
            <a:endParaRPr lang="uk-UA" sz="2800" dirty="0"/>
          </a:p>
        </p:txBody>
      </p:sp>
    </p:spTree>
    <p:extLst>
      <p:ext uri="{BB962C8B-B14F-4D97-AF65-F5344CB8AC3E}">
        <p14:creationId xmlns="" xmlns:p14="http://schemas.microsoft.com/office/powerpoint/2010/main" val="3483218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-27384"/>
            <a:ext cx="49194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dirty="0" smtClean="0">
                <a:solidFill>
                  <a:srgbClr val="00B050"/>
                </a:solidFill>
              </a:rPr>
              <a:t>2.</a:t>
            </a:r>
            <a:r>
              <a:rPr lang="en-US" sz="3600" dirty="0" smtClean="0">
                <a:solidFill>
                  <a:srgbClr val="00B050"/>
                </a:solidFill>
              </a:rPr>
              <a:t>4</a:t>
            </a:r>
            <a:r>
              <a:rPr lang="uk-UA" sz="3600" dirty="0" smtClean="0">
                <a:solidFill>
                  <a:srgbClr val="00B050"/>
                </a:solidFill>
              </a:rPr>
              <a:t> Алгоритм кодування</a:t>
            </a:r>
            <a:endParaRPr lang="uk-UA" sz="3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620688"/>
            <a:ext cx="91440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 smtClean="0"/>
              <a:t>1) Символи </a:t>
            </a:r>
            <a:r>
              <a:rPr lang="uk-UA" sz="2800" dirty="0"/>
              <a:t>вхідного алфавіту утворюють список вільних вузлів. Кожен лист має вагу, </a:t>
            </a:r>
            <a:r>
              <a:rPr lang="uk-UA" sz="2800" dirty="0" smtClean="0"/>
              <a:t>яка </a:t>
            </a:r>
            <a:r>
              <a:rPr lang="uk-UA" sz="2800" dirty="0"/>
              <a:t>може дорівнювати або ймовірності, або кількості входжень символу в </a:t>
            </a:r>
            <a:r>
              <a:rPr lang="uk-UA" sz="2800" dirty="0" smtClean="0"/>
              <a:t>повідомлення.</a:t>
            </a:r>
            <a:endParaRPr lang="uk-UA" sz="2800" dirty="0"/>
          </a:p>
          <a:p>
            <a:pPr algn="just"/>
            <a:r>
              <a:rPr lang="uk-UA" sz="2800" dirty="0" smtClean="0"/>
              <a:t>2) Вибираються </a:t>
            </a:r>
            <a:r>
              <a:rPr lang="uk-UA" sz="2800" dirty="0"/>
              <a:t>два вільних вузла дерева з найменшими вагами.</a:t>
            </a:r>
          </a:p>
          <a:p>
            <a:pPr algn="just"/>
            <a:r>
              <a:rPr lang="uk-UA" sz="2800" dirty="0" smtClean="0"/>
              <a:t>3) Створюється </a:t>
            </a:r>
            <a:r>
              <a:rPr lang="uk-UA" sz="2800" dirty="0"/>
              <a:t>їх батько з вагою, рівною їх сумарній вазі.</a:t>
            </a:r>
          </a:p>
          <a:p>
            <a:pPr algn="just"/>
            <a:r>
              <a:rPr lang="uk-UA" sz="2800" dirty="0"/>
              <a:t>Батько додається в список вільних вузлів, а двоє його дітей (нащадків) видаляються з цього списку.</a:t>
            </a:r>
          </a:p>
          <a:p>
            <a:pPr algn="just"/>
            <a:r>
              <a:rPr lang="uk-UA" sz="2800" dirty="0" smtClean="0"/>
              <a:t>4) Правій гілці батьківського вузла, </a:t>
            </a:r>
            <a:r>
              <a:rPr lang="uk-UA" sz="2800" dirty="0"/>
              <a:t>ставиться у відповідність біт 1, </a:t>
            </a:r>
            <a:r>
              <a:rPr lang="uk-UA" sz="2800" dirty="0" smtClean="0"/>
              <a:t>лівій </a:t>
            </a:r>
            <a:r>
              <a:rPr lang="uk-UA" sz="2800" dirty="0"/>
              <a:t>- біт 0.</a:t>
            </a:r>
          </a:p>
          <a:p>
            <a:pPr algn="just"/>
            <a:r>
              <a:rPr lang="uk-UA" sz="2800" dirty="0" smtClean="0"/>
              <a:t>	Кроки</a:t>
            </a:r>
            <a:r>
              <a:rPr lang="uk-UA" sz="2800" dirty="0"/>
              <a:t>, починаючи з другого, повторюються </a:t>
            </a:r>
            <a:r>
              <a:rPr lang="uk-UA" sz="2800" dirty="0" smtClean="0"/>
              <a:t>доти, доки </a:t>
            </a:r>
            <a:r>
              <a:rPr lang="uk-UA" sz="2800" dirty="0"/>
              <a:t>в списку вільних вузлів не залишиться </a:t>
            </a:r>
            <a:r>
              <a:rPr lang="uk-UA" sz="2800" dirty="0" smtClean="0"/>
              <a:t>жодного вузла. Корінь дерева дорівнюватиме загальній сумі всіх символів</a:t>
            </a:r>
            <a:endParaRPr lang="uk-UA" sz="2800" dirty="0"/>
          </a:p>
        </p:txBody>
      </p:sp>
    </p:spTree>
    <p:extLst>
      <p:ext uri="{BB962C8B-B14F-4D97-AF65-F5344CB8AC3E}">
        <p14:creationId xmlns="" xmlns:p14="http://schemas.microsoft.com/office/powerpoint/2010/main" val="1215627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71046"/>
            <a:ext cx="903649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/>
              <a:t>Приклад. </a:t>
            </a:r>
            <a:r>
              <a:rPr lang="uk-UA" sz="2800" dirty="0" smtClean="0"/>
              <a:t>Нехай є файл даних, який  треба стиснути. Файл містить </a:t>
            </a:r>
            <a:r>
              <a:rPr lang="en-US" sz="2800" dirty="0" smtClean="0"/>
              <a:t>6 </a:t>
            </a:r>
            <a:r>
              <a:rPr lang="uk-UA" sz="2800" dirty="0" smtClean="0"/>
              <a:t>символів </a:t>
            </a:r>
            <a:r>
              <a:rPr lang="en-US" sz="2800" dirty="0" smtClean="0"/>
              <a:t>a, b, c, d, e, f</a:t>
            </a:r>
            <a:r>
              <a:rPr lang="uk-UA" sz="2800" dirty="0" smtClean="0"/>
              <a:t>, які зустрічаються з різною частотою</a:t>
            </a:r>
            <a:r>
              <a:rPr lang="en-US" sz="2800" dirty="0" smtClean="0"/>
              <a:t>.</a:t>
            </a:r>
            <a:endParaRPr lang="uk-UA" sz="2800" dirty="0" smtClean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196570226"/>
              </p:ext>
            </p:extLst>
          </p:nvPr>
        </p:nvGraphicFramePr>
        <p:xfrm>
          <a:off x="110757" y="1456041"/>
          <a:ext cx="9033243" cy="1036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4594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6409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86409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93610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950793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uk-UA" sz="2400" dirty="0" smtClean="0"/>
                        <a:t>Символ</a:t>
                      </a:r>
                      <a:endParaRPr lang="uk-U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a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b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c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d 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e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f</a:t>
                      </a:r>
                      <a:endParaRPr lang="uk-UA" sz="28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06796">
                <a:tc>
                  <a:txBody>
                    <a:bodyPr/>
                    <a:lstStyle/>
                    <a:p>
                      <a:r>
                        <a:rPr lang="uk-UA" sz="2400" dirty="0" smtClean="0"/>
                        <a:t>Частота</a:t>
                      </a:r>
                      <a:r>
                        <a:rPr lang="uk-UA" sz="2400" baseline="0" dirty="0" smtClean="0"/>
                        <a:t> входження</a:t>
                      </a:r>
                      <a:endParaRPr lang="uk-UA" sz="2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45</a:t>
                      </a:r>
                      <a:endParaRPr lang="uk-UA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13</a:t>
                      </a:r>
                      <a:endParaRPr lang="uk-UA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12</a:t>
                      </a:r>
                      <a:endParaRPr lang="uk-UA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16</a:t>
                      </a:r>
                      <a:endParaRPr lang="uk-UA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9</a:t>
                      </a:r>
                      <a:endParaRPr lang="uk-UA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5</a:t>
                      </a:r>
                      <a:endParaRPr lang="uk-UA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Овал 5"/>
          <p:cNvSpPr/>
          <p:nvPr/>
        </p:nvSpPr>
        <p:spPr>
          <a:xfrm>
            <a:off x="22501" y="2993923"/>
            <a:ext cx="1368152" cy="86409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 smtClean="0"/>
              <a:t>а - 45</a:t>
            </a:r>
            <a:endParaRPr lang="uk-UA" sz="2400" dirty="0"/>
          </a:p>
        </p:txBody>
      </p:sp>
      <p:sp>
        <p:nvSpPr>
          <p:cNvPr id="7" name="Овал 6"/>
          <p:cNvSpPr/>
          <p:nvPr/>
        </p:nvSpPr>
        <p:spPr>
          <a:xfrm>
            <a:off x="1476941" y="2996952"/>
            <a:ext cx="1368152" cy="86409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</a:t>
            </a:r>
            <a:r>
              <a:rPr lang="uk-UA" sz="2400" dirty="0" smtClean="0"/>
              <a:t> - </a:t>
            </a:r>
            <a:r>
              <a:rPr lang="en-US" sz="2400" dirty="0" smtClean="0"/>
              <a:t>13</a:t>
            </a:r>
            <a:endParaRPr lang="uk-UA" sz="2400" dirty="0"/>
          </a:p>
        </p:txBody>
      </p:sp>
      <p:sp>
        <p:nvSpPr>
          <p:cNvPr id="8" name="Овал 7"/>
          <p:cNvSpPr/>
          <p:nvPr/>
        </p:nvSpPr>
        <p:spPr>
          <a:xfrm>
            <a:off x="2987824" y="2993923"/>
            <a:ext cx="1368152" cy="86409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c</a:t>
            </a:r>
            <a:r>
              <a:rPr lang="uk-UA" sz="2400" dirty="0" smtClean="0"/>
              <a:t> - </a:t>
            </a:r>
            <a:r>
              <a:rPr lang="en-US" sz="2400" dirty="0" smtClean="0"/>
              <a:t>12</a:t>
            </a:r>
            <a:endParaRPr lang="uk-UA" sz="2400" dirty="0"/>
          </a:p>
        </p:txBody>
      </p:sp>
      <p:sp>
        <p:nvSpPr>
          <p:cNvPr id="9" name="Овал 8"/>
          <p:cNvSpPr/>
          <p:nvPr/>
        </p:nvSpPr>
        <p:spPr>
          <a:xfrm>
            <a:off x="4518248" y="2964865"/>
            <a:ext cx="1368152" cy="86409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</a:t>
            </a:r>
            <a:r>
              <a:rPr lang="uk-UA" sz="2400" dirty="0" smtClean="0"/>
              <a:t> - </a:t>
            </a:r>
            <a:r>
              <a:rPr lang="en-US" sz="2400" dirty="0" smtClean="0"/>
              <a:t>16</a:t>
            </a:r>
            <a:endParaRPr lang="uk-UA" sz="2400" dirty="0"/>
          </a:p>
        </p:txBody>
      </p:sp>
      <p:sp>
        <p:nvSpPr>
          <p:cNvPr id="10" name="Овал 9"/>
          <p:cNvSpPr/>
          <p:nvPr/>
        </p:nvSpPr>
        <p:spPr>
          <a:xfrm>
            <a:off x="6012160" y="2964865"/>
            <a:ext cx="1368152" cy="86409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e</a:t>
            </a:r>
            <a:r>
              <a:rPr lang="uk-UA" sz="2400" dirty="0" smtClean="0"/>
              <a:t> - </a:t>
            </a:r>
            <a:r>
              <a:rPr lang="en-US" sz="2400" dirty="0" smtClean="0"/>
              <a:t>9</a:t>
            </a:r>
            <a:endParaRPr lang="uk-UA" sz="2400" dirty="0"/>
          </a:p>
        </p:txBody>
      </p:sp>
      <p:sp>
        <p:nvSpPr>
          <p:cNvPr id="11" name="Овал 10"/>
          <p:cNvSpPr/>
          <p:nvPr/>
        </p:nvSpPr>
        <p:spPr>
          <a:xfrm>
            <a:off x="7524328" y="2964865"/>
            <a:ext cx="1368152" cy="86409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f</a:t>
            </a:r>
            <a:r>
              <a:rPr lang="uk-UA" sz="2400" dirty="0" smtClean="0"/>
              <a:t> - </a:t>
            </a:r>
            <a:r>
              <a:rPr lang="en-US" sz="2400" dirty="0" smtClean="0"/>
              <a:t>5</a:t>
            </a:r>
            <a:endParaRPr lang="uk-UA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179512" y="4221088"/>
            <a:ext cx="871296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800" dirty="0" smtClean="0"/>
              <a:t>	Обираємо два листа з найменшою частотою і комбінуємо їх в </a:t>
            </a:r>
            <a:r>
              <a:rPr lang="uk-UA" sz="2800" dirty="0" err="1" smtClean="0"/>
              <a:t>піддерево</a:t>
            </a:r>
            <a:r>
              <a:rPr lang="uk-UA" sz="2800" dirty="0" smtClean="0"/>
              <a:t> з вагою у батьківському </a:t>
            </a:r>
            <a:r>
              <a:rPr lang="uk-UA" sz="2800" dirty="0" err="1" smtClean="0"/>
              <a:t>вузлі</a:t>
            </a:r>
            <a:r>
              <a:rPr lang="uk-UA" sz="2800" dirty="0" smtClean="0"/>
              <a:t>, рівною сумі частот цих листів. Лист з більшою частотою буде правим нащадком, з меншою – лівим.</a:t>
            </a:r>
          </a:p>
          <a:p>
            <a:pPr algn="just"/>
            <a:r>
              <a:rPr lang="uk-UA" sz="2800" dirty="0" smtClean="0"/>
              <a:t>	Це листи </a:t>
            </a:r>
            <a:endParaRPr lang="uk-UA" sz="2800" dirty="0"/>
          </a:p>
        </p:txBody>
      </p:sp>
      <p:sp>
        <p:nvSpPr>
          <p:cNvPr id="13" name="Овал 12"/>
          <p:cNvSpPr/>
          <p:nvPr/>
        </p:nvSpPr>
        <p:spPr>
          <a:xfrm>
            <a:off x="2810434" y="5961418"/>
            <a:ext cx="1368152" cy="86409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e</a:t>
            </a:r>
            <a:r>
              <a:rPr lang="uk-UA" sz="2400" dirty="0" smtClean="0"/>
              <a:t> - </a:t>
            </a:r>
            <a:r>
              <a:rPr lang="en-US" sz="2400" dirty="0" smtClean="0"/>
              <a:t>9</a:t>
            </a:r>
            <a:endParaRPr lang="uk-UA" sz="2400" dirty="0"/>
          </a:p>
        </p:txBody>
      </p:sp>
      <p:sp>
        <p:nvSpPr>
          <p:cNvPr id="14" name="Овал 13"/>
          <p:cNvSpPr/>
          <p:nvPr/>
        </p:nvSpPr>
        <p:spPr>
          <a:xfrm>
            <a:off x="4644008" y="5983581"/>
            <a:ext cx="1368152" cy="86409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f</a:t>
            </a:r>
            <a:r>
              <a:rPr lang="uk-UA" sz="2400" dirty="0" smtClean="0"/>
              <a:t> - </a:t>
            </a:r>
            <a:r>
              <a:rPr lang="en-US" sz="2400" dirty="0" smtClean="0"/>
              <a:t>5</a:t>
            </a:r>
            <a:endParaRPr lang="uk-UA" sz="2400" dirty="0"/>
          </a:p>
        </p:txBody>
      </p:sp>
    </p:spTree>
    <p:extLst>
      <p:ext uri="{BB962C8B-B14F-4D97-AF65-F5344CB8AC3E}">
        <p14:creationId xmlns="" xmlns:p14="http://schemas.microsoft.com/office/powerpoint/2010/main" val="2768332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523</TotalTime>
  <Words>788</Words>
  <Application>Microsoft Office PowerPoint</Application>
  <PresentationFormat>Экран (4:3)</PresentationFormat>
  <Paragraphs>354</Paragraphs>
  <Slides>23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Лекція 7. Алгоритми кодування інформації за допомогою дерев.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9. Алгоритми кодування інформації за допомогою графів.</dc:title>
  <dc:creator>BAO</dc:creator>
  <cp:lastModifiedBy>НАТАША</cp:lastModifiedBy>
  <cp:revision>31</cp:revision>
  <dcterms:created xsi:type="dcterms:W3CDTF">2018-11-04T18:32:55Z</dcterms:created>
  <dcterms:modified xsi:type="dcterms:W3CDTF">2022-11-05T09:43:28Z</dcterms:modified>
</cp:coreProperties>
</file>