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8" r:id="rId25"/>
    <p:sldId id="276" r:id="rId26"/>
    <p:sldId id="277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05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F89E68-B248-49ED-83C5-A352D7550947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6E5A0C0-2D6B-4AC0-8A07-7F12038A6B2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 smtClean="0"/>
              <a:t>Лекція </a:t>
            </a:r>
            <a:r>
              <a:rPr lang="en-US" sz="6000" b="1" i="1" dirty="0" smtClean="0"/>
              <a:t>8</a:t>
            </a:r>
            <a:r>
              <a:rPr lang="uk-UA" sz="6000" b="1" i="1" dirty="0" smtClean="0"/>
              <a:t>. </a:t>
            </a:r>
            <a:r>
              <a:rPr lang="en-US" sz="6000" b="1" i="1" dirty="0" smtClean="0"/>
              <a:t/>
            </a:r>
            <a:br>
              <a:rPr lang="en-US" sz="6000" b="1" i="1" dirty="0" smtClean="0"/>
            </a:br>
            <a:r>
              <a:rPr lang="uk-UA" sz="6000" b="1" i="1" dirty="0" smtClean="0"/>
              <a:t>Графи. </a:t>
            </a:r>
            <a:br>
              <a:rPr lang="uk-UA" sz="6000" b="1" i="1" dirty="0" smtClean="0"/>
            </a:b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xmlns="" val="225514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81003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Граф </a:t>
            </a:r>
            <a:r>
              <a:rPr lang="uk-UA" sz="2800" dirty="0"/>
              <a:t>називають </a:t>
            </a:r>
            <a:r>
              <a:rPr lang="uk-UA" sz="2800" b="1" i="1" dirty="0"/>
              <a:t>нероздільним</a:t>
            </a:r>
            <a:r>
              <a:rPr lang="uk-UA" sz="2800" dirty="0"/>
              <a:t>, якщо він є зв’язний і не має </a:t>
            </a:r>
            <a:r>
              <a:rPr lang="uk-UA" sz="2800" dirty="0" smtClean="0"/>
              <a:t>точок зчленування</a:t>
            </a:r>
            <a:r>
              <a:rPr lang="uk-UA" sz="2800" dirty="0"/>
              <a:t>.</a:t>
            </a:r>
          </a:p>
          <a:p>
            <a:pPr algn="just"/>
            <a:r>
              <a:rPr lang="ru-RU" sz="2800" dirty="0" smtClean="0"/>
              <a:t>	Граф</a:t>
            </a:r>
            <a:r>
              <a:rPr lang="ru-RU" sz="2800" dirty="0"/>
              <a:t>,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хоча</a:t>
            </a:r>
            <a:r>
              <a:rPr lang="ru-RU" sz="2800" dirty="0"/>
              <a:t> б одну точку </a:t>
            </a:r>
            <a:r>
              <a:rPr lang="ru-RU" sz="2800" dirty="0" err="1"/>
              <a:t>зчленування</a:t>
            </a:r>
            <a:r>
              <a:rPr lang="ru-RU" sz="2800" dirty="0"/>
              <a:t>, є </a:t>
            </a:r>
            <a:r>
              <a:rPr lang="ru-RU" sz="2800" dirty="0" err="1"/>
              <a:t>роздільним</a:t>
            </a:r>
            <a:r>
              <a:rPr lang="ru-RU" sz="2800" dirty="0"/>
              <a:t> і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err="1" smtClean="0"/>
              <a:t>сепарабельним</a:t>
            </a:r>
            <a:r>
              <a:rPr lang="ru-RU" sz="2800" dirty="0"/>
              <a:t>.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/>
              <a:t>розбивається</a:t>
            </a:r>
            <a:r>
              <a:rPr lang="ru-RU" sz="2800" dirty="0"/>
              <a:t> на блоки, </a:t>
            </a:r>
            <a:r>
              <a:rPr lang="ru-RU" sz="2800" dirty="0" err="1"/>
              <a:t>кожний</a:t>
            </a:r>
            <a:r>
              <a:rPr lang="ru-RU" sz="2800" dirty="0"/>
              <a:t> з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являє</a:t>
            </a:r>
            <a:r>
              <a:rPr lang="ru-RU" sz="2800" dirty="0"/>
              <a:t> </a:t>
            </a:r>
            <a:r>
              <a:rPr lang="ru-RU" sz="2800" dirty="0" smtClean="0"/>
              <a:t>собою </a:t>
            </a:r>
            <a:r>
              <a:rPr lang="uk-UA" sz="2800" dirty="0" smtClean="0"/>
              <a:t>максимально </a:t>
            </a:r>
            <a:r>
              <a:rPr lang="uk-UA" sz="2800" dirty="0"/>
              <a:t>нероздільні </a:t>
            </a:r>
            <a:r>
              <a:rPr lang="uk-UA" sz="2800" dirty="0" err="1"/>
              <a:t>підграфи</a:t>
            </a:r>
            <a:r>
              <a:rPr lang="uk-U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78004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§4</a:t>
            </a:r>
            <a:r>
              <a:rPr lang="en-US" b="1" i="1" dirty="0" smtClean="0"/>
              <a:t> </a:t>
            </a:r>
            <a:r>
              <a:rPr lang="uk-UA" b="1" i="1" dirty="0" smtClean="0"/>
              <a:t>Матриця </a:t>
            </a:r>
            <a:r>
              <a:rPr lang="uk-UA" b="1" i="1" dirty="0"/>
              <a:t>відстаней графа</a:t>
            </a:r>
            <a:endParaRPr lang="uk-UA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692696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Нехай </a:t>
            </a:r>
            <a:r>
              <a:rPr lang="ru-RU" sz="2800" dirty="0"/>
              <a:t>задано </a:t>
            </a:r>
            <a:r>
              <a:rPr lang="ru-RU" sz="2800" dirty="0" err="1"/>
              <a:t>зв’язний</a:t>
            </a:r>
            <a:r>
              <a:rPr lang="ru-RU" sz="2800" dirty="0"/>
              <a:t> граф </a:t>
            </a:r>
            <a:r>
              <a:rPr lang="ru-RU" sz="2800" b="1" i="1" dirty="0"/>
              <a:t>G </a:t>
            </a:r>
            <a:r>
              <a:rPr lang="ru-RU" sz="2800" b="1" dirty="0"/>
              <a:t>= (</a:t>
            </a:r>
            <a:r>
              <a:rPr lang="ru-RU" sz="2800" b="1" i="1" dirty="0"/>
              <a:t>X</a:t>
            </a:r>
            <a:r>
              <a:rPr lang="ru-RU" sz="2800" b="1" dirty="0"/>
              <a:t>, </a:t>
            </a:r>
            <a:r>
              <a:rPr lang="ru-RU" sz="2800" b="1" i="1" dirty="0"/>
              <a:t>U</a:t>
            </a:r>
            <a:r>
              <a:rPr lang="ru-RU" sz="2800" b="1" dirty="0"/>
              <a:t>)</a:t>
            </a:r>
            <a:r>
              <a:rPr lang="ru-RU" sz="2800" dirty="0"/>
              <a:t>. </a:t>
            </a:r>
            <a:r>
              <a:rPr lang="ru-RU" sz="2800" dirty="0" err="1"/>
              <a:t>Відстанню</a:t>
            </a:r>
            <a:r>
              <a:rPr lang="ru-RU" sz="2800" dirty="0"/>
              <a:t> </a:t>
            </a:r>
            <a:r>
              <a:rPr lang="ru-RU" sz="2800" dirty="0" err="1"/>
              <a:t>поміж</a:t>
            </a:r>
            <a:r>
              <a:rPr lang="ru-RU" sz="2800" dirty="0"/>
              <a:t> </a:t>
            </a:r>
            <a:r>
              <a:rPr lang="ru-RU" sz="2800" dirty="0" err="1" smtClean="0"/>
              <a:t>двома</a:t>
            </a:r>
            <a:r>
              <a:rPr lang="ru-RU" sz="2800" dirty="0" smtClean="0"/>
              <a:t> вершинами </a:t>
            </a:r>
            <a:r>
              <a:rPr lang="ru-RU" sz="2800" b="1" i="1" dirty="0"/>
              <a:t>x </a:t>
            </a:r>
            <a:r>
              <a:rPr lang="ru-RU" sz="2800" dirty="0"/>
              <a:t>та </a:t>
            </a:r>
            <a:r>
              <a:rPr lang="ru-RU" sz="2800" b="1" i="1" dirty="0"/>
              <a:t>y </a:t>
            </a:r>
            <a:r>
              <a:rPr lang="ru-RU" sz="2800" dirty="0"/>
              <a:t>графа </a:t>
            </a:r>
            <a:r>
              <a:rPr lang="ru-RU" sz="2800" b="1" i="1" dirty="0"/>
              <a:t>G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dirty="0" err="1"/>
              <a:t>довжина</a:t>
            </a:r>
            <a:r>
              <a:rPr lang="ru-RU" sz="2800" dirty="0"/>
              <a:t> </a:t>
            </a:r>
            <a:r>
              <a:rPr lang="ru-RU" sz="2800" dirty="0" err="1"/>
              <a:t>найкоротшого</a:t>
            </a:r>
            <a:r>
              <a:rPr lang="ru-RU" sz="2800" dirty="0"/>
              <a:t> </a:t>
            </a:r>
            <a:r>
              <a:rPr lang="ru-RU" sz="2800" dirty="0" err="1"/>
              <a:t>ланцюга</a:t>
            </a:r>
            <a:r>
              <a:rPr lang="ru-RU" sz="2800" dirty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uk-UA" sz="2800" dirty="0" smtClean="0"/>
              <a:t>зв’язує </a:t>
            </a:r>
            <a:r>
              <a:rPr lang="uk-UA" sz="2800" dirty="0"/>
              <a:t>ці вершини.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Відстань</a:t>
            </a:r>
            <a:r>
              <a:rPr lang="ru-RU" sz="2800" dirty="0" smtClean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вершинами </a:t>
            </a:r>
            <a:r>
              <a:rPr lang="ru-RU" sz="2800" b="1" i="1" dirty="0"/>
              <a:t>х </a:t>
            </a:r>
            <a:r>
              <a:rPr lang="ru-RU" sz="2800" dirty="0"/>
              <a:t>та </a:t>
            </a:r>
            <a:r>
              <a:rPr lang="ru-RU" sz="2800" b="1" i="1" dirty="0"/>
              <a:t>у </a:t>
            </a:r>
            <a:r>
              <a:rPr lang="ru-RU" sz="2800" dirty="0"/>
              <a:t>графа </a:t>
            </a:r>
            <a:r>
              <a:rPr lang="ru-RU" sz="2800" b="1" i="1" dirty="0"/>
              <a:t>G </a:t>
            </a:r>
            <a:r>
              <a:rPr lang="ru-RU" sz="2800" dirty="0" err="1"/>
              <a:t>позначається</a:t>
            </a:r>
            <a:r>
              <a:rPr lang="ru-RU" sz="2800" dirty="0"/>
              <a:t> через </a:t>
            </a:r>
            <a:r>
              <a:rPr lang="ru-RU" sz="2800" b="1" i="1" dirty="0"/>
              <a:t>G d </a:t>
            </a:r>
            <a:r>
              <a:rPr lang="ru-RU" sz="2800" b="1" dirty="0"/>
              <a:t>(</a:t>
            </a:r>
            <a:r>
              <a:rPr lang="ru-RU" sz="2800" b="1" i="1" dirty="0"/>
              <a:t>x, y</a:t>
            </a:r>
            <a:r>
              <a:rPr lang="ru-RU" sz="2800" b="1" dirty="0"/>
              <a:t>) </a:t>
            </a:r>
            <a:r>
              <a:rPr lang="ru-RU" sz="2800" dirty="0" smtClean="0"/>
              <a:t>.</a:t>
            </a:r>
            <a:endParaRPr lang="ru-RU" sz="2800" dirty="0"/>
          </a:p>
          <a:p>
            <a:pPr algn="just"/>
            <a:r>
              <a:rPr lang="ru-RU" sz="2800" dirty="0" err="1" smtClean="0"/>
              <a:t>Аксіоми</a:t>
            </a:r>
            <a:r>
              <a:rPr lang="ru-RU" sz="2800" dirty="0" smtClean="0"/>
              <a:t> </a:t>
            </a:r>
            <a:r>
              <a:rPr lang="ru-RU" sz="2800" dirty="0"/>
              <a:t>метрики:</a:t>
            </a:r>
          </a:p>
          <a:p>
            <a:r>
              <a:rPr lang="es-ES" sz="2800" dirty="0"/>
              <a:t>1) </a:t>
            </a:r>
            <a:r>
              <a:rPr lang="es-ES" sz="2800" b="1" i="1" dirty="0"/>
              <a:t>d</a:t>
            </a:r>
            <a:r>
              <a:rPr lang="es-ES" sz="2800" b="1" dirty="0"/>
              <a:t>(</a:t>
            </a:r>
            <a:r>
              <a:rPr lang="es-ES" sz="2800" b="1" i="1" dirty="0"/>
              <a:t>x, y</a:t>
            </a:r>
            <a:r>
              <a:rPr lang="es-ES" sz="2800" b="1" dirty="0"/>
              <a:t>) </a:t>
            </a:r>
            <a:r>
              <a:rPr lang="es-ES" sz="2800" dirty="0"/>
              <a:t>&gt; </a:t>
            </a:r>
            <a:r>
              <a:rPr lang="es-ES" sz="2800" b="1" dirty="0"/>
              <a:t>0</a:t>
            </a:r>
            <a:r>
              <a:rPr lang="es-ES" sz="2800" dirty="0"/>
              <a:t>; </a:t>
            </a:r>
            <a:r>
              <a:rPr lang="es-ES" sz="2800" b="1" i="1" dirty="0"/>
              <a:t>d</a:t>
            </a:r>
            <a:r>
              <a:rPr lang="es-ES" sz="2800" b="1" dirty="0"/>
              <a:t>(</a:t>
            </a:r>
            <a:r>
              <a:rPr lang="es-ES" sz="2800" b="1" i="1" dirty="0"/>
              <a:t>x, y</a:t>
            </a:r>
            <a:r>
              <a:rPr lang="es-ES" sz="2800" b="1" dirty="0"/>
              <a:t>) = 0 </a:t>
            </a:r>
            <a:r>
              <a:rPr lang="es-ES" sz="2800" dirty="0"/>
              <a:t>&lt;=&gt; </a:t>
            </a:r>
            <a:r>
              <a:rPr lang="es-ES" sz="2800" b="1" i="1" dirty="0"/>
              <a:t>x </a:t>
            </a:r>
            <a:r>
              <a:rPr lang="es-ES" sz="2800" b="1" dirty="0"/>
              <a:t>= </a:t>
            </a:r>
            <a:r>
              <a:rPr lang="es-ES" sz="2800" b="1" i="1" dirty="0"/>
              <a:t>y</a:t>
            </a:r>
            <a:r>
              <a:rPr lang="es-ES" sz="2800" dirty="0"/>
              <a:t>;</a:t>
            </a:r>
          </a:p>
          <a:p>
            <a:r>
              <a:rPr lang="es-ES" sz="2800" dirty="0"/>
              <a:t>2) </a:t>
            </a:r>
            <a:r>
              <a:rPr lang="es-ES" sz="2800" b="1" i="1" dirty="0"/>
              <a:t>d</a:t>
            </a:r>
            <a:r>
              <a:rPr lang="es-ES" sz="2800" b="1" dirty="0"/>
              <a:t>(</a:t>
            </a:r>
            <a:r>
              <a:rPr lang="es-ES" sz="2800" b="1" i="1" dirty="0"/>
              <a:t>x, y</a:t>
            </a:r>
            <a:r>
              <a:rPr lang="es-ES" sz="2800" b="1" dirty="0"/>
              <a:t>) = </a:t>
            </a:r>
            <a:r>
              <a:rPr lang="es-ES" sz="2800" b="1" i="1" dirty="0"/>
              <a:t>d</a:t>
            </a:r>
            <a:r>
              <a:rPr lang="es-ES" sz="2800" b="1" dirty="0"/>
              <a:t>(</a:t>
            </a:r>
            <a:r>
              <a:rPr lang="es-ES" sz="2800" b="1" i="1" dirty="0"/>
              <a:t>y, x</a:t>
            </a:r>
            <a:r>
              <a:rPr lang="es-ES" sz="2800" b="1" dirty="0"/>
              <a:t>)</a:t>
            </a:r>
            <a:r>
              <a:rPr lang="es-ES" sz="2800" dirty="0"/>
              <a:t>;</a:t>
            </a:r>
          </a:p>
          <a:p>
            <a:r>
              <a:rPr lang="en-US" sz="2800" dirty="0"/>
              <a:t>3) </a:t>
            </a:r>
            <a:r>
              <a:rPr lang="en-US" sz="2800" b="1" i="1" dirty="0"/>
              <a:t>d</a:t>
            </a:r>
            <a:r>
              <a:rPr lang="en-US" sz="2800" b="1" dirty="0"/>
              <a:t>(</a:t>
            </a:r>
            <a:r>
              <a:rPr lang="en-US" sz="2800" b="1" i="1" dirty="0"/>
              <a:t>x, z</a:t>
            </a:r>
            <a:r>
              <a:rPr lang="en-US" sz="2800" b="1" dirty="0"/>
              <a:t>) = </a:t>
            </a:r>
            <a:r>
              <a:rPr lang="en-US" sz="2800" b="1" i="1" dirty="0"/>
              <a:t>d</a:t>
            </a:r>
            <a:r>
              <a:rPr lang="en-US" sz="2800" b="1" dirty="0"/>
              <a:t>(</a:t>
            </a:r>
            <a:r>
              <a:rPr lang="en-US" sz="2800" b="1" i="1" dirty="0"/>
              <a:t>x, y</a:t>
            </a:r>
            <a:r>
              <a:rPr lang="en-US" sz="2800" b="1" dirty="0"/>
              <a:t>) + </a:t>
            </a:r>
            <a:r>
              <a:rPr lang="en-US" sz="2800" b="1" i="1" dirty="0"/>
              <a:t>d</a:t>
            </a:r>
            <a:r>
              <a:rPr lang="en-US" sz="2800" b="1" dirty="0"/>
              <a:t>(</a:t>
            </a:r>
            <a:r>
              <a:rPr lang="en-US" sz="2800" b="1" i="1" dirty="0"/>
              <a:t>y, z</a:t>
            </a:r>
            <a:r>
              <a:rPr lang="en-US" sz="2800" dirty="0"/>
              <a:t>).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9856" y="4941168"/>
            <a:ext cx="8100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smtClean="0"/>
              <a:t>	</a:t>
            </a:r>
            <a:r>
              <a:rPr lang="ru-RU" sz="2800" b="1" i="1" dirty="0" err="1" smtClean="0"/>
              <a:t>Діаметром</a:t>
            </a:r>
            <a:r>
              <a:rPr lang="ru-RU" sz="2800" b="1" i="1" dirty="0" smtClean="0"/>
              <a:t> </a:t>
            </a:r>
            <a:r>
              <a:rPr lang="ru-RU" sz="2800" dirty="0"/>
              <a:t>графа </a:t>
            </a:r>
            <a:r>
              <a:rPr lang="ru-RU" sz="2800" dirty="0" err="1"/>
              <a:t>називається</a:t>
            </a:r>
            <a:r>
              <a:rPr lang="ru-RU" sz="2800" dirty="0"/>
              <a:t> величина </a:t>
            </a:r>
            <a:r>
              <a:rPr lang="ru-RU" sz="2800" b="1" i="1" dirty="0" smtClean="0"/>
              <a:t>d</a:t>
            </a:r>
            <a:r>
              <a:rPr lang="ru-RU" sz="2800" dirty="0" smtClean="0"/>
              <a:t>(</a:t>
            </a:r>
            <a:r>
              <a:rPr lang="ru-RU" sz="2800" b="1" i="1" dirty="0" smtClean="0"/>
              <a:t>G</a:t>
            </a:r>
            <a:r>
              <a:rPr lang="ru-RU" sz="2800" dirty="0" smtClean="0"/>
              <a:t>) , </a:t>
            </a:r>
            <a:r>
              <a:rPr lang="uk-UA" sz="2800" dirty="0" smtClean="0"/>
              <a:t>де</a:t>
            </a:r>
            <a:r>
              <a:rPr lang="en-US" sz="2800" dirty="0" smtClean="0"/>
              <a:t> </a:t>
            </a:r>
            <a:r>
              <a:rPr lang="ru-RU" sz="2800" dirty="0" smtClean="0"/>
              <a:t>максимум </a:t>
            </a:r>
            <a:r>
              <a:rPr lang="ru-RU" sz="2800" dirty="0" err="1"/>
              <a:t>береться</a:t>
            </a:r>
            <a:r>
              <a:rPr lang="ru-RU" sz="2800" dirty="0"/>
              <a:t> за </a:t>
            </a:r>
            <a:r>
              <a:rPr lang="ru-RU" sz="2800" dirty="0" err="1"/>
              <a:t>всіма</a:t>
            </a:r>
            <a:r>
              <a:rPr lang="ru-RU" sz="2800" dirty="0"/>
              <a:t> </a:t>
            </a:r>
            <a:r>
              <a:rPr lang="ru-RU" sz="2800" dirty="0" err="1"/>
              <a:t>можливими</a:t>
            </a:r>
            <a:r>
              <a:rPr lang="ru-RU" sz="2800" dirty="0"/>
              <a:t> парами вершин </a:t>
            </a:r>
            <a:r>
              <a:rPr lang="ru-RU" sz="2800" dirty="0" smtClean="0"/>
              <a:t>графа</a:t>
            </a:r>
            <a:r>
              <a:rPr lang="uk-UA" sz="2800" dirty="0" smtClean="0"/>
              <a:t>:</a:t>
            </a:r>
            <a:endParaRPr lang="uk-UA" sz="28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4788024" y="5877272"/>
                <a:ext cx="3249223" cy="704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𝐺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𝑦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uk-UA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5877272"/>
                <a:ext cx="3249223" cy="7041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682027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Визначимо</a:t>
            </a:r>
            <a:r>
              <a:rPr lang="ru-RU" sz="2800" dirty="0"/>
              <a:t> для </a:t>
            </a:r>
            <a:r>
              <a:rPr lang="ru-RU" sz="2800" dirty="0" err="1"/>
              <a:t>кожної</a:t>
            </a:r>
            <a:r>
              <a:rPr lang="ru-RU" sz="2800" dirty="0"/>
              <a:t>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b="1" i="1" dirty="0"/>
              <a:t>x </a:t>
            </a:r>
            <a:r>
              <a:rPr lang="ru-RU" sz="2800" dirty="0"/>
              <a:t>графа </a:t>
            </a:r>
            <a:r>
              <a:rPr lang="ru-RU" sz="2800" b="1" i="1" dirty="0"/>
              <a:t>G </a:t>
            </a:r>
            <a:r>
              <a:rPr lang="ru-RU" sz="2800" dirty="0"/>
              <a:t>величину </a:t>
            </a:r>
            <a:r>
              <a:rPr lang="ru-RU" sz="2800" i="1" dirty="0" smtClean="0"/>
              <a:t>r</a:t>
            </a:r>
            <a:r>
              <a:rPr lang="ru-RU" sz="2800" dirty="0" smtClean="0"/>
              <a:t>(</a:t>
            </a:r>
            <a:r>
              <a:rPr lang="ru-RU" sz="2800" b="1" i="1" dirty="0" smtClean="0"/>
              <a:t>x</a:t>
            </a:r>
            <a:r>
              <a:rPr lang="ru-RU" sz="2800" dirty="0" smtClean="0"/>
              <a:t>)</a:t>
            </a:r>
            <a:r>
              <a:rPr lang="en-US" sz="2800" dirty="0" smtClean="0"/>
              <a:t>,</a:t>
            </a:r>
            <a:r>
              <a:rPr lang="uk-UA" sz="2800" dirty="0" smtClean="0"/>
              <a:t> </a:t>
            </a:r>
            <a:r>
              <a:rPr lang="ru-RU" sz="2800" dirty="0" err="1" smtClean="0"/>
              <a:t>тобто</a:t>
            </a:r>
            <a:r>
              <a:rPr lang="ru-RU" sz="2800" dirty="0" smtClean="0"/>
              <a:t> </a:t>
            </a:r>
            <a:r>
              <a:rPr lang="ru-RU" sz="2800" dirty="0" err="1"/>
              <a:t>відстань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b="1" i="1" dirty="0"/>
              <a:t>x </a:t>
            </a:r>
            <a:r>
              <a:rPr lang="ru-RU" sz="2800" dirty="0"/>
              <a:t>до </a:t>
            </a:r>
            <a:r>
              <a:rPr lang="ru-RU" sz="2800" dirty="0" err="1"/>
              <a:t>найвіддаленішої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b="1" i="1" dirty="0"/>
              <a:t>x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dirty="0" smtClean="0"/>
              <a:t>графа: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774" y="2169707"/>
            <a:ext cx="79607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Мінімум</a:t>
            </a:r>
            <a:r>
              <a:rPr lang="en-US" sz="2800" dirty="0" smtClean="0"/>
              <a:t> </a:t>
            </a:r>
            <a:r>
              <a:rPr lang="ru-RU" sz="2800" dirty="0" err="1" smtClean="0"/>
              <a:t>цієї</a:t>
            </a:r>
            <a:r>
              <a:rPr lang="ru-RU" sz="2800" dirty="0" smtClean="0"/>
              <a:t> </a:t>
            </a:r>
            <a:r>
              <a:rPr lang="ru-RU" sz="2800" dirty="0" err="1" smtClean="0"/>
              <a:t>величини</a:t>
            </a:r>
            <a:r>
              <a:rPr lang="ru-RU" sz="2800" dirty="0" smtClean="0"/>
              <a:t> за </a:t>
            </a:r>
            <a:r>
              <a:rPr lang="ru-RU" sz="2800" dirty="0" err="1" smtClean="0"/>
              <a:t>всіма</a:t>
            </a:r>
            <a:r>
              <a:rPr lang="ru-RU" sz="2800" dirty="0" smtClean="0"/>
              <a:t> вершинами графа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err="1" smtClean="0"/>
              <a:t>радіусом</a:t>
            </a:r>
            <a:r>
              <a:rPr lang="ru-RU" sz="2800" b="1" i="1" dirty="0" smtClean="0"/>
              <a:t> </a:t>
            </a:r>
            <a:r>
              <a:rPr lang="ru-RU" sz="2800" dirty="0" smtClean="0"/>
              <a:t>графа </a:t>
            </a:r>
            <a:r>
              <a:rPr lang="ru-RU" sz="2800" b="1" i="1" dirty="0" smtClean="0"/>
              <a:t>G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69708" y="4293096"/>
            <a:ext cx="77227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Вершина </a:t>
            </a:r>
            <a:r>
              <a:rPr lang="ru-RU" sz="2800" b="1" i="1" dirty="0" smtClean="0"/>
              <a:t>x</a:t>
            </a:r>
            <a:r>
              <a:rPr lang="ru-RU" sz="2800" b="1" dirty="0" smtClean="0"/>
              <a:t>0</a:t>
            </a:r>
            <a:r>
              <a:rPr lang="ru-RU" sz="2800" dirty="0" smtClean="0"/>
              <a:t>, в </a:t>
            </a:r>
            <a:r>
              <a:rPr lang="ru-RU" sz="2800" dirty="0" err="1" smtClean="0"/>
              <a:t>якій</a:t>
            </a:r>
            <a:r>
              <a:rPr lang="ru-RU" sz="2800" dirty="0" smtClean="0"/>
              <a:t> </a:t>
            </a:r>
            <a:r>
              <a:rPr lang="ru-RU" sz="2800" dirty="0" err="1" smtClean="0"/>
              <a:t>досягається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цей</a:t>
            </a:r>
            <a:r>
              <a:rPr lang="ru-RU" sz="2800" dirty="0" smtClean="0"/>
              <a:t> </a:t>
            </a:r>
            <a:r>
              <a:rPr lang="ru-RU" sz="2800" dirty="0" err="1" smtClean="0"/>
              <a:t>мінімум</a:t>
            </a:r>
            <a:r>
              <a:rPr lang="ru-RU" sz="2800" dirty="0" smtClean="0"/>
              <a:t>,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smtClean="0"/>
              <a:t>центральною</a:t>
            </a:r>
            <a:r>
              <a:rPr lang="ru-RU" sz="2800" dirty="0" smtClean="0"/>
              <a:t>.</a:t>
            </a:r>
            <a:endParaRPr lang="uk-UA" sz="28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3455708" y="1465603"/>
                <a:ext cx="3168688" cy="704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𝑟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𝑦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uk-UA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708" y="1465603"/>
                <a:ext cx="3168688" cy="7041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1979712" y="3123814"/>
                <a:ext cx="5670783" cy="704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𝑟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𝐺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800" b="0" i="1" smtClean="0">
                                  <a:latin typeface="Cambria Math"/>
                                </a:rPr>
                                <m:t>𝑥</m:t>
                              </m:r>
                            </m:lim>
                          </m:limLow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func>
                            <m:func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</m:lim>
                              </m:limLow>
                            </m:fName>
                            <m:e>
                              <m:limLow>
                                <m:limLow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𝑦</m:t>
                                  </m:r>
                                </m:lim>
                              </m:limLow>
                            </m:e>
                          </m:func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uk-UA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123814"/>
                <a:ext cx="5670783" cy="7041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9808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8100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Знайти</a:t>
            </a:r>
            <a:r>
              <a:rPr lang="ru-RU" sz="2800" dirty="0"/>
              <a:t> </a:t>
            </a:r>
            <a:r>
              <a:rPr lang="ru-RU" sz="2800" dirty="0" err="1"/>
              <a:t>діаметр</a:t>
            </a:r>
            <a:r>
              <a:rPr lang="ru-RU" sz="2800" dirty="0"/>
              <a:t> і </a:t>
            </a:r>
            <a:r>
              <a:rPr lang="ru-RU" sz="2800" dirty="0" err="1"/>
              <a:t>радіус</a:t>
            </a:r>
            <a:r>
              <a:rPr lang="ru-RU" sz="2800" dirty="0"/>
              <a:t> для графа, </a:t>
            </a:r>
            <a:r>
              <a:rPr lang="ru-RU" sz="2800" dirty="0" err="1"/>
              <a:t>зображеного</a:t>
            </a:r>
            <a:r>
              <a:rPr lang="ru-RU" sz="2800" dirty="0"/>
              <a:t> на </a:t>
            </a:r>
            <a:r>
              <a:rPr lang="ru-RU" sz="2800" dirty="0" smtClean="0"/>
              <a:t>рисунку</a:t>
            </a:r>
            <a:r>
              <a:rPr lang="en-US" sz="2800" dirty="0"/>
              <a:t>.</a:t>
            </a:r>
            <a:endParaRPr lang="uk-UA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903" y="895704"/>
            <a:ext cx="4739014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860729" y="477053"/>
            <a:ext cx="33119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 </a:t>
            </a:r>
            <a:r>
              <a:rPr lang="ru-RU" dirty="0" err="1"/>
              <a:t>зручно</a:t>
            </a:r>
            <a:r>
              <a:rPr lang="ru-RU" dirty="0"/>
              <a:t> </a:t>
            </a:r>
            <a:r>
              <a:rPr lang="ru-RU" dirty="0" err="1" smtClean="0"/>
              <a:t>попередньо</a:t>
            </a:r>
            <a:r>
              <a:rPr lang="ru-RU" dirty="0" smtClean="0"/>
              <a:t> </a:t>
            </a:r>
            <a:r>
              <a:rPr lang="ru-RU" dirty="0" err="1"/>
              <a:t>обчислити</a:t>
            </a:r>
            <a:r>
              <a:rPr lang="ru-RU" dirty="0"/>
              <a:t> так </a:t>
            </a:r>
            <a:r>
              <a:rPr lang="ru-RU" dirty="0" err="1" smtClean="0"/>
              <a:t>звану</a:t>
            </a:r>
            <a:r>
              <a:rPr lang="en-US" dirty="0" smtClean="0"/>
              <a:t> </a:t>
            </a:r>
            <a:r>
              <a:rPr lang="ru-RU" dirty="0" err="1" smtClean="0"/>
              <a:t>матрицю</a:t>
            </a:r>
            <a:r>
              <a:rPr lang="ru-RU" dirty="0" smtClean="0"/>
              <a:t> </a:t>
            </a:r>
            <a:r>
              <a:rPr lang="ru-RU" dirty="0" err="1"/>
              <a:t>відстаней</a:t>
            </a:r>
            <a:r>
              <a:rPr lang="ru-RU" dirty="0"/>
              <a:t> </a:t>
            </a:r>
            <a:r>
              <a:rPr lang="ru-RU" dirty="0" err="1"/>
              <a:t>поміж</a:t>
            </a:r>
            <a:r>
              <a:rPr lang="ru-RU" dirty="0"/>
              <a:t> вершинами графа. 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буде </a:t>
            </a:r>
            <a:r>
              <a:rPr lang="ru-RU" dirty="0" err="1" smtClean="0"/>
              <a:t>матриця</a:t>
            </a:r>
            <a:r>
              <a:rPr lang="en-US" dirty="0" smtClean="0"/>
              <a:t> </a:t>
            </a:r>
            <a:r>
              <a:rPr lang="uk-UA" dirty="0" smtClean="0"/>
              <a:t>розміром </a:t>
            </a:r>
            <a:r>
              <a:rPr lang="uk-UA" dirty="0"/>
              <a:t>9×9, елемент якої, що стоїть на місці (</a:t>
            </a:r>
            <a:r>
              <a:rPr lang="en-US" i="1" dirty="0" err="1"/>
              <a:t>i</a:t>
            </a:r>
            <a:r>
              <a:rPr lang="en-US" i="1" dirty="0"/>
              <a:t>, j</a:t>
            </a:r>
            <a:r>
              <a:rPr lang="en-US" dirty="0"/>
              <a:t>), </a:t>
            </a:r>
            <a:r>
              <a:rPr lang="uk-UA" dirty="0"/>
              <a:t>дорівнює відстані </a:t>
            </a:r>
            <a:r>
              <a:rPr lang="uk-UA" dirty="0" smtClean="0"/>
              <a:t>від</a:t>
            </a:r>
            <a:r>
              <a:rPr lang="en-US" dirty="0" smtClean="0"/>
              <a:t> </a:t>
            </a:r>
            <a:r>
              <a:rPr lang="ru-RU" dirty="0" err="1" smtClean="0"/>
              <a:t>вершини</a:t>
            </a:r>
            <a:r>
              <a:rPr lang="ru-RU" dirty="0" smtClean="0"/>
              <a:t> </a:t>
            </a:r>
            <a:r>
              <a:rPr lang="ru-RU" b="1" i="1" dirty="0"/>
              <a:t>i </a:t>
            </a:r>
            <a:r>
              <a:rPr lang="ru-RU" dirty="0"/>
              <a:t>до </a:t>
            </a:r>
            <a:r>
              <a:rPr lang="ru-RU" dirty="0" err="1"/>
              <a:t>вершини</a:t>
            </a:r>
            <a:r>
              <a:rPr lang="ru-RU" dirty="0"/>
              <a:t> </a:t>
            </a:r>
            <a:r>
              <a:rPr lang="ru-RU" b="1" i="1" dirty="0" smtClean="0"/>
              <a:t>j</a:t>
            </a:r>
            <a:r>
              <a:rPr lang="en-US" dirty="0" smtClean="0"/>
              <a:t>.</a:t>
            </a:r>
            <a:endParaRPr lang="uk-UA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9178" y="3711114"/>
            <a:ext cx="4176464" cy="3114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797410" y="3421644"/>
            <a:ext cx="33843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визначенням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діаметр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графа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дорівнює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найбільшому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75000"/>
                  </a:schemeClr>
                </a:solidFill>
              </a:rPr>
              <a:t>елементові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матриці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відстаней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. Отже,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= 3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Для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знаходження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радіуса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відшукаємо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в кожному рядку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найбільше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число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ці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числа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виписано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праворуч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матриці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відстаней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3">
                    <a:lumMod val="75000"/>
                  </a:schemeClr>
                </a:solidFill>
              </a:rPr>
              <a:t>Найменші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</a:rPr>
              <a:t> з них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дають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3">
                    <a:lumMod val="75000"/>
                  </a:schemeClr>
                </a:solidFill>
              </a:rPr>
              <a:t>значення </a:t>
            </a:r>
            <a:r>
              <a:rPr lang="uk-UA" dirty="0">
                <a:solidFill>
                  <a:schemeClr val="accent3">
                    <a:lumMod val="75000"/>
                  </a:schemeClr>
                </a:solidFill>
              </a:rPr>
              <a:t>радіуса </a:t>
            </a:r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r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= 2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Вершини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-тя та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5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-та є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центральними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uk-UA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356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</a:t>
            </a:r>
            <a:r>
              <a:rPr lang="en-US" b="1" i="1" dirty="0" smtClean="0"/>
              <a:t>5</a:t>
            </a:r>
            <a:r>
              <a:rPr lang="uk-UA" b="1" i="1" dirty="0" smtClean="0"/>
              <a:t> </a:t>
            </a:r>
            <a:r>
              <a:rPr lang="uk-UA" b="1" i="1" dirty="0" err="1" smtClean="0"/>
              <a:t>Цикломатика</a:t>
            </a:r>
            <a:r>
              <a:rPr lang="uk-UA" b="1" i="1" dirty="0" smtClean="0"/>
              <a:t> графів</a:t>
            </a:r>
            <a:endParaRPr lang="uk-UA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764704"/>
            <a:ext cx="8172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smtClean="0"/>
              <a:t>	</a:t>
            </a:r>
            <a:r>
              <a:rPr lang="ru-RU" sz="2800" b="1" i="1" dirty="0" err="1" smtClean="0"/>
              <a:t>Цикломатика</a:t>
            </a:r>
            <a:r>
              <a:rPr lang="ru-RU" sz="2800" b="1" i="1" dirty="0" smtClean="0"/>
              <a:t> </a:t>
            </a:r>
            <a:r>
              <a:rPr lang="ru-RU" sz="2800" dirty="0"/>
              <a:t>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вивчення</a:t>
            </a:r>
            <a:r>
              <a:rPr lang="ru-RU" sz="2800" dirty="0"/>
              <a:t> </a:t>
            </a:r>
            <a:r>
              <a:rPr lang="ru-RU" sz="2800" dirty="0" err="1"/>
              <a:t>циклів</a:t>
            </a:r>
            <a:r>
              <a:rPr lang="ru-RU" sz="2800" dirty="0"/>
              <a:t> у </a:t>
            </a:r>
            <a:r>
              <a:rPr lang="ru-RU" sz="2800" dirty="0" err="1"/>
              <a:t>графі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/>
              <a:t>З </a:t>
            </a:r>
            <a:r>
              <a:rPr lang="ru-RU" sz="2800" dirty="0" err="1"/>
              <a:t>усієї</a:t>
            </a:r>
            <a:r>
              <a:rPr lang="ru-RU" sz="2800" dirty="0"/>
              <a:t> </a:t>
            </a:r>
            <a:r>
              <a:rPr lang="ru-RU" sz="2800" dirty="0" err="1"/>
              <a:t>сукупності</a:t>
            </a:r>
            <a:r>
              <a:rPr lang="ru-RU" sz="2800" dirty="0"/>
              <a:t> </a:t>
            </a:r>
            <a:r>
              <a:rPr lang="ru-RU" sz="2800" dirty="0" err="1"/>
              <a:t>циклів</a:t>
            </a:r>
            <a:r>
              <a:rPr lang="ru-RU" sz="2800" dirty="0"/>
              <a:t> </a:t>
            </a:r>
            <a:r>
              <a:rPr lang="ru-RU" sz="2800" dirty="0" err="1"/>
              <a:t>даного</a:t>
            </a:r>
            <a:r>
              <a:rPr lang="ru-RU" sz="2800" dirty="0"/>
              <a:t> графа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відокремити</a:t>
            </a:r>
            <a:r>
              <a:rPr lang="ru-RU" sz="2800" dirty="0"/>
              <a:t> </a:t>
            </a:r>
            <a:r>
              <a:rPr lang="ru-RU" sz="2800" dirty="0" err="1" smtClean="0"/>
              <a:t>цілковито</a:t>
            </a:r>
            <a:r>
              <a:rPr lang="en-US" sz="2800" dirty="0" smtClean="0"/>
              <a:t> </a:t>
            </a:r>
            <a:r>
              <a:rPr lang="ru-RU" sz="2800" dirty="0" err="1" smtClean="0"/>
              <a:t>певну</a:t>
            </a:r>
            <a:r>
              <a:rPr lang="ru-RU" sz="2800" dirty="0" smtClean="0"/>
              <a:t> </a:t>
            </a:r>
            <a:r>
              <a:rPr lang="ru-RU" sz="2800" dirty="0" err="1"/>
              <a:t>кількість</a:t>
            </a:r>
            <a:r>
              <a:rPr lang="ru-RU" sz="2800" dirty="0"/>
              <a:t> </a:t>
            </a:r>
            <a:r>
              <a:rPr lang="ru-RU" sz="2800" dirty="0" err="1"/>
              <a:t>незалежних</a:t>
            </a:r>
            <a:r>
              <a:rPr lang="ru-RU" sz="2800" dirty="0"/>
              <a:t> (</a:t>
            </a:r>
            <a:r>
              <a:rPr lang="ru-RU" sz="2800" dirty="0" err="1"/>
              <a:t>базисних</a:t>
            </a:r>
            <a:r>
              <a:rPr lang="ru-RU" sz="2800" dirty="0"/>
              <a:t>) </a:t>
            </a:r>
            <a:r>
              <a:rPr lang="ru-RU" sz="2800" dirty="0" err="1"/>
              <a:t>циклів</a:t>
            </a:r>
            <a:r>
              <a:rPr lang="ru-RU" sz="2800" dirty="0"/>
              <a:t>, а </a:t>
            </a:r>
            <a:r>
              <a:rPr lang="ru-RU" sz="2800" dirty="0" err="1"/>
              <a:t>решту</a:t>
            </a:r>
            <a:r>
              <a:rPr lang="ru-RU" sz="2800" dirty="0"/>
              <a:t> </a:t>
            </a:r>
            <a:r>
              <a:rPr lang="ru-RU" sz="2800" dirty="0" err="1"/>
              <a:t>здобути</a:t>
            </a:r>
            <a:r>
              <a:rPr lang="ru-RU" sz="2800" dirty="0"/>
              <a:t> з </a:t>
            </a:r>
            <a:r>
              <a:rPr lang="ru-RU" sz="2800" dirty="0" err="1" smtClean="0"/>
              <a:t>базисних</a:t>
            </a:r>
            <a:r>
              <a:rPr lang="en-US" sz="2800" dirty="0" smtClean="0"/>
              <a:t> </a:t>
            </a:r>
            <a:r>
              <a:rPr lang="ru-RU" sz="2800" dirty="0" err="1" smtClean="0"/>
              <a:t>циклів</a:t>
            </a:r>
            <a:r>
              <a:rPr lang="ru-RU" sz="2800" dirty="0" smtClean="0"/>
              <a:t> </a:t>
            </a:r>
            <a:r>
              <a:rPr lang="ru-RU" sz="2800" dirty="0"/>
              <a:t>за </a:t>
            </a:r>
            <a:r>
              <a:rPr lang="ru-RU" sz="2800" dirty="0" err="1"/>
              <a:t>допомогою</a:t>
            </a:r>
            <a:r>
              <a:rPr lang="ru-RU" sz="2800" dirty="0"/>
              <a:t> </a:t>
            </a:r>
            <a:r>
              <a:rPr lang="ru-RU" sz="2800" dirty="0" err="1"/>
              <a:t>спеціальної</a:t>
            </a:r>
            <a:r>
              <a:rPr lang="ru-RU" sz="2800" dirty="0"/>
              <a:t> </a:t>
            </a:r>
            <a:r>
              <a:rPr lang="ru-RU" sz="2800" dirty="0" err="1"/>
              <a:t>операції</a:t>
            </a:r>
            <a:r>
              <a:rPr lang="ru-RU" sz="2800" dirty="0"/>
              <a:t> </a:t>
            </a:r>
            <a:r>
              <a:rPr lang="ru-RU" sz="2800" dirty="0" err="1"/>
              <a:t>додавання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algn="just"/>
            <a:r>
              <a:rPr lang="en-US" sz="2800" dirty="0"/>
              <a:t>	</a:t>
            </a:r>
            <a:r>
              <a:rPr lang="ru-RU" sz="2800" dirty="0" smtClean="0"/>
              <a:t>Приклад такого</a:t>
            </a:r>
            <a:r>
              <a:rPr lang="en-US" sz="2800" dirty="0" smtClean="0"/>
              <a:t> </a:t>
            </a:r>
            <a:r>
              <a:rPr lang="uk-UA" sz="2800" dirty="0" smtClean="0"/>
              <a:t>додавання</a:t>
            </a:r>
            <a:r>
              <a:rPr lang="ru-RU" sz="2800" dirty="0"/>
              <a:t>:</a:t>
            </a:r>
            <a:endParaRPr lang="uk-UA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65104"/>
            <a:ext cx="6840760" cy="195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258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4674"/>
            <a:ext cx="7498080" cy="668022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</a:t>
            </a:r>
            <a:r>
              <a:rPr lang="ru-RU" b="1" i="1" dirty="0" smtClean="0"/>
              <a:t>6</a:t>
            </a:r>
            <a:r>
              <a:rPr lang="en-US" b="1" i="1" dirty="0" smtClean="0"/>
              <a:t> </a:t>
            </a:r>
            <a:r>
              <a:rPr lang="uk-UA" b="1" dirty="0" smtClean="0"/>
              <a:t>Циклові </a:t>
            </a:r>
            <a:r>
              <a:rPr lang="uk-UA" b="1" dirty="0"/>
              <a:t>ребра та перешийки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836712"/>
            <a:ext cx="78488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Нехай </a:t>
            </a:r>
            <a:r>
              <a:rPr lang="ru-RU" sz="2800" dirty="0"/>
              <a:t>задано граф </a:t>
            </a:r>
            <a:r>
              <a:rPr lang="ru-RU" sz="2800" b="1" i="1" dirty="0"/>
              <a:t>G </a:t>
            </a:r>
            <a:r>
              <a:rPr lang="ru-RU" sz="2800" b="1" dirty="0"/>
              <a:t>= (</a:t>
            </a:r>
            <a:r>
              <a:rPr lang="ru-RU" sz="2800" b="1" i="1" dirty="0"/>
              <a:t>X, U</a:t>
            </a:r>
            <a:r>
              <a:rPr lang="ru-RU" sz="2800" b="1" dirty="0"/>
              <a:t>)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dirty="0"/>
              <a:t>	</a:t>
            </a:r>
            <a:r>
              <a:rPr lang="ru-RU" sz="2800" dirty="0" smtClean="0"/>
              <a:t>Ребро </a:t>
            </a:r>
            <a:r>
              <a:rPr lang="ru-RU" sz="2800" dirty="0"/>
              <a:t>графа, через яке проходить </a:t>
            </a:r>
            <a:r>
              <a:rPr lang="ru-RU" sz="2800" dirty="0" err="1"/>
              <a:t>хоча</a:t>
            </a:r>
            <a:r>
              <a:rPr lang="ru-RU" sz="2800" dirty="0"/>
              <a:t> </a:t>
            </a:r>
            <a:r>
              <a:rPr lang="ru-RU" sz="2800" dirty="0" smtClean="0"/>
              <a:t>б один </a:t>
            </a:r>
            <a:r>
              <a:rPr lang="ru-RU" sz="2800" dirty="0"/>
              <a:t>цикл, </a:t>
            </a:r>
            <a:r>
              <a:rPr lang="ru-RU" sz="2800" dirty="0" err="1"/>
              <a:t>назвемо</a:t>
            </a:r>
            <a:r>
              <a:rPr lang="ru-RU" sz="2800" dirty="0"/>
              <a:t> </a:t>
            </a:r>
            <a:r>
              <a:rPr lang="ru-RU" sz="2800" b="1" i="1" dirty="0" err="1" smtClean="0"/>
              <a:t>цикловим</a:t>
            </a:r>
            <a:r>
              <a:rPr lang="ru-RU" sz="2800" b="1" i="1" dirty="0" smtClean="0"/>
              <a:t> </a:t>
            </a:r>
            <a:r>
              <a:rPr lang="ru-RU" sz="2800" b="1" i="1" dirty="0"/>
              <a:t>ребром</a:t>
            </a:r>
            <a:r>
              <a:rPr lang="ru-RU" sz="2800" dirty="0"/>
              <a:t>. Ребро, яке не входить до </a:t>
            </a:r>
            <a:r>
              <a:rPr lang="ru-RU" sz="2800" dirty="0" err="1"/>
              <a:t>жодного</a:t>
            </a:r>
            <a:r>
              <a:rPr lang="ru-RU" sz="2800" dirty="0"/>
              <a:t> циклу</a:t>
            </a:r>
            <a:r>
              <a:rPr lang="ru-RU" sz="2800" dirty="0" smtClean="0"/>
              <a:t>, </a:t>
            </a:r>
            <a:r>
              <a:rPr lang="uk-UA" sz="2800" dirty="0" smtClean="0"/>
              <a:t>називатимемо </a:t>
            </a:r>
            <a:r>
              <a:rPr lang="uk-UA" sz="2800" b="1" i="1" dirty="0"/>
              <a:t>перешийком</a:t>
            </a:r>
            <a:r>
              <a:rPr lang="uk-UA" sz="2800" dirty="0"/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84984"/>
            <a:ext cx="57245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23628" y="5373216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Ребра </a:t>
            </a:r>
            <a:r>
              <a:rPr lang="en-US" sz="2800" b="1" i="1" dirty="0"/>
              <a:t>u</a:t>
            </a:r>
            <a:r>
              <a:rPr lang="en-US" sz="2800" b="1" dirty="0"/>
              <a:t>1 </a:t>
            </a:r>
            <a:r>
              <a:rPr lang="uk-UA" sz="2800" dirty="0"/>
              <a:t>та </a:t>
            </a:r>
            <a:r>
              <a:rPr lang="en-US" sz="2800" b="1" i="1" dirty="0"/>
              <a:t>u</a:t>
            </a:r>
            <a:r>
              <a:rPr lang="en-US" sz="2800" b="1" dirty="0"/>
              <a:t>2 </a:t>
            </a:r>
            <a:r>
              <a:rPr lang="en-US" sz="2800" dirty="0" smtClean="0"/>
              <a:t>–</a:t>
            </a:r>
            <a:r>
              <a:rPr lang="ru-RU" sz="2800" dirty="0" smtClean="0"/>
              <a:t> </a:t>
            </a:r>
            <a:r>
              <a:rPr lang="uk-UA" sz="2800" dirty="0" smtClean="0"/>
              <a:t>перешийки</a:t>
            </a:r>
            <a:r>
              <a:rPr lang="uk-UA" sz="2800" dirty="0"/>
              <a:t>, решта </a:t>
            </a:r>
            <a:r>
              <a:rPr lang="uk-UA" sz="2800" dirty="0" err="1"/>
              <a:t>ребер</a:t>
            </a:r>
            <a:r>
              <a:rPr lang="uk-UA" sz="2800" dirty="0"/>
              <a:t> − циклові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5978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8211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>
                <a:solidFill>
                  <a:srgbClr val="002060"/>
                </a:solidFill>
              </a:rPr>
              <a:t>Лема</a:t>
            </a:r>
            <a:r>
              <a:rPr lang="ru-RU" sz="2800" b="1" i="1" dirty="0">
                <a:solidFill>
                  <a:srgbClr val="002060"/>
                </a:solidFill>
              </a:rPr>
              <a:t> </a:t>
            </a:r>
            <a:r>
              <a:rPr lang="ru-RU" sz="2800" i="1" dirty="0">
                <a:solidFill>
                  <a:srgbClr val="002060"/>
                </a:solidFill>
              </a:rPr>
              <a:t>При </a:t>
            </a:r>
            <a:r>
              <a:rPr lang="ru-RU" sz="2800" i="1" dirty="0" err="1">
                <a:solidFill>
                  <a:srgbClr val="002060"/>
                </a:solidFill>
              </a:rPr>
              <a:t>вилученні</a:t>
            </a:r>
            <a:r>
              <a:rPr lang="ru-RU" sz="2800" i="1" dirty="0">
                <a:solidFill>
                  <a:srgbClr val="002060"/>
                </a:solidFill>
              </a:rPr>
              <a:t> </a:t>
            </a:r>
            <a:r>
              <a:rPr lang="ru-RU" sz="2800" i="1" dirty="0" err="1">
                <a:solidFill>
                  <a:srgbClr val="002060"/>
                </a:solidFill>
              </a:rPr>
              <a:t>зі</a:t>
            </a:r>
            <a:r>
              <a:rPr lang="ru-RU" sz="2800" i="1" dirty="0">
                <a:solidFill>
                  <a:srgbClr val="002060"/>
                </a:solidFill>
              </a:rPr>
              <a:t> </a:t>
            </a:r>
            <a:r>
              <a:rPr lang="ru-RU" sz="2800" i="1" dirty="0" err="1">
                <a:solidFill>
                  <a:srgbClr val="002060"/>
                </a:solidFill>
              </a:rPr>
              <a:t>зв’язного</a:t>
            </a:r>
            <a:r>
              <a:rPr lang="ru-RU" sz="2800" i="1" dirty="0">
                <a:solidFill>
                  <a:srgbClr val="002060"/>
                </a:solidFill>
              </a:rPr>
              <a:t> графа циклового ребра </a:t>
            </a:r>
            <a:r>
              <a:rPr lang="ru-RU" sz="2800" i="1" dirty="0" err="1">
                <a:solidFill>
                  <a:srgbClr val="002060"/>
                </a:solidFill>
              </a:rPr>
              <a:t>він</a:t>
            </a:r>
            <a:r>
              <a:rPr lang="ru-RU" sz="2800" i="1" dirty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залишається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ru-RU" sz="2800" i="1" dirty="0" err="1" smtClean="0">
                <a:solidFill>
                  <a:srgbClr val="002060"/>
                </a:solidFill>
              </a:rPr>
              <a:t>зв’язним</a:t>
            </a:r>
            <a:r>
              <a:rPr lang="ru-RU" sz="2800" i="1" dirty="0">
                <a:solidFill>
                  <a:srgbClr val="002060"/>
                </a:solidFill>
              </a:rPr>
              <a:t>. При </a:t>
            </a:r>
            <a:r>
              <a:rPr lang="ru-RU" sz="2800" i="1" dirty="0" err="1">
                <a:solidFill>
                  <a:srgbClr val="002060"/>
                </a:solidFill>
              </a:rPr>
              <a:t>вилученні</a:t>
            </a:r>
            <a:r>
              <a:rPr lang="ru-RU" sz="2800" i="1" dirty="0">
                <a:solidFill>
                  <a:srgbClr val="002060"/>
                </a:solidFill>
              </a:rPr>
              <a:t> </a:t>
            </a:r>
            <a:r>
              <a:rPr lang="ru-RU" sz="2800" i="1" dirty="0" err="1">
                <a:solidFill>
                  <a:srgbClr val="002060"/>
                </a:solidFill>
              </a:rPr>
              <a:t>зі</a:t>
            </a:r>
            <a:r>
              <a:rPr lang="ru-RU" sz="2800" i="1" dirty="0">
                <a:solidFill>
                  <a:srgbClr val="002060"/>
                </a:solidFill>
              </a:rPr>
              <a:t> </a:t>
            </a:r>
            <a:r>
              <a:rPr lang="ru-RU" sz="2800" i="1" dirty="0" err="1">
                <a:solidFill>
                  <a:srgbClr val="002060"/>
                </a:solidFill>
              </a:rPr>
              <a:t>зв’язного</a:t>
            </a:r>
            <a:r>
              <a:rPr lang="ru-RU" sz="2800" i="1" dirty="0">
                <a:solidFill>
                  <a:srgbClr val="002060"/>
                </a:solidFill>
              </a:rPr>
              <a:t> графа </a:t>
            </a:r>
            <a:r>
              <a:rPr lang="ru-RU" sz="2800" i="1" dirty="0" err="1">
                <a:solidFill>
                  <a:srgbClr val="002060"/>
                </a:solidFill>
              </a:rPr>
              <a:t>перешийка</a:t>
            </a:r>
            <a:r>
              <a:rPr lang="ru-RU" sz="2800" i="1" dirty="0">
                <a:solidFill>
                  <a:srgbClr val="002060"/>
                </a:solidFill>
              </a:rPr>
              <a:t> граф </a:t>
            </a:r>
            <a:r>
              <a:rPr lang="ru-RU" sz="2800" i="1" dirty="0" err="1">
                <a:solidFill>
                  <a:srgbClr val="002060"/>
                </a:solidFill>
              </a:rPr>
              <a:t>розпадається</a:t>
            </a:r>
            <a:r>
              <a:rPr lang="ru-RU" sz="2800" i="1" dirty="0">
                <a:solidFill>
                  <a:srgbClr val="002060"/>
                </a:solidFill>
              </a:rPr>
              <a:t> на </a:t>
            </a:r>
            <a:r>
              <a:rPr lang="ru-RU" sz="2800" i="1" dirty="0" err="1" smtClean="0">
                <a:solidFill>
                  <a:srgbClr val="002060"/>
                </a:solidFill>
              </a:rPr>
              <a:t>дві</a:t>
            </a:r>
            <a:r>
              <a:rPr lang="ru-RU" sz="2800" i="1" dirty="0" smtClean="0">
                <a:solidFill>
                  <a:srgbClr val="002060"/>
                </a:solidFill>
              </a:rPr>
              <a:t> </a:t>
            </a:r>
            <a:r>
              <a:rPr lang="uk-UA" sz="2800" i="1" dirty="0" smtClean="0">
                <a:solidFill>
                  <a:srgbClr val="002060"/>
                </a:solidFill>
              </a:rPr>
              <a:t>компоненти </a:t>
            </a:r>
            <a:r>
              <a:rPr lang="uk-UA" sz="2800" i="1" dirty="0">
                <a:solidFill>
                  <a:srgbClr val="002060"/>
                </a:solidFill>
              </a:rPr>
              <a:t>зв’язності.</a:t>
            </a:r>
          </a:p>
          <a:p>
            <a:pPr algn="ctr"/>
            <a:r>
              <a:rPr lang="ru-RU" sz="2800" dirty="0"/>
              <a:t>Д о в е д е н </a:t>
            </a:r>
            <a:r>
              <a:rPr lang="ru-RU" sz="2800" dirty="0" err="1"/>
              <a:t>н</a:t>
            </a:r>
            <a:r>
              <a:rPr lang="ru-RU" sz="2800" dirty="0"/>
              <a:t> я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/>
              <a:t>ребро </a:t>
            </a:r>
            <a:r>
              <a:rPr lang="ru-RU" sz="2800" b="1" dirty="0"/>
              <a:t>{</a:t>
            </a:r>
            <a:r>
              <a:rPr lang="ru-RU" sz="2800" b="1" i="1" dirty="0"/>
              <a:t>a, b</a:t>
            </a:r>
            <a:r>
              <a:rPr lang="ru-RU" sz="2800" dirty="0"/>
              <a:t>}, яке </a:t>
            </a:r>
            <a:r>
              <a:rPr lang="ru-RU" sz="2800" dirty="0" err="1"/>
              <a:t>вилучається</a:t>
            </a:r>
            <a:r>
              <a:rPr lang="ru-RU" sz="2800" dirty="0"/>
              <a:t>, є </a:t>
            </a:r>
            <a:r>
              <a:rPr lang="ru-RU" sz="2800" dirty="0" err="1"/>
              <a:t>циклове</a:t>
            </a:r>
            <a:r>
              <a:rPr lang="ru-RU" sz="2800" dirty="0"/>
              <a:t>, то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 smtClean="0"/>
              <a:t>вилучення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вершини</a:t>
            </a:r>
            <a:r>
              <a:rPr lang="ru-RU" sz="2800" dirty="0" smtClean="0"/>
              <a:t> </a:t>
            </a:r>
            <a:r>
              <a:rPr lang="ru-RU" sz="2800" b="1" i="1" dirty="0"/>
              <a:t>a </a:t>
            </a:r>
            <a:r>
              <a:rPr lang="ru-RU" sz="2800" dirty="0"/>
              <a:t>та </a:t>
            </a:r>
            <a:r>
              <a:rPr lang="ru-RU" sz="2800" b="1" i="1" dirty="0"/>
              <a:t>b</a:t>
            </a:r>
            <a:r>
              <a:rPr lang="ru-RU" sz="2800" dirty="0"/>
              <a:t>, як і </a:t>
            </a:r>
            <a:r>
              <a:rPr lang="ru-RU" sz="2800" dirty="0" err="1"/>
              <a:t>раніше</a:t>
            </a:r>
            <a:r>
              <a:rPr lang="ru-RU" sz="2800" dirty="0"/>
              <a:t>,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з’єднати</a:t>
            </a:r>
            <a:r>
              <a:rPr lang="ru-RU" sz="2800" dirty="0"/>
              <a:t> в </a:t>
            </a:r>
            <a:r>
              <a:rPr lang="ru-RU" sz="2800" dirty="0" err="1"/>
              <a:t>ланцюг</a:t>
            </a:r>
            <a:r>
              <a:rPr lang="ru-RU" sz="2800" dirty="0"/>
              <a:t> – </a:t>
            </a:r>
            <a:r>
              <a:rPr lang="ru-RU" sz="2800" dirty="0" err="1"/>
              <a:t>залишком</a:t>
            </a:r>
            <a:r>
              <a:rPr lang="ru-RU" sz="2800" dirty="0"/>
              <a:t> циклу, </a:t>
            </a:r>
            <a:r>
              <a:rPr lang="ru-RU" sz="2800" dirty="0" smtClean="0"/>
              <a:t>до </a:t>
            </a:r>
            <a:r>
              <a:rPr lang="ru-RU" sz="2800" dirty="0" err="1" smtClean="0"/>
              <a:t>якого</a:t>
            </a:r>
            <a:r>
              <a:rPr lang="ru-RU" sz="2800" dirty="0" smtClean="0"/>
              <a:t> </a:t>
            </a:r>
            <a:r>
              <a:rPr lang="ru-RU" sz="2800" dirty="0"/>
              <a:t>входило ребро </a:t>
            </a:r>
            <a:r>
              <a:rPr lang="ru-RU" sz="2800" b="1" dirty="0"/>
              <a:t>{</a:t>
            </a:r>
            <a:r>
              <a:rPr lang="ru-RU" sz="2800" b="1" i="1" dirty="0"/>
              <a:t>a, b</a:t>
            </a:r>
            <a:r>
              <a:rPr lang="ru-RU" sz="2800" dirty="0"/>
              <a:t>}. </a:t>
            </a:r>
            <a:r>
              <a:rPr lang="ru-RU" sz="2800" dirty="0" err="1"/>
              <a:t>Звідси</a:t>
            </a:r>
            <a:r>
              <a:rPr lang="ru-RU" sz="2800" dirty="0"/>
              <a:t> </a:t>
            </a:r>
            <a:r>
              <a:rPr lang="ru-RU" sz="2800" dirty="0" err="1"/>
              <a:t>випливає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і </a:t>
            </a:r>
            <a:r>
              <a:rPr lang="ru-RU" sz="2800" dirty="0" err="1"/>
              <a:t>кожні</a:t>
            </a:r>
            <a:r>
              <a:rPr lang="ru-RU" sz="2800" dirty="0"/>
              <a:t> </a:t>
            </a:r>
            <a:r>
              <a:rPr lang="ru-RU" sz="2800" dirty="0" err="1"/>
              <a:t>дві</a:t>
            </a:r>
            <a:r>
              <a:rPr lang="ru-RU" sz="2800" dirty="0"/>
              <a:t>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dirty="0" smtClean="0"/>
              <a:t>графа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/>
              <a:t>вилучення</a:t>
            </a:r>
            <a:r>
              <a:rPr lang="ru-RU" sz="2800" dirty="0"/>
              <a:t> ребра </a:t>
            </a:r>
            <a:r>
              <a:rPr lang="ru-RU" sz="2800" b="1" dirty="0"/>
              <a:t>{</a:t>
            </a:r>
            <a:r>
              <a:rPr lang="ru-RU" sz="2800" b="1" i="1" dirty="0"/>
              <a:t>a, b</a:t>
            </a:r>
            <a:r>
              <a:rPr lang="ru-RU" sz="2800" b="1" dirty="0"/>
              <a:t>} </a:t>
            </a:r>
            <a:r>
              <a:rPr lang="ru-RU" sz="2800" dirty="0" err="1"/>
              <a:t>залишаються</a:t>
            </a:r>
            <a:r>
              <a:rPr lang="ru-RU" sz="2800" dirty="0"/>
              <a:t> </a:t>
            </a:r>
            <a:r>
              <a:rPr lang="ru-RU" sz="2800" dirty="0" err="1"/>
              <a:t>зв’язаними</a:t>
            </a:r>
            <a:r>
              <a:rPr lang="ru-RU" sz="2800" dirty="0"/>
              <a:t> </a:t>
            </a:r>
            <a:r>
              <a:rPr lang="ru-RU" sz="2800" dirty="0" err="1"/>
              <a:t>ланцюгом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smtClean="0"/>
              <a:t>	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98142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Й </a:t>
            </a:r>
            <a:r>
              <a:rPr lang="ru-RU" sz="2800" dirty="0" err="1" smtClean="0"/>
              <a:t>навпаки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b="1" dirty="0" smtClean="0"/>
              <a:t>{</a:t>
            </a:r>
            <a:r>
              <a:rPr lang="ru-RU" sz="2800" b="1" i="1" dirty="0" smtClean="0"/>
              <a:t>a, b</a:t>
            </a:r>
            <a:r>
              <a:rPr lang="ru-RU" sz="2800" b="1" dirty="0" smtClean="0"/>
              <a:t>} </a:t>
            </a:r>
            <a:r>
              <a:rPr lang="ru-RU" sz="2800" dirty="0" smtClean="0"/>
              <a:t>– </a:t>
            </a:r>
            <a:r>
              <a:rPr lang="ru-RU" sz="2800" dirty="0" err="1" smtClean="0"/>
              <a:t>перешийок</a:t>
            </a:r>
            <a:r>
              <a:rPr lang="ru-RU" sz="2800" dirty="0" smtClean="0"/>
              <a:t>, то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вилучення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вершини</a:t>
            </a:r>
            <a:r>
              <a:rPr lang="ru-RU" sz="2800" dirty="0" smtClean="0"/>
              <a:t> </a:t>
            </a:r>
            <a:r>
              <a:rPr lang="ru-RU" sz="2800" b="1" i="1" dirty="0" smtClean="0"/>
              <a:t>a </a:t>
            </a:r>
            <a:r>
              <a:rPr lang="ru-RU" sz="2800" dirty="0" smtClean="0"/>
              <a:t>та </a:t>
            </a:r>
            <a:r>
              <a:rPr lang="ru-RU" sz="2800" b="1" i="1" dirty="0" smtClean="0"/>
              <a:t>b </a:t>
            </a:r>
            <a:r>
              <a:rPr lang="ru-RU" sz="2800" dirty="0" smtClean="0"/>
              <a:t>не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зв’язати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ланцюгом</a:t>
            </a:r>
            <a:r>
              <a:rPr lang="ru-RU" sz="2800" dirty="0" smtClean="0"/>
              <a:t>, </a:t>
            </a:r>
            <a:r>
              <a:rPr lang="ru-RU" sz="2800" dirty="0" err="1" smtClean="0"/>
              <a:t>інакше</a:t>
            </a:r>
            <a:r>
              <a:rPr lang="ru-RU" sz="2800" dirty="0" smtClean="0"/>
              <a:t> </a:t>
            </a:r>
            <a:r>
              <a:rPr lang="ru-RU" sz="2800" dirty="0" err="1" smtClean="0"/>
              <a:t>цей</a:t>
            </a:r>
            <a:r>
              <a:rPr lang="ru-RU" sz="2800" dirty="0" smtClean="0"/>
              <a:t> </a:t>
            </a:r>
            <a:r>
              <a:rPr lang="ru-RU" sz="2800" dirty="0" err="1" smtClean="0"/>
              <a:t>ланцюг</a:t>
            </a:r>
            <a:r>
              <a:rPr lang="ru-RU" sz="2800" dirty="0" smtClean="0"/>
              <a:t> разом з ребром </a:t>
            </a:r>
            <a:r>
              <a:rPr lang="ru-RU" sz="2800" b="1" dirty="0" smtClean="0"/>
              <a:t>{</a:t>
            </a:r>
            <a:r>
              <a:rPr lang="ru-RU" sz="2800" b="1" i="1" dirty="0" err="1" smtClean="0"/>
              <a:t>a,b</a:t>
            </a:r>
            <a:r>
              <a:rPr lang="ru-RU" sz="2800" b="1" dirty="0" smtClean="0"/>
              <a:t>} </a:t>
            </a:r>
            <a:r>
              <a:rPr lang="ru-RU" sz="2800" dirty="0" err="1" smtClean="0"/>
              <a:t>утворить</a:t>
            </a:r>
            <a:r>
              <a:rPr lang="ru-RU" sz="2800" dirty="0" smtClean="0"/>
              <a:t> цикл у </a:t>
            </a:r>
            <a:r>
              <a:rPr lang="ru-RU" sz="2800" dirty="0" err="1" smtClean="0"/>
              <a:t>вихідному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графі</a:t>
            </a:r>
            <a:r>
              <a:rPr lang="ru-RU" sz="2800" dirty="0" smtClean="0"/>
              <a:t>. З </a:t>
            </a:r>
            <a:r>
              <a:rPr lang="ru-RU" sz="2800" dirty="0" err="1" smtClean="0"/>
              <a:t>іншого</a:t>
            </a:r>
            <a:r>
              <a:rPr lang="ru-RU" sz="2800" dirty="0" smtClean="0"/>
              <a:t> боку, </a:t>
            </a:r>
            <a:r>
              <a:rPr lang="ru-RU" sz="2800" dirty="0" err="1" smtClean="0"/>
              <a:t>кожна</a:t>
            </a:r>
            <a:r>
              <a:rPr lang="ru-RU" sz="2800" dirty="0" smtClean="0"/>
              <a:t> вершина </a:t>
            </a:r>
            <a:r>
              <a:rPr lang="ru-RU" sz="2800" dirty="0" err="1" smtClean="0"/>
              <a:t>залишається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зв’язаною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чи</a:t>
            </a:r>
            <a:r>
              <a:rPr lang="ru-RU" sz="2800" dirty="0" smtClean="0"/>
              <a:t> то з вершиною </a:t>
            </a:r>
            <a:r>
              <a:rPr lang="ru-RU" sz="2800" b="1" i="1" dirty="0" smtClean="0"/>
              <a:t>a</a:t>
            </a:r>
            <a:r>
              <a:rPr lang="ru-RU" sz="2800" dirty="0" smtClean="0"/>
              <a:t>, </a:t>
            </a:r>
            <a:r>
              <a:rPr lang="ru-RU" sz="2800" dirty="0" err="1" smtClean="0"/>
              <a:t>чи</a:t>
            </a:r>
            <a:r>
              <a:rPr lang="ru-RU" sz="2800" dirty="0" smtClean="0"/>
              <a:t> то з вершиною </a:t>
            </a:r>
            <a:r>
              <a:rPr lang="ru-RU" sz="2800" b="1" i="1" dirty="0" smtClean="0"/>
              <a:t>b</a:t>
            </a:r>
            <a:r>
              <a:rPr lang="ru-RU" sz="2800" dirty="0" smtClean="0"/>
              <a:t>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Н а с л і д о к. При </a:t>
            </a:r>
            <a:r>
              <a:rPr lang="ru-RU" sz="2800" dirty="0" err="1" smtClean="0"/>
              <a:t>вилученні</a:t>
            </a:r>
            <a:r>
              <a:rPr lang="ru-RU" sz="2800" dirty="0" smtClean="0"/>
              <a:t> з графа циклового ребра </a:t>
            </a:r>
            <a:r>
              <a:rPr lang="ru-RU" sz="2800" dirty="0" err="1" smtClean="0"/>
              <a:t>кількість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зв’язних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компонентів</a:t>
            </a:r>
            <a:r>
              <a:rPr lang="ru-RU" sz="2800" dirty="0" smtClean="0"/>
              <a:t> графа не </a:t>
            </a:r>
            <a:r>
              <a:rPr lang="ru-RU" sz="2800" dirty="0" err="1" smtClean="0"/>
              <a:t>змінюється</a:t>
            </a:r>
            <a:r>
              <a:rPr lang="ru-RU" sz="2800" dirty="0" smtClean="0"/>
              <a:t>. При </a:t>
            </a:r>
            <a:r>
              <a:rPr lang="ru-RU" sz="2800" dirty="0" err="1" smtClean="0"/>
              <a:t>вилученні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перешийка</a:t>
            </a:r>
            <a:r>
              <a:rPr lang="ru-RU" sz="2800" dirty="0" smtClean="0"/>
              <a:t> </a:t>
            </a:r>
            <a:r>
              <a:rPr lang="ru-RU" sz="2800" dirty="0" err="1" smtClean="0"/>
              <a:t>кількість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зв’язних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компонентів</a:t>
            </a:r>
            <a:r>
              <a:rPr lang="ru-RU" sz="2800" dirty="0" smtClean="0"/>
              <a:t> графа </a:t>
            </a:r>
            <a:r>
              <a:rPr lang="ru-RU" sz="2800" dirty="0" err="1" smtClean="0"/>
              <a:t>збільшується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одиницю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125975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925"/>
            <a:ext cx="7498080" cy="610763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</a:t>
            </a:r>
            <a:r>
              <a:rPr lang="ru-RU" b="1" i="1" dirty="0" smtClean="0"/>
              <a:t>7</a:t>
            </a:r>
            <a:r>
              <a:rPr lang="en-US" b="1" i="1" dirty="0" smtClean="0"/>
              <a:t> </a:t>
            </a:r>
            <a:r>
              <a:rPr lang="uk-UA" b="1" dirty="0" err="1" smtClean="0"/>
              <a:t>Цикломатичне</a:t>
            </a:r>
            <a:r>
              <a:rPr lang="uk-UA" b="1" dirty="0" smtClean="0"/>
              <a:t> </a:t>
            </a:r>
            <a:r>
              <a:rPr lang="uk-UA" b="1" dirty="0"/>
              <a:t>число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64704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Нехай </a:t>
            </a:r>
            <a:r>
              <a:rPr lang="uk-UA" sz="2800" dirty="0"/>
              <a:t>задано граф </a:t>
            </a:r>
            <a:r>
              <a:rPr lang="en-US" sz="2800" b="1" i="1" dirty="0">
                <a:latin typeface="Corbel (Основной текст)"/>
              </a:rPr>
              <a:t>G </a:t>
            </a:r>
            <a:r>
              <a:rPr lang="en-US" sz="2800" b="1" dirty="0">
                <a:latin typeface="Corbel (Основной текст)"/>
              </a:rPr>
              <a:t>= (</a:t>
            </a:r>
            <a:r>
              <a:rPr lang="en-US" sz="2800" b="1" i="1" dirty="0">
                <a:latin typeface="Corbel (Основной текст)"/>
              </a:rPr>
              <a:t>X, U</a:t>
            </a:r>
            <a:r>
              <a:rPr lang="en-US" sz="2800" b="1" dirty="0">
                <a:latin typeface="Corbel (Основной текст)"/>
              </a:rPr>
              <a:t>)</a:t>
            </a:r>
            <a:r>
              <a:rPr lang="en-US" sz="2800" dirty="0">
                <a:latin typeface="Corbel (Основной текст)"/>
              </a:rPr>
              <a:t>, </a:t>
            </a:r>
            <a:r>
              <a:rPr lang="en-US" sz="2800" b="1" i="1" dirty="0">
                <a:latin typeface="Corbel (Основной текст)"/>
              </a:rPr>
              <a:t>|X</a:t>
            </a:r>
            <a:r>
              <a:rPr lang="en-US" sz="2800" b="1" i="1" dirty="0" smtClean="0">
                <a:latin typeface="Corbel (Основной текст)"/>
              </a:rPr>
              <a:t>|=n</a:t>
            </a:r>
            <a:r>
              <a:rPr lang="en-US" sz="2800" dirty="0">
                <a:latin typeface="Corbel (Основной текст)"/>
              </a:rPr>
              <a:t>, </a:t>
            </a:r>
            <a:r>
              <a:rPr lang="en-US" sz="2800" b="1" i="1" dirty="0">
                <a:latin typeface="Corbel (Основной текст)"/>
              </a:rPr>
              <a:t>|U</a:t>
            </a:r>
            <a:r>
              <a:rPr lang="en-US" sz="2800" b="1" i="1" dirty="0" smtClean="0">
                <a:latin typeface="Corbel (Основной текст)"/>
              </a:rPr>
              <a:t>|=m</a:t>
            </a:r>
            <a:r>
              <a:rPr lang="en-US" sz="2800" dirty="0">
                <a:latin typeface="Corbel (Основной текст)"/>
              </a:rPr>
              <a:t>; </a:t>
            </a:r>
            <a:r>
              <a:rPr lang="ru-RU" sz="2800" dirty="0" smtClean="0">
                <a:latin typeface="Corbel (Основной текст)"/>
              </a:rPr>
              <a:t>   </a:t>
            </a:r>
            <a:r>
              <a:rPr lang="en-US" sz="2800" b="1" i="1" dirty="0" smtClean="0">
                <a:latin typeface="Corbel (Основной текст)"/>
              </a:rPr>
              <a:t>p </a:t>
            </a:r>
            <a:r>
              <a:rPr lang="en-US" sz="2800" dirty="0">
                <a:latin typeface="Corbel (Основной текст)"/>
              </a:rPr>
              <a:t>– </a:t>
            </a:r>
            <a:r>
              <a:rPr lang="uk-UA" sz="2800" dirty="0"/>
              <a:t>кількість </a:t>
            </a:r>
            <a:r>
              <a:rPr lang="uk-UA" sz="2800" dirty="0" smtClean="0"/>
              <a:t>компонент </a:t>
            </a:r>
            <a:r>
              <a:rPr lang="ru-RU" sz="2800" dirty="0" err="1" smtClean="0"/>
              <a:t>зв’язності</a:t>
            </a:r>
            <a:r>
              <a:rPr lang="ru-RU" sz="2800" dirty="0" smtClean="0"/>
              <a:t> </a:t>
            </a:r>
            <a:r>
              <a:rPr lang="ru-RU" sz="2800" dirty="0"/>
              <a:t>графа. </a:t>
            </a:r>
            <a:r>
              <a:rPr lang="ru-RU" sz="2800" dirty="0" smtClean="0"/>
              <a:t>	Величина </a:t>
            </a:r>
            <a:r>
              <a:rPr lang="ru-RU" sz="2800" dirty="0"/>
              <a:t>λ </a:t>
            </a:r>
            <a:r>
              <a:rPr lang="ru-RU" sz="2800" b="1" i="1" dirty="0"/>
              <a:t>= m – n + p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b="1" i="1" dirty="0" err="1"/>
              <a:t>цикломатичним</a:t>
            </a:r>
            <a:r>
              <a:rPr lang="ru-RU" sz="2800" b="1" i="1" dirty="0"/>
              <a:t> </a:t>
            </a:r>
            <a:r>
              <a:rPr lang="ru-RU" sz="2800" b="1" i="1" dirty="0" smtClean="0"/>
              <a:t>числом </a:t>
            </a:r>
            <a:r>
              <a:rPr lang="uk-UA" sz="2800" b="1" i="1" dirty="0" smtClean="0"/>
              <a:t>графа</a:t>
            </a:r>
            <a:r>
              <a:rPr lang="uk-UA" sz="2800" dirty="0" smtClean="0"/>
              <a:t>.</a:t>
            </a:r>
          </a:p>
          <a:p>
            <a:pPr algn="just"/>
            <a:endParaRPr lang="uk-UA" sz="2800" dirty="0"/>
          </a:p>
          <a:p>
            <a:pPr algn="just"/>
            <a:r>
              <a:rPr lang="ru-RU" sz="2800" b="1" dirty="0" smtClean="0"/>
              <a:t>Теорема. </a:t>
            </a:r>
            <a:r>
              <a:rPr lang="ru-RU" sz="2800" dirty="0"/>
              <a:t>Для кожного графа </a:t>
            </a:r>
            <a:r>
              <a:rPr lang="ru-RU" sz="2800" dirty="0" err="1"/>
              <a:t>цикломатичне</a:t>
            </a:r>
            <a:r>
              <a:rPr lang="ru-RU" sz="2800" dirty="0"/>
              <a:t> число є </a:t>
            </a:r>
            <a:r>
              <a:rPr lang="ru-RU" sz="2800" dirty="0" err="1"/>
              <a:t>невід’ємне</a:t>
            </a:r>
            <a:r>
              <a:rPr lang="ru-RU" sz="2800" dirty="0"/>
              <a:t>, </a:t>
            </a:r>
            <a:r>
              <a:rPr lang="ru-RU" sz="2800" dirty="0" err="1" smtClean="0"/>
              <a:t>тобто</a:t>
            </a:r>
            <a:r>
              <a:rPr lang="ru-RU" sz="2800" dirty="0" smtClean="0"/>
              <a:t> </a:t>
            </a:r>
            <a:r>
              <a:rPr lang="el-GR" sz="2800" dirty="0" smtClean="0"/>
              <a:t>λ </a:t>
            </a:r>
            <a:r>
              <a:rPr lang="el-GR" sz="2800" dirty="0"/>
              <a:t>≥ </a:t>
            </a:r>
            <a:r>
              <a:rPr lang="el-GR" sz="2800" b="1" dirty="0"/>
              <a:t>0</a:t>
            </a:r>
            <a:r>
              <a:rPr lang="el-GR" sz="2800" dirty="0"/>
              <a:t>.</a:t>
            </a:r>
          </a:p>
          <a:p>
            <a:pPr algn="ctr"/>
            <a:r>
              <a:rPr lang="ru-RU" sz="2800" dirty="0"/>
              <a:t>Д о в е д е н </a:t>
            </a:r>
            <a:r>
              <a:rPr lang="ru-RU" sz="2800" dirty="0" err="1"/>
              <a:t>н</a:t>
            </a:r>
            <a:r>
              <a:rPr lang="ru-RU" sz="2800" dirty="0"/>
              <a:t> я</a:t>
            </a:r>
          </a:p>
          <a:p>
            <a:pPr algn="just"/>
            <a:r>
              <a:rPr lang="ru-RU" sz="2800" dirty="0" err="1"/>
              <a:t>Вилучаємо</a:t>
            </a:r>
            <a:r>
              <a:rPr lang="ru-RU" sz="2800" dirty="0"/>
              <a:t> з графа по одному ребру, і </a:t>
            </a:r>
            <a:r>
              <a:rPr lang="ru-RU" sz="2800" dirty="0" err="1"/>
              <a:t>відстежуємо</a:t>
            </a:r>
            <a:r>
              <a:rPr lang="ru-RU" sz="2800" dirty="0"/>
              <a:t> </a:t>
            </a:r>
            <a:r>
              <a:rPr lang="ru-RU" sz="2800" dirty="0" err="1"/>
              <a:t>змінювання</a:t>
            </a:r>
            <a:r>
              <a:rPr lang="ru-RU" sz="2800" dirty="0"/>
              <a:t> </a:t>
            </a:r>
            <a:r>
              <a:rPr lang="ru-RU" sz="2800" dirty="0" err="1"/>
              <a:t>величини</a:t>
            </a:r>
            <a:r>
              <a:rPr lang="ru-RU" sz="2800" dirty="0"/>
              <a:t> λ</a:t>
            </a:r>
            <a:r>
              <a:rPr lang="ru-RU" sz="2800" dirty="0" smtClean="0"/>
              <a:t>. </a:t>
            </a:r>
          </a:p>
          <a:p>
            <a:pPr algn="just"/>
            <a:r>
              <a:rPr lang="ru-RU" sz="2800" dirty="0" err="1" smtClean="0"/>
              <a:t>Параметри</a:t>
            </a:r>
            <a:r>
              <a:rPr lang="ru-RU" sz="2800" dirty="0" smtClean="0"/>
              <a:t> </a:t>
            </a:r>
            <a:r>
              <a:rPr lang="ru-RU" sz="2800" dirty="0" err="1"/>
              <a:t>вихідного</a:t>
            </a:r>
            <a:r>
              <a:rPr lang="ru-RU" sz="2800" dirty="0"/>
              <a:t> графа </a:t>
            </a:r>
            <a:r>
              <a:rPr lang="ru-RU" sz="2800" dirty="0" err="1"/>
              <a:t>позначимо</a:t>
            </a:r>
            <a:r>
              <a:rPr lang="ru-RU" sz="2800" dirty="0"/>
              <a:t> </a:t>
            </a:r>
            <a:r>
              <a:rPr lang="ru-RU" sz="2800" b="1" i="1" dirty="0"/>
              <a:t>m</a:t>
            </a:r>
            <a:r>
              <a:rPr lang="ru-RU" sz="2800" dirty="0"/>
              <a:t>, </a:t>
            </a:r>
            <a:r>
              <a:rPr lang="ru-RU" sz="2800" b="1" i="1" dirty="0"/>
              <a:t>n </a:t>
            </a:r>
            <a:r>
              <a:rPr lang="ru-RU" sz="2800" dirty="0"/>
              <a:t>і </a:t>
            </a:r>
            <a:r>
              <a:rPr lang="ru-RU" sz="2800" b="1" i="1" dirty="0"/>
              <a:t>p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dirty="0" err="1" smtClean="0"/>
              <a:t>Ті</a:t>
            </a:r>
            <a:r>
              <a:rPr lang="ru-RU" sz="2800" dirty="0" smtClean="0"/>
              <a:t> </a:t>
            </a:r>
            <a:r>
              <a:rPr lang="ru-RU" sz="2800" dirty="0" err="1"/>
              <a:t>самі</a:t>
            </a:r>
            <a:r>
              <a:rPr lang="ru-RU" sz="2800" dirty="0"/>
              <a:t> </a:t>
            </a:r>
            <a:r>
              <a:rPr lang="ru-RU" sz="2800" dirty="0" err="1"/>
              <a:t>величини</a:t>
            </a:r>
            <a:r>
              <a:rPr lang="ru-RU" sz="2800" dirty="0"/>
              <a:t> 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вилучення</a:t>
            </a:r>
            <a:r>
              <a:rPr lang="ru-RU" sz="2800" dirty="0" smtClean="0"/>
              <a:t> </a:t>
            </a:r>
            <a:r>
              <a:rPr lang="ru-RU" sz="2800" dirty="0"/>
              <a:t>ребра </a:t>
            </a:r>
            <a:r>
              <a:rPr lang="ru-RU" sz="2800" dirty="0" err="1"/>
              <a:t>позначимо</a:t>
            </a:r>
            <a:r>
              <a:rPr lang="ru-RU" sz="2800" dirty="0"/>
              <a:t> через </a:t>
            </a:r>
            <a:r>
              <a:rPr lang="ru-RU" sz="2800" b="1" i="1" dirty="0"/>
              <a:t>m</a:t>
            </a:r>
            <a:r>
              <a:rPr lang="ru-RU" sz="2800" dirty="0"/>
              <a:t>′ , </a:t>
            </a:r>
            <a:r>
              <a:rPr lang="ru-RU" sz="2800" b="1" i="1" dirty="0"/>
              <a:t>n</a:t>
            </a:r>
            <a:r>
              <a:rPr lang="ru-RU" sz="2800" dirty="0"/>
              <a:t>′ та </a:t>
            </a:r>
            <a:r>
              <a:rPr lang="ru-RU" sz="2800" b="1" i="1" dirty="0"/>
              <a:t>p</a:t>
            </a:r>
            <a:r>
              <a:rPr lang="ru-RU" sz="2800" dirty="0"/>
              <a:t>′ 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554733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-56594"/>
            <a:ext cx="8172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У </a:t>
            </a:r>
            <a:r>
              <a:rPr lang="ru-RU" sz="2800" dirty="0" err="1"/>
              <a:t>процесі</a:t>
            </a:r>
            <a:r>
              <a:rPr lang="ru-RU" sz="2800" dirty="0"/>
              <a:t> </a:t>
            </a:r>
            <a:r>
              <a:rPr lang="ru-RU" sz="2800" dirty="0" err="1"/>
              <a:t>вилучення</a:t>
            </a:r>
            <a:r>
              <a:rPr lang="ru-RU" sz="2800" dirty="0"/>
              <a:t> ребер </a:t>
            </a:r>
            <a:r>
              <a:rPr lang="ru-RU" sz="2800" dirty="0" err="1"/>
              <a:t>можливі</a:t>
            </a:r>
            <a:r>
              <a:rPr lang="ru-RU" sz="2800" dirty="0"/>
              <a:t> два </a:t>
            </a:r>
            <a:r>
              <a:rPr lang="ru-RU" sz="2800" dirty="0" err="1"/>
              <a:t>випадки</a:t>
            </a:r>
            <a:r>
              <a:rPr lang="ru-RU" sz="2800" dirty="0"/>
              <a:t>:</a:t>
            </a:r>
          </a:p>
          <a:p>
            <a:pPr algn="just"/>
            <a:r>
              <a:rPr lang="ru-RU" sz="2800" dirty="0">
                <a:solidFill>
                  <a:srgbClr val="C00000"/>
                </a:solidFill>
              </a:rPr>
              <a:t>а) </a:t>
            </a:r>
            <a:r>
              <a:rPr lang="ru-RU" sz="2800" dirty="0" smtClean="0">
                <a:solidFill>
                  <a:srgbClr val="C00000"/>
                </a:solidFill>
              </a:rPr>
              <a:t>ребро, яке </a:t>
            </a:r>
            <a:r>
              <a:rPr lang="ru-RU" sz="2800" dirty="0" err="1" smtClean="0">
                <a:solidFill>
                  <a:srgbClr val="C00000"/>
                </a:solidFill>
              </a:rPr>
              <a:t>вилуча</a:t>
            </a:r>
            <a:r>
              <a:rPr lang="uk-UA" sz="2800" dirty="0" err="1" smtClean="0">
                <a:solidFill>
                  <a:srgbClr val="C00000"/>
                </a:solidFill>
              </a:rPr>
              <a:t>ється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– </a:t>
            </a:r>
            <a:r>
              <a:rPr lang="ru-RU" sz="2800" dirty="0" err="1">
                <a:solidFill>
                  <a:srgbClr val="C00000"/>
                </a:solidFill>
              </a:rPr>
              <a:t>циклове</a:t>
            </a:r>
            <a:r>
              <a:rPr lang="ru-RU" sz="2800" dirty="0">
                <a:solidFill>
                  <a:srgbClr val="C00000"/>
                </a:solidFill>
              </a:rPr>
              <a:t>. </a:t>
            </a:r>
            <a:endParaRPr lang="ru-RU" sz="2800" dirty="0" smtClean="0">
              <a:solidFill>
                <a:srgbClr val="C00000"/>
              </a:solidFill>
            </a:endParaRPr>
          </a:p>
          <a:p>
            <a:pPr algn="just"/>
            <a:r>
              <a:rPr lang="ru-RU" sz="2800" b="1" i="1" dirty="0" smtClean="0"/>
              <a:t>m</a:t>
            </a:r>
            <a:r>
              <a:rPr lang="ru-RU" sz="2800" dirty="0"/>
              <a:t>′ </a:t>
            </a:r>
            <a:r>
              <a:rPr lang="ru-RU" sz="2800" b="1" i="1" dirty="0"/>
              <a:t>= m </a:t>
            </a:r>
            <a:r>
              <a:rPr lang="ru-RU" sz="2800" b="1" dirty="0"/>
              <a:t>– 1</a:t>
            </a:r>
            <a:r>
              <a:rPr lang="ru-RU" sz="2800" dirty="0"/>
              <a:t>, </a:t>
            </a:r>
            <a:r>
              <a:rPr lang="ru-RU" sz="2800" b="1" i="1" dirty="0"/>
              <a:t>n</a:t>
            </a:r>
            <a:r>
              <a:rPr lang="ru-RU" sz="2800" dirty="0"/>
              <a:t>′ </a:t>
            </a:r>
            <a:r>
              <a:rPr lang="ru-RU" sz="2800" b="1" i="1" dirty="0"/>
              <a:t>= n</a:t>
            </a:r>
            <a:r>
              <a:rPr lang="ru-RU" sz="2800" dirty="0"/>
              <a:t>, </a:t>
            </a:r>
            <a:r>
              <a:rPr lang="ru-RU" sz="2800" b="1" i="1" dirty="0"/>
              <a:t>p</a:t>
            </a:r>
            <a:r>
              <a:rPr lang="ru-RU" sz="2800" dirty="0"/>
              <a:t>′ </a:t>
            </a:r>
            <a:r>
              <a:rPr lang="ru-RU" sz="2800" b="1" i="1" dirty="0"/>
              <a:t>= p</a:t>
            </a:r>
            <a:r>
              <a:rPr lang="ru-RU" sz="2800" dirty="0"/>
              <a:t>;</a:t>
            </a:r>
          </a:p>
          <a:p>
            <a:pPr algn="just"/>
            <a:r>
              <a:rPr lang="pt-BR" sz="2800" dirty="0"/>
              <a:t>λ′ </a:t>
            </a:r>
            <a:r>
              <a:rPr lang="pt-BR" sz="2800" b="1" i="1" dirty="0"/>
              <a:t>= m</a:t>
            </a:r>
            <a:r>
              <a:rPr lang="pt-BR" sz="2800" dirty="0"/>
              <a:t>′ </a:t>
            </a:r>
            <a:r>
              <a:rPr lang="pt-BR" sz="2800" b="1" i="1" dirty="0"/>
              <a:t>– n</a:t>
            </a:r>
            <a:r>
              <a:rPr lang="pt-BR" sz="2800" dirty="0"/>
              <a:t>′ </a:t>
            </a:r>
            <a:r>
              <a:rPr lang="pt-BR" sz="2800" b="1" i="1" dirty="0"/>
              <a:t>+ p</a:t>
            </a:r>
            <a:r>
              <a:rPr lang="pt-BR" sz="2800" dirty="0"/>
              <a:t>′ </a:t>
            </a:r>
            <a:r>
              <a:rPr lang="pt-BR" sz="2800" b="1" i="1" dirty="0"/>
              <a:t>= m </a:t>
            </a:r>
            <a:r>
              <a:rPr lang="pt-BR" sz="2800" b="1" dirty="0"/>
              <a:t>– 1 </a:t>
            </a:r>
            <a:r>
              <a:rPr lang="pt-BR" sz="2800" b="1" i="1" dirty="0"/>
              <a:t>– n + p = </a:t>
            </a:r>
            <a:r>
              <a:rPr lang="pt-BR" sz="2800" dirty="0"/>
              <a:t>λ </a:t>
            </a:r>
            <a:r>
              <a:rPr lang="pt-BR" sz="2800" b="1" dirty="0"/>
              <a:t>– 1</a:t>
            </a:r>
            <a:r>
              <a:rPr lang="pt-BR" sz="2800" dirty="0"/>
              <a:t>.</a:t>
            </a:r>
          </a:p>
          <a:p>
            <a:pPr algn="just"/>
            <a:r>
              <a:rPr lang="ru-RU" sz="2800" dirty="0">
                <a:solidFill>
                  <a:srgbClr val="C00000"/>
                </a:solidFill>
              </a:rPr>
              <a:t>б) </a:t>
            </a:r>
            <a:r>
              <a:rPr lang="ru-RU" sz="2800" dirty="0" smtClean="0">
                <a:solidFill>
                  <a:srgbClr val="C00000"/>
                </a:solidFill>
              </a:rPr>
              <a:t>ребро, яке </a:t>
            </a:r>
            <a:r>
              <a:rPr lang="ru-RU" sz="2800" dirty="0" err="1" smtClean="0">
                <a:solidFill>
                  <a:srgbClr val="C00000"/>
                </a:solidFill>
              </a:rPr>
              <a:t>вилуча</a:t>
            </a:r>
            <a:r>
              <a:rPr lang="uk-UA" sz="2800" dirty="0" err="1" smtClean="0">
                <a:solidFill>
                  <a:srgbClr val="C00000"/>
                </a:solidFill>
              </a:rPr>
              <a:t>ється</a:t>
            </a:r>
            <a:r>
              <a:rPr lang="ru-RU" sz="2800" dirty="0" smtClean="0">
                <a:solidFill>
                  <a:srgbClr val="C00000"/>
                </a:solidFill>
              </a:rPr>
              <a:t> − </a:t>
            </a:r>
            <a:r>
              <a:rPr lang="ru-RU" sz="2800" dirty="0" err="1">
                <a:solidFill>
                  <a:srgbClr val="C00000"/>
                </a:solidFill>
              </a:rPr>
              <a:t>перешийок</a:t>
            </a:r>
            <a:r>
              <a:rPr lang="ru-RU" sz="2800" dirty="0">
                <a:solidFill>
                  <a:srgbClr val="C00000"/>
                </a:solidFill>
              </a:rPr>
              <a:t>. </a:t>
            </a:r>
            <a:endParaRPr lang="ru-RU" sz="2800" dirty="0" smtClean="0">
              <a:solidFill>
                <a:srgbClr val="C00000"/>
              </a:solidFill>
            </a:endParaRPr>
          </a:p>
          <a:p>
            <a:pPr algn="just"/>
            <a:r>
              <a:rPr lang="pt-BR" sz="2800" b="1" i="1" dirty="0" smtClean="0"/>
              <a:t>m</a:t>
            </a:r>
            <a:r>
              <a:rPr lang="pt-BR" sz="2800" dirty="0"/>
              <a:t>′ </a:t>
            </a:r>
            <a:r>
              <a:rPr lang="pt-BR" sz="2800" b="1" i="1" dirty="0"/>
              <a:t>= m </a:t>
            </a:r>
            <a:r>
              <a:rPr lang="pt-BR" sz="2800" b="1" dirty="0"/>
              <a:t>– 1, </a:t>
            </a:r>
            <a:r>
              <a:rPr lang="pt-BR" sz="2800" b="1" i="1" dirty="0"/>
              <a:t>n</a:t>
            </a:r>
            <a:r>
              <a:rPr lang="pt-BR" sz="2800" dirty="0"/>
              <a:t>′ </a:t>
            </a:r>
            <a:r>
              <a:rPr lang="pt-BR" sz="2800" b="1" i="1" dirty="0"/>
              <a:t>= n, p</a:t>
            </a:r>
            <a:r>
              <a:rPr lang="pt-BR" sz="2800" dirty="0"/>
              <a:t>′</a:t>
            </a:r>
            <a:r>
              <a:rPr lang="pt-BR" sz="2800" b="1" i="1" dirty="0"/>
              <a:t>= p + </a:t>
            </a:r>
            <a:r>
              <a:rPr lang="pt-BR" sz="2800" b="1" dirty="0"/>
              <a:t>1</a:t>
            </a:r>
            <a:r>
              <a:rPr lang="pt-BR" sz="2800" dirty="0"/>
              <a:t>.</a:t>
            </a:r>
          </a:p>
          <a:p>
            <a:pPr algn="just"/>
            <a:r>
              <a:rPr lang="pt-BR" sz="2800" dirty="0" smtClean="0"/>
              <a:t>λ</a:t>
            </a:r>
            <a:r>
              <a:rPr lang="pt-BR" sz="2800" dirty="0"/>
              <a:t>′ </a:t>
            </a:r>
            <a:r>
              <a:rPr lang="pt-BR" sz="2800" b="1" i="1" dirty="0"/>
              <a:t>= m</a:t>
            </a:r>
            <a:r>
              <a:rPr lang="pt-BR" sz="2800" dirty="0"/>
              <a:t>′ </a:t>
            </a:r>
            <a:r>
              <a:rPr lang="pt-BR" sz="2800" b="1" i="1" dirty="0"/>
              <a:t>– n</a:t>
            </a:r>
            <a:r>
              <a:rPr lang="pt-BR" sz="2800" dirty="0"/>
              <a:t>′ </a:t>
            </a:r>
            <a:r>
              <a:rPr lang="pt-BR" sz="2800" b="1" i="1" dirty="0"/>
              <a:t>+ p</a:t>
            </a:r>
            <a:r>
              <a:rPr lang="pt-BR" sz="2800" dirty="0"/>
              <a:t>′ </a:t>
            </a:r>
            <a:r>
              <a:rPr lang="pt-BR" sz="2800" b="1" i="1" dirty="0"/>
              <a:t>= m </a:t>
            </a:r>
            <a:r>
              <a:rPr lang="pt-BR" sz="2800" b="1" dirty="0"/>
              <a:t>– 1 </a:t>
            </a:r>
            <a:r>
              <a:rPr lang="pt-BR" sz="2800" b="1" i="1" dirty="0"/>
              <a:t>– n + p </a:t>
            </a:r>
            <a:r>
              <a:rPr lang="pt-BR" sz="2800" b="1" dirty="0"/>
              <a:t>+ 1 </a:t>
            </a:r>
            <a:r>
              <a:rPr lang="pt-BR" sz="2800" b="1" i="1" dirty="0"/>
              <a:t>= m – n + p = </a:t>
            </a:r>
            <a:r>
              <a:rPr lang="pt-BR" sz="2800" dirty="0"/>
              <a:t>λ</a:t>
            </a:r>
            <a:r>
              <a:rPr lang="pt-BR" sz="2800" b="1" i="1" dirty="0"/>
              <a:t>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Отже</a:t>
            </a:r>
            <a:r>
              <a:rPr lang="ru-RU" sz="2800" dirty="0"/>
              <a:t>, при </a:t>
            </a:r>
            <a:r>
              <a:rPr lang="ru-RU" sz="2800" dirty="0" err="1"/>
              <a:t>вилученні</a:t>
            </a:r>
            <a:r>
              <a:rPr lang="ru-RU" sz="2800" dirty="0"/>
              <a:t> ребра величина λ </a:t>
            </a:r>
            <a:r>
              <a:rPr lang="ru-RU" sz="2800" dirty="0" err="1"/>
              <a:t>або</a:t>
            </a:r>
            <a:r>
              <a:rPr lang="ru-RU" sz="2800" dirty="0"/>
              <a:t> не </a:t>
            </a:r>
            <a:r>
              <a:rPr lang="ru-RU" sz="2800" dirty="0" err="1"/>
              <a:t>змінюється</a:t>
            </a:r>
            <a:r>
              <a:rPr lang="ru-RU" sz="2800" dirty="0"/>
              <a:t>,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ru-RU" sz="2800" dirty="0" err="1" smtClean="0"/>
              <a:t>зменшується</a:t>
            </a:r>
            <a:r>
              <a:rPr lang="ru-RU" sz="2800" dirty="0" smtClean="0"/>
              <a:t> </a:t>
            </a:r>
            <a:r>
              <a:rPr lang="ru-RU" sz="2800" dirty="0"/>
              <a:t>на </a:t>
            </a:r>
            <a:r>
              <a:rPr lang="ru-RU" sz="2800" dirty="0" err="1"/>
              <a:t>одиницю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Після</a:t>
            </a:r>
            <a:r>
              <a:rPr lang="ru-RU" sz="2800" dirty="0" smtClean="0"/>
              <a:t> </a:t>
            </a:r>
            <a:r>
              <a:rPr lang="ru-RU" sz="2800" dirty="0" err="1"/>
              <a:t>вилучення</a:t>
            </a:r>
            <a:r>
              <a:rPr lang="ru-RU" sz="2800" dirty="0"/>
              <a:t> </a:t>
            </a:r>
            <a:r>
              <a:rPr lang="ru-RU" sz="2800" dirty="0" err="1"/>
              <a:t>всіх</a:t>
            </a:r>
            <a:r>
              <a:rPr lang="ru-RU" sz="2800" dirty="0"/>
              <a:t> ребер </a:t>
            </a:r>
            <a:r>
              <a:rPr lang="ru-RU" sz="2800" dirty="0" err="1"/>
              <a:t>дістанемо</a:t>
            </a:r>
            <a:r>
              <a:rPr lang="ru-RU" sz="2800" dirty="0"/>
              <a:t> </a:t>
            </a:r>
            <a:r>
              <a:rPr lang="ru-RU" sz="2800" dirty="0" err="1"/>
              <a:t>порожній</a:t>
            </a:r>
            <a:r>
              <a:rPr lang="ru-RU" sz="2800" dirty="0"/>
              <a:t> граф</a:t>
            </a:r>
            <a:r>
              <a:rPr lang="ru-RU" sz="2800" dirty="0" smtClean="0"/>
              <a:t>, </a:t>
            </a:r>
            <a:r>
              <a:rPr lang="uk-UA" sz="2800" dirty="0" smtClean="0"/>
              <a:t>у якому </a:t>
            </a:r>
            <a:r>
              <a:rPr lang="pt-BR" sz="2800" b="1" i="1" dirty="0" smtClean="0">
                <a:latin typeface="Corbel (Основной текст)"/>
              </a:rPr>
              <a:t>m</a:t>
            </a:r>
            <a:r>
              <a:rPr lang="pt-BR" sz="2800" dirty="0" smtClean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= </a:t>
            </a:r>
            <a:r>
              <a:rPr lang="pt-BR" sz="2800" b="1" dirty="0">
                <a:latin typeface="Corbel (Основной текст)"/>
              </a:rPr>
              <a:t>0, </a:t>
            </a:r>
            <a:r>
              <a:rPr lang="pt-BR" sz="2800" b="1" i="1" dirty="0">
                <a:latin typeface="Corbel (Основной текст)"/>
              </a:rPr>
              <a:t>n</a:t>
            </a:r>
            <a:r>
              <a:rPr lang="pt-BR" sz="2800" dirty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= n, p</a:t>
            </a:r>
            <a:r>
              <a:rPr lang="pt-BR" sz="2800" dirty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= n</a:t>
            </a:r>
            <a:r>
              <a:rPr lang="pt-BR" sz="2800" dirty="0">
                <a:latin typeface="Corbel (Основной текст)"/>
              </a:rPr>
              <a:t>, </a:t>
            </a:r>
            <a:endParaRPr lang="uk-UA" sz="2800" dirty="0" smtClean="0">
              <a:latin typeface="Corbel (Основной текст)"/>
            </a:endParaRPr>
          </a:p>
          <a:p>
            <a:pPr algn="just"/>
            <a:r>
              <a:rPr lang="pt-BR" sz="2800" dirty="0" smtClean="0">
                <a:latin typeface="Corbel (Основной текст)"/>
              </a:rPr>
              <a:t>тобто </a:t>
            </a:r>
            <a:r>
              <a:rPr lang="pt-BR" sz="2800" dirty="0">
                <a:latin typeface="Corbel (Основной текст)"/>
              </a:rPr>
              <a:t>λ0 </a:t>
            </a:r>
            <a:r>
              <a:rPr lang="pt-BR" sz="2800" b="1" i="1" dirty="0">
                <a:latin typeface="Corbel (Основной текст)"/>
              </a:rPr>
              <a:t>= m</a:t>
            </a:r>
            <a:r>
              <a:rPr lang="pt-BR" sz="2800" dirty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– n</a:t>
            </a:r>
            <a:r>
              <a:rPr lang="pt-BR" sz="2800" dirty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+ p</a:t>
            </a:r>
            <a:r>
              <a:rPr lang="pt-BR" sz="2800" dirty="0">
                <a:latin typeface="Corbel (Основной текст)"/>
              </a:rPr>
              <a:t>0 </a:t>
            </a:r>
            <a:r>
              <a:rPr lang="pt-BR" sz="2800" b="1" i="1" dirty="0">
                <a:latin typeface="Corbel (Основной текст)"/>
              </a:rPr>
              <a:t>= n – n = </a:t>
            </a:r>
            <a:r>
              <a:rPr lang="pt-BR" sz="2800" b="1" dirty="0">
                <a:latin typeface="Corbel (Основной текст)"/>
              </a:rPr>
              <a:t>0</a:t>
            </a:r>
            <a:r>
              <a:rPr lang="pt-BR" sz="2800" b="1" i="1" dirty="0">
                <a:latin typeface="Corbel (Основной текст)"/>
              </a:rPr>
              <a:t>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Отже</a:t>
            </a:r>
            <a:r>
              <a:rPr lang="ru-RU" sz="2800" dirty="0"/>
              <a:t>, у </a:t>
            </a:r>
            <a:r>
              <a:rPr lang="ru-RU" sz="2800" dirty="0" err="1"/>
              <a:t>вхідного</a:t>
            </a:r>
            <a:r>
              <a:rPr lang="ru-RU" sz="2800" dirty="0"/>
              <a:t> графа λ ≥ </a:t>
            </a:r>
            <a:r>
              <a:rPr lang="ru-RU" sz="2800" b="1" dirty="0"/>
              <a:t>0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752295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548680"/>
            <a:ext cx="7848872" cy="692838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</a:t>
            </a:r>
            <a:r>
              <a:rPr lang="en-US" b="1" i="1" dirty="0" smtClean="0"/>
              <a:t>1 </a:t>
            </a:r>
            <a:r>
              <a:rPr lang="uk-UA" b="1" i="1" dirty="0" smtClean="0"/>
              <a:t>Зв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язність</a:t>
            </a:r>
            <a:r>
              <a:rPr lang="uk-UA" b="1" i="1" dirty="0" smtClean="0"/>
              <a:t> графа.</a:t>
            </a:r>
            <a:r>
              <a:rPr lang="uk-UA" b="1" i="1" dirty="0"/>
              <a:t> </a:t>
            </a:r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b="1" i="1" dirty="0" smtClean="0"/>
              <a:t>Компоненти зв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язності</a:t>
            </a:r>
            <a:r>
              <a:rPr lang="uk-UA" b="1" i="1" dirty="0" smtClean="0"/>
              <a:t>.</a:t>
            </a:r>
            <a:endParaRPr lang="uk-UA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268760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Нехай </a:t>
            </a:r>
            <a:r>
              <a:rPr lang="ru-RU" sz="2800" dirty="0"/>
              <a:t>граф </a:t>
            </a:r>
            <a:r>
              <a:rPr lang="ru-RU" sz="2800" b="1" i="1" dirty="0"/>
              <a:t>G </a:t>
            </a:r>
            <a:r>
              <a:rPr lang="ru-RU" sz="2800" b="1" dirty="0"/>
              <a:t>= (</a:t>
            </a:r>
            <a:r>
              <a:rPr lang="ru-RU" sz="2800" b="1" i="1" dirty="0"/>
              <a:t>X, U</a:t>
            </a:r>
            <a:r>
              <a:rPr lang="ru-RU" sz="2800" b="1" dirty="0"/>
              <a:t>) </a:t>
            </a:r>
            <a:r>
              <a:rPr lang="ru-RU" sz="2800" dirty="0"/>
              <a:t>– </a:t>
            </a:r>
            <a:r>
              <a:rPr lang="ru-RU" sz="2800" dirty="0" err="1"/>
              <a:t>неорієнтований</a:t>
            </a:r>
            <a:r>
              <a:rPr lang="ru-RU" sz="2800" dirty="0"/>
              <a:t>.</a:t>
            </a:r>
          </a:p>
          <a:p>
            <a:pPr algn="just"/>
            <a:r>
              <a:rPr lang="uk-UA" sz="2800" dirty="0"/>
              <a:t>Вершина </a:t>
            </a:r>
            <a:r>
              <a:rPr lang="en-US" sz="2800" b="1" i="1" dirty="0"/>
              <a:t>a </a:t>
            </a:r>
            <a:r>
              <a:rPr lang="uk-UA" sz="2800" dirty="0"/>
              <a:t>називається зв’язаною з вершиною </a:t>
            </a:r>
            <a:r>
              <a:rPr lang="en-US" sz="2800" b="1" i="1" dirty="0"/>
              <a:t>b</a:t>
            </a:r>
            <a:r>
              <a:rPr lang="en-US" sz="2800" dirty="0"/>
              <a:t>, </a:t>
            </a:r>
            <a:r>
              <a:rPr lang="uk-UA" sz="2800" dirty="0"/>
              <a:t>якщо існує маршрут</a:t>
            </a:r>
            <a:r>
              <a:rPr lang="uk-UA" sz="2800" dirty="0" smtClean="0"/>
              <a:t>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/>
              <a:t>з’єднує</a:t>
            </a:r>
            <a:r>
              <a:rPr lang="ru-RU" sz="2800" dirty="0"/>
              <a:t>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вершини</a:t>
            </a:r>
            <a:r>
              <a:rPr lang="ru-RU" sz="2800" dirty="0"/>
              <a:t>. </a:t>
            </a:r>
            <a:r>
              <a:rPr lang="ru-RU" sz="2800" dirty="0" smtClean="0"/>
              <a:t>	</a:t>
            </a:r>
            <a:r>
              <a:rPr lang="ru-RU" sz="2800" dirty="0" err="1" smtClean="0"/>
              <a:t>Стверджують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вершина </a:t>
            </a:r>
            <a:r>
              <a:rPr lang="ru-RU" sz="2800" b="1" i="1" dirty="0"/>
              <a:t>b </a:t>
            </a:r>
            <a:r>
              <a:rPr lang="ru-RU" sz="2800" b="1" i="1" dirty="0" err="1"/>
              <a:t>досяжна</a:t>
            </a:r>
            <a:r>
              <a:rPr lang="ru-RU" sz="2800" b="1" i="1" dirty="0"/>
              <a:t> </a:t>
            </a:r>
            <a:r>
              <a:rPr lang="ru-RU" sz="2800" dirty="0"/>
              <a:t>з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b="1" i="1" dirty="0"/>
              <a:t>a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smtClean="0"/>
              <a:t>	Граф</a:t>
            </a:r>
            <a:r>
              <a:rPr lang="ru-RU" sz="2800" dirty="0"/>
              <a:t>, будь-яка пара вершин </a:t>
            </a:r>
            <a:r>
              <a:rPr lang="ru-RU" sz="2800" dirty="0" err="1"/>
              <a:t>якого</a:t>
            </a:r>
            <a:r>
              <a:rPr lang="ru-RU" sz="2800" dirty="0"/>
              <a:t> є </a:t>
            </a:r>
            <a:r>
              <a:rPr lang="ru-RU" sz="2800" dirty="0" err="1"/>
              <a:t>зв’язана</a:t>
            </a:r>
            <a:r>
              <a:rPr lang="ru-RU" sz="2800" dirty="0"/>
              <a:t>,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b="1" i="1" dirty="0" err="1"/>
              <a:t>зв’язним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/>
              <a:t>в </a:t>
            </a:r>
            <a:r>
              <a:rPr lang="ru-RU" sz="2800" dirty="0" err="1"/>
              <a:t>довільному</a:t>
            </a:r>
            <a:r>
              <a:rPr lang="ru-RU" sz="2800" dirty="0"/>
              <a:t> </a:t>
            </a:r>
            <a:r>
              <a:rPr lang="ru-RU" sz="2800" dirty="0" err="1"/>
              <a:t>графі</a:t>
            </a:r>
            <a:r>
              <a:rPr lang="ru-RU" sz="2800" dirty="0"/>
              <a:t> </a:t>
            </a:r>
            <a:r>
              <a:rPr lang="ru-RU" sz="2800" b="1" i="1" dirty="0"/>
              <a:t>G </a:t>
            </a:r>
            <a:r>
              <a:rPr lang="ru-RU" sz="2800" dirty="0"/>
              <a:t>вершина </a:t>
            </a:r>
            <a:r>
              <a:rPr lang="ru-RU" sz="2800" b="1" i="1" dirty="0"/>
              <a:t>a </a:t>
            </a:r>
            <a:r>
              <a:rPr lang="ru-RU" sz="2800" dirty="0" err="1"/>
              <a:t>зв’язана</a:t>
            </a:r>
            <a:r>
              <a:rPr lang="ru-RU" sz="2800" dirty="0"/>
              <a:t> з </a:t>
            </a:r>
            <a:r>
              <a:rPr lang="ru-RU" sz="2800" b="1" i="1" dirty="0"/>
              <a:t>b</a:t>
            </a:r>
            <a:r>
              <a:rPr lang="ru-RU" sz="2800" dirty="0"/>
              <a:t>, а вершина </a:t>
            </a:r>
            <a:r>
              <a:rPr lang="ru-RU" sz="2800" b="1" i="1" dirty="0"/>
              <a:t>b </a:t>
            </a:r>
            <a:r>
              <a:rPr lang="ru-RU" sz="2800" dirty="0" err="1"/>
              <a:t>зв’язана</a:t>
            </a:r>
            <a:r>
              <a:rPr lang="ru-RU" sz="2800" dirty="0"/>
              <a:t> </a:t>
            </a:r>
            <a:r>
              <a:rPr lang="ru-RU" sz="2800" dirty="0" smtClean="0"/>
              <a:t>з </a:t>
            </a:r>
            <a:r>
              <a:rPr lang="ru-RU" sz="2800" b="1" i="1" dirty="0" smtClean="0"/>
              <a:t>c</a:t>
            </a:r>
            <a:r>
              <a:rPr lang="ru-RU" sz="2800" dirty="0"/>
              <a:t>, то, </a:t>
            </a:r>
            <a:r>
              <a:rPr lang="ru-RU" sz="2800" dirty="0" err="1"/>
              <a:t>вочевидь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b="1" i="1" dirty="0"/>
              <a:t>a </a:t>
            </a:r>
            <a:r>
              <a:rPr lang="ru-RU" sz="2800" dirty="0"/>
              <a:t>є </a:t>
            </a:r>
            <a:r>
              <a:rPr lang="ru-RU" sz="2800" dirty="0" err="1"/>
              <a:t>зв’язана</a:t>
            </a:r>
            <a:r>
              <a:rPr lang="ru-RU" sz="2800" dirty="0"/>
              <a:t> з </a:t>
            </a:r>
            <a:r>
              <a:rPr lang="ru-RU" sz="2800" b="1" i="1" dirty="0"/>
              <a:t>c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dirty="0"/>
              <a:t>	</a:t>
            </a:r>
            <a:r>
              <a:rPr lang="ru-RU" sz="2800" dirty="0" err="1" smtClean="0"/>
              <a:t>Відношення</a:t>
            </a:r>
            <a:r>
              <a:rPr lang="ru-RU" sz="2800" dirty="0" smtClean="0"/>
              <a:t> </a:t>
            </a:r>
            <a:r>
              <a:rPr lang="ru-RU" sz="2800" dirty="0" err="1"/>
              <a:t>зв’язності</a:t>
            </a:r>
            <a:r>
              <a:rPr lang="ru-RU" sz="2800" dirty="0"/>
              <a:t> для вершин </a:t>
            </a:r>
            <a:r>
              <a:rPr lang="ru-RU" sz="2800" dirty="0" smtClean="0"/>
              <a:t>є </a:t>
            </a:r>
            <a:r>
              <a:rPr lang="uk-UA" sz="2800" b="1" i="1" dirty="0" smtClean="0"/>
              <a:t>відношенням </a:t>
            </a:r>
            <a:r>
              <a:rPr lang="uk-UA" sz="2800" b="1" i="1" dirty="0"/>
              <a:t>еквівалентності.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95729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332656"/>
            <a:ext cx="817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ЗАУВАЖЕННЯ. </a:t>
            </a:r>
            <a:r>
              <a:rPr lang="ru-RU" sz="2800" dirty="0" err="1" smtClean="0"/>
              <a:t>Доведення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теореми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свідчить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зв’язок</a:t>
            </a:r>
            <a:r>
              <a:rPr lang="ru-RU" sz="2800" dirty="0" smtClean="0"/>
              <a:t> </a:t>
            </a:r>
            <a:r>
              <a:rPr lang="ru-RU" sz="2800" dirty="0" err="1" smtClean="0"/>
              <a:t>цикломатичного</a:t>
            </a:r>
            <a:r>
              <a:rPr lang="ru-RU" sz="2800" dirty="0" smtClean="0"/>
              <a:t> числа з </a:t>
            </a:r>
            <a:r>
              <a:rPr lang="ru-RU" sz="2800" dirty="0" err="1" smtClean="0"/>
              <a:t>наявністю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циклів</a:t>
            </a:r>
            <a:r>
              <a:rPr lang="ru-RU" sz="2800" dirty="0" smtClean="0"/>
              <a:t> у </a:t>
            </a:r>
            <a:r>
              <a:rPr lang="ru-RU" sz="2800" dirty="0" err="1" smtClean="0"/>
              <a:t>графі</a:t>
            </a:r>
            <a:r>
              <a:rPr lang="ru-RU" sz="2800" dirty="0" smtClean="0"/>
              <a:t>.</a:t>
            </a:r>
            <a:endParaRPr lang="uk-UA" sz="2800" dirty="0" smtClean="0"/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/>
              <a:t>λ </a:t>
            </a:r>
            <a:r>
              <a:rPr lang="ru-RU" sz="2800" b="1" dirty="0"/>
              <a:t>&gt; 0</a:t>
            </a:r>
            <a:r>
              <a:rPr lang="ru-RU" sz="2800" dirty="0"/>
              <a:t>, то у </a:t>
            </a:r>
            <a:r>
              <a:rPr lang="ru-RU" sz="2800" dirty="0" err="1"/>
              <a:t>графі</a:t>
            </a:r>
            <a:r>
              <a:rPr lang="ru-RU" sz="2800" dirty="0"/>
              <a:t> є </a:t>
            </a:r>
            <a:r>
              <a:rPr lang="ru-RU" sz="2800" dirty="0" err="1"/>
              <a:t>принаймні</a:t>
            </a:r>
            <a:r>
              <a:rPr lang="ru-RU" sz="2800" dirty="0"/>
              <a:t> один цикл. При </a:t>
            </a:r>
            <a:r>
              <a:rPr lang="ru-RU" sz="2800" dirty="0" err="1"/>
              <a:t>вилученні</a:t>
            </a:r>
            <a:r>
              <a:rPr lang="ru-RU" sz="2800" dirty="0"/>
              <a:t> </a:t>
            </a:r>
            <a:r>
              <a:rPr lang="ru-RU" sz="2800" dirty="0" smtClean="0"/>
              <a:t>циклового ребра </a:t>
            </a:r>
            <a:r>
              <a:rPr lang="ru-RU" sz="2800" dirty="0" err="1"/>
              <a:t>деякі</a:t>
            </a:r>
            <a:r>
              <a:rPr lang="ru-RU" sz="2800" dirty="0"/>
              <a:t> цикли </a:t>
            </a:r>
            <a:r>
              <a:rPr lang="ru-RU" sz="2800" dirty="0" err="1"/>
              <a:t>розриваються</a:t>
            </a:r>
            <a:r>
              <a:rPr lang="ru-RU" sz="2800" dirty="0"/>
              <a:t> − і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призводить</a:t>
            </a:r>
            <a:r>
              <a:rPr lang="ru-RU" sz="2800" dirty="0"/>
              <a:t> до </a:t>
            </a:r>
            <a:r>
              <a:rPr lang="ru-RU" sz="2800" dirty="0" err="1"/>
              <a:t>зменшення</a:t>
            </a:r>
            <a:r>
              <a:rPr lang="ru-RU" sz="2800" dirty="0"/>
              <a:t> λ. </a:t>
            </a:r>
            <a:r>
              <a:rPr lang="ru-RU" sz="2800" dirty="0" smtClean="0"/>
              <a:t>	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продовжувати</a:t>
            </a:r>
            <a:r>
              <a:rPr lang="ru-RU" sz="2800" dirty="0" smtClean="0"/>
              <a:t> </a:t>
            </a:r>
            <a:r>
              <a:rPr lang="ru-RU" sz="2800" dirty="0" err="1"/>
              <a:t>вилучення</a:t>
            </a:r>
            <a:r>
              <a:rPr lang="ru-RU" sz="2800" dirty="0"/>
              <a:t> ребер, то, </a:t>
            </a:r>
            <a:r>
              <a:rPr lang="ru-RU" sz="2800" dirty="0" err="1"/>
              <a:t>зрештою</a:t>
            </a:r>
            <a:r>
              <a:rPr lang="ru-RU" sz="2800" dirty="0"/>
              <a:t>, </a:t>
            </a:r>
            <a:r>
              <a:rPr lang="ru-RU" sz="2800" dirty="0" err="1"/>
              <a:t>розриваються</a:t>
            </a:r>
            <a:r>
              <a:rPr lang="ru-RU" sz="2800" dirty="0"/>
              <a:t> </a:t>
            </a:r>
            <a:r>
              <a:rPr lang="ru-RU" sz="2800" dirty="0" err="1"/>
              <a:t>всі</a:t>
            </a:r>
            <a:r>
              <a:rPr lang="ru-RU" sz="2800" dirty="0"/>
              <a:t> цикли − і λ </a:t>
            </a:r>
            <a:r>
              <a:rPr lang="ru-RU" sz="2800" dirty="0" err="1" smtClean="0"/>
              <a:t>стає</a:t>
            </a:r>
            <a:r>
              <a:rPr lang="ru-RU" sz="2800" dirty="0" smtClean="0"/>
              <a:t> </a:t>
            </a:r>
            <a:r>
              <a:rPr lang="ru-RU" sz="2800" dirty="0" err="1" smtClean="0"/>
              <a:t>дорівнюваним</a:t>
            </a:r>
            <a:r>
              <a:rPr lang="ru-RU" sz="2800" dirty="0" smtClean="0"/>
              <a:t> </a:t>
            </a:r>
            <a:r>
              <a:rPr lang="ru-RU" sz="2800" b="1" dirty="0"/>
              <a:t>0</a:t>
            </a:r>
            <a:r>
              <a:rPr lang="ru-RU" sz="2800" dirty="0"/>
              <a:t>.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λ </a:t>
            </a:r>
            <a:r>
              <a:rPr lang="ru-RU" sz="2800" dirty="0" err="1"/>
              <a:t>вже</a:t>
            </a:r>
            <a:r>
              <a:rPr lang="ru-RU" sz="2800" dirty="0"/>
              <a:t> не </a:t>
            </a:r>
            <a:r>
              <a:rPr lang="ru-RU" sz="2800" dirty="0" err="1"/>
              <a:t>змінюється</a:t>
            </a:r>
            <a:r>
              <a:rPr lang="ru-RU" sz="2800" dirty="0"/>
              <a:t>, тому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всі</a:t>
            </a:r>
            <a:r>
              <a:rPr lang="ru-RU" sz="2800" dirty="0"/>
              <a:t> ребра </a:t>
            </a:r>
            <a:r>
              <a:rPr lang="ru-RU" sz="2800" dirty="0" smtClean="0"/>
              <a:t>стали </a:t>
            </a:r>
            <a:r>
              <a:rPr lang="uk-UA" sz="2800" dirty="0" smtClean="0"/>
              <a:t>перешийками</a:t>
            </a:r>
            <a:r>
              <a:rPr lang="uk-U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829376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624" y="116632"/>
            <a:ext cx="777686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dirty="0" err="1" smtClean="0"/>
              <a:t>Цикломатичне</a:t>
            </a:r>
            <a:r>
              <a:rPr lang="uk-UA" sz="2800" dirty="0" smtClean="0"/>
              <a:t> число графа вказує кількість </a:t>
            </a:r>
            <a:r>
              <a:rPr lang="uk-UA" sz="2800" dirty="0" err="1" smtClean="0"/>
              <a:t>ребер</a:t>
            </a:r>
            <a:r>
              <a:rPr lang="uk-UA" sz="2800" dirty="0" smtClean="0"/>
              <a:t>, які необхідно видалити, щоб отримати  дерево  (для зв'язного </a:t>
            </a:r>
            <a:r>
              <a:rPr lang="uk-UA" sz="2800" dirty="0" err="1" smtClean="0"/>
              <a:t>грфа</a:t>
            </a:r>
            <a:r>
              <a:rPr lang="uk-UA" sz="2800" dirty="0" smtClean="0"/>
              <a:t>) або ліс (для незв'язного графа), тобто  досягнути відсутність циклів.</a:t>
            </a:r>
          </a:p>
          <a:p>
            <a:pPr algn="just"/>
            <a:r>
              <a:rPr lang="uk-UA" sz="2800" dirty="0" smtClean="0"/>
              <a:t>	</a:t>
            </a:r>
            <a:r>
              <a:rPr lang="uk-UA" sz="2800" dirty="0" err="1" smtClean="0"/>
              <a:t>Цикломатичне</a:t>
            </a:r>
            <a:r>
              <a:rPr lang="uk-UA" sz="2800" dirty="0" smtClean="0"/>
              <a:t> число графа дорівнює максимальній кількості незалежних циклів.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Знання </a:t>
            </a:r>
            <a:r>
              <a:rPr lang="uk-UA" sz="2800" dirty="0" err="1" smtClean="0"/>
              <a:t>цикломатичного</a:t>
            </a:r>
            <a:r>
              <a:rPr lang="uk-UA" sz="2800" dirty="0" smtClean="0"/>
              <a:t> числа корисне при аналізі топології електросхем, а також для задач конструкторського проектування на ЕОМ.</a:t>
            </a:r>
            <a:endParaRPr lang="uk-UA" sz="2800" dirty="0"/>
          </a:p>
          <a:p>
            <a:pPr algn="just"/>
            <a:endParaRPr lang="uk-UA" sz="2800" dirty="0" smtClean="0"/>
          </a:p>
          <a:p>
            <a:pPr algn="just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2918790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0648"/>
            <a:ext cx="46101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23101" y="243687"/>
            <a:ext cx="150393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m=11</a:t>
            </a:r>
          </a:p>
          <a:p>
            <a:r>
              <a:rPr lang="en-US" sz="2800" dirty="0" smtClean="0"/>
              <a:t>n=9</a:t>
            </a:r>
          </a:p>
          <a:p>
            <a:r>
              <a:rPr lang="en-US" sz="2800" dirty="0" smtClean="0"/>
              <a:t>p=1</a:t>
            </a:r>
            <a:endParaRPr lang="uk-UA" sz="2800" dirty="0" smtClean="0"/>
          </a:p>
          <a:p>
            <a:r>
              <a:rPr lang="uk-UA" sz="2800" dirty="0" smtClean="0"/>
              <a:t>11-9+1=3</a:t>
            </a:r>
            <a:endParaRPr lang="uk-UA" sz="2800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3905" y="3501008"/>
            <a:ext cx="46005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18030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33242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516216" y="620688"/>
            <a:ext cx="139333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m=9</a:t>
            </a:r>
          </a:p>
          <a:p>
            <a:r>
              <a:rPr lang="en-US" sz="2800" dirty="0" smtClean="0"/>
              <a:t>n=6</a:t>
            </a:r>
          </a:p>
          <a:p>
            <a:r>
              <a:rPr lang="en-US" sz="2800" dirty="0" smtClean="0"/>
              <a:t>p=1</a:t>
            </a:r>
            <a:endParaRPr lang="uk-UA" sz="2800" dirty="0" smtClean="0"/>
          </a:p>
          <a:p>
            <a:r>
              <a:rPr lang="uk-UA" sz="2800" dirty="0" smtClean="0"/>
              <a:t>9-6+1=4</a:t>
            </a:r>
            <a:endParaRPr lang="uk-UA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17338"/>
            <a:ext cx="298132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69109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0"/>
            <a:ext cx="824440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Отже</a:t>
            </a:r>
            <a:r>
              <a:rPr lang="ru-RU" sz="2800" dirty="0"/>
              <a:t>, </a:t>
            </a:r>
            <a:r>
              <a:rPr lang="ru-RU" sz="2800" dirty="0" err="1"/>
              <a:t>існує</a:t>
            </a:r>
            <a:r>
              <a:rPr lang="ru-RU" sz="2800" dirty="0"/>
              <a:t> </a:t>
            </a:r>
            <a:r>
              <a:rPr lang="ru-RU" sz="2800" dirty="0" err="1"/>
              <a:t>таке</a:t>
            </a:r>
            <a:r>
              <a:rPr lang="ru-RU" sz="2800" dirty="0"/>
              <a:t> </a:t>
            </a:r>
            <a:r>
              <a:rPr lang="ru-RU" sz="2800" dirty="0" err="1"/>
              <a:t>розкладання</a:t>
            </a:r>
            <a:r>
              <a:rPr lang="ru-RU" sz="2800" dirty="0"/>
              <a:t> </a:t>
            </a:r>
            <a:r>
              <a:rPr lang="ru-RU" sz="2800" dirty="0" err="1"/>
              <a:t>множини</a:t>
            </a:r>
            <a:r>
              <a:rPr lang="ru-RU" sz="2800" dirty="0"/>
              <a:t> </a:t>
            </a:r>
            <a:r>
              <a:rPr lang="ru-RU" sz="2800" dirty="0" smtClean="0"/>
              <a:t>вершин </a:t>
            </a:r>
            <a:r>
              <a:rPr lang="en-US" sz="2800" b="1" i="1" dirty="0" smtClean="0"/>
              <a:t>X</a:t>
            </a:r>
            <a:r>
              <a:rPr lang="en-US" sz="2800" dirty="0"/>
              <a:t>:</a:t>
            </a:r>
          </a:p>
          <a:p>
            <a:pPr marL="514350" indent="-514350" algn="just">
              <a:buAutoNum type="arabicParenBoth"/>
            </a:pPr>
            <a:r>
              <a:rPr lang="ru-RU" sz="2800" b="1" i="1" dirty="0" smtClean="0"/>
              <a:t>X </a:t>
            </a:r>
            <a:r>
              <a:rPr lang="ru-RU" sz="2800" b="1" dirty="0"/>
              <a:t>= </a:t>
            </a:r>
            <a:r>
              <a:rPr lang="ru-RU" sz="2800" b="1" i="1" dirty="0"/>
              <a:t>X</a:t>
            </a:r>
            <a:r>
              <a:rPr lang="ru-RU" sz="2800" b="1" dirty="0"/>
              <a:t>1 </a:t>
            </a:r>
            <a:r>
              <a:rPr lang="ru-RU" sz="2800" dirty="0"/>
              <a:t>∪ </a:t>
            </a:r>
            <a:r>
              <a:rPr lang="ru-RU" sz="2800" b="1" i="1" dirty="0"/>
              <a:t>X</a:t>
            </a:r>
            <a:r>
              <a:rPr lang="ru-RU" sz="2800" b="1" dirty="0"/>
              <a:t>2 </a:t>
            </a:r>
            <a:r>
              <a:rPr lang="ru-RU" sz="2800" dirty="0"/>
              <a:t>∪ </a:t>
            </a:r>
            <a:r>
              <a:rPr lang="ru-RU" sz="2800" b="1" dirty="0"/>
              <a:t>… </a:t>
            </a:r>
            <a:r>
              <a:rPr lang="ru-RU" sz="2800" dirty="0"/>
              <a:t>∪ </a:t>
            </a:r>
            <a:r>
              <a:rPr lang="ru-RU" sz="2800" b="1" i="1" dirty="0" err="1"/>
              <a:t>Xр</a:t>
            </a:r>
            <a:r>
              <a:rPr lang="ru-RU" sz="2800" dirty="0"/>
              <a:t>, </a:t>
            </a:r>
            <a:r>
              <a:rPr lang="ru-RU" sz="2800" b="1" i="1" dirty="0" err="1"/>
              <a:t>Xi</a:t>
            </a:r>
            <a:r>
              <a:rPr lang="ru-RU" sz="2800" b="1" i="1" dirty="0"/>
              <a:t> </a:t>
            </a:r>
            <a:r>
              <a:rPr lang="ru-RU" sz="2800" dirty="0"/>
              <a:t>∩ </a:t>
            </a:r>
            <a:r>
              <a:rPr lang="ru-RU" sz="2800" b="1" i="1" dirty="0" err="1"/>
              <a:t>Xj</a:t>
            </a:r>
            <a:r>
              <a:rPr lang="ru-RU" sz="2800" b="1" i="1" dirty="0"/>
              <a:t> </a:t>
            </a:r>
            <a:r>
              <a:rPr lang="ru-RU" sz="2800" b="1" dirty="0"/>
              <a:t>= </a:t>
            </a:r>
            <a:r>
              <a:rPr lang="ru-RU" sz="2800" dirty="0"/>
              <a:t>∅ за </a:t>
            </a:r>
            <a:r>
              <a:rPr lang="ru-RU" sz="2800" i="1" dirty="0"/>
              <a:t>i </a:t>
            </a:r>
            <a:r>
              <a:rPr lang="ru-RU" sz="2800" dirty="0"/>
              <a:t>≠ </a:t>
            </a:r>
            <a:r>
              <a:rPr lang="ru-RU" sz="2800" i="1" dirty="0"/>
              <a:t>j</a:t>
            </a:r>
            <a:r>
              <a:rPr lang="ru-RU" sz="2800" dirty="0"/>
              <a:t>, на попарно </a:t>
            </a:r>
            <a:r>
              <a:rPr lang="ru-RU" sz="2800" dirty="0" err="1" smtClean="0"/>
              <a:t>неперерізувані</a:t>
            </a:r>
            <a:r>
              <a:rPr lang="ru-RU" sz="2800" dirty="0" smtClean="0"/>
              <a:t> </a:t>
            </a:r>
            <a:r>
              <a:rPr lang="uk-UA" sz="2800" dirty="0" smtClean="0"/>
              <a:t>підмножини</a:t>
            </a:r>
            <a:r>
              <a:rPr lang="uk-UA" sz="2800" dirty="0"/>
              <a:t>, що всі вершини </a:t>
            </a:r>
            <a:r>
              <a:rPr lang="en-US" sz="2800" b="1" i="1" dirty="0"/>
              <a:t>b </a:t>
            </a:r>
            <a:r>
              <a:rPr lang="uk-UA" sz="2800" dirty="0"/>
              <a:t>однієї множини </a:t>
            </a:r>
            <a:r>
              <a:rPr lang="en-US" sz="2800" b="1" i="1" dirty="0"/>
              <a:t>Xi </a:t>
            </a:r>
            <a:r>
              <a:rPr lang="uk-UA" sz="2800" dirty="0"/>
              <a:t>є зв’язані між собою, </a:t>
            </a:r>
            <a:r>
              <a:rPr lang="uk-UA" sz="2800" dirty="0" smtClean="0"/>
              <a:t>а </a:t>
            </a:r>
            <a:r>
              <a:rPr lang="ru-RU" sz="2800" dirty="0" err="1" smtClean="0"/>
              <a:t>вершини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різних</a:t>
            </a:r>
            <a:r>
              <a:rPr lang="ru-RU" sz="2800" dirty="0"/>
              <a:t> </a:t>
            </a:r>
            <a:r>
              <a:rPr lang="ru-RU" sz="2800" dirty="0" err="1"/>
              <a:t>множин</a:t>
            </a:r>
            <a:r>
              <a:rPr lang="ru-RU" sz="2800" dirty="0"/>
              <a:t> </a:t>
            </a:r>
            <a:r>
              <a:rPr lang="ru-RU" sz="2800" b="1" i="1" dirty="0" err="1"/>
              <a:t>Xi</a:t>
            </a:r>
            <a:r>
              <a:rPr lang="ru-RU" sz="2800" b="1" i="1" dirty="0"/>
              <a:t> </a:t>
            </a:r>
            <a:r>
              <a:rPr lang="ru-RU" sz="2800" dirty="0"/>
              <a:t>не є </a:t>
            </a:r>
            <a:r>
              <a:rPr lang="ru-RU" sz="2800" dirty="0" err="1"/>
              <a:t>зв’язані</a:t>
            </a:r>
            <a:r>
              <a:rPr lang="ru-RU" sz="2800" dirty="0" smtClean="0"/>
              <a:t>.</a:t>
            </a:r>
            <a:endParaRPr lang="ru-RU" sz="2800" dirty="0"/>
          </a:p>
          <a:p>
            <a:pPr algn="just"/>
            <a:r>
              <a:rPr lang="pl-PL" sz="2800" dirty="0"/>
              <a:t>(2) </a:t>
            </a:r>
            <a:r>
              <a:rPr lang="pl-PL" sz="2800" b="1" i="1" dirty="0"/>
              <a:t>U = U</a:t>
            </a:r>
            <a:r>
              <a:rPr lang="pl-PL" sz="2800" b="1" dirty="0"/>
              <a:t>1 </a:t>
            </a:r>
            <a:r>
              <a:rPr lang="pl-PL" sz="2800" dirty="0"/>
              <a:t>∪ </a:t>
            </a:r>
            <a:r>
              <a:rPr lang="pl-PL" sz="2800" b="1" i="1" dirty="0"/>
              <a:t>U</a:t>
            </a:r>
            <a:r>
              <a:rPr lang="pl-PL" sz="2800" b="1" dirty="0"/>
              <a:t>2 </a:t>
            </a:r>
            <a:r>
              <a:rPr lang="pl-PL" sz="2800" dirty="0"/>
              <a:t>∪ </a:t>
            </a:r>
            <a:r>
              <a:rPr lang="pl-PL" sz="2800" b="1" dirty="0"/>
              <a:t>… </a:t>
            </a:r>
            <a:r>
              <a:rPr lang="pl-PL" sz="2800" dirty="0"/>
              <a:t>∪ </a:t>
            </a:r>
            <a:r>
              <a:rPr lang="pl-PL" sz="2800" b="1" i="1" dirty="0"/>
              <a:t>Uр</a:t>
            </a:r>
            <a:r>
              <a:rPr lang="pl-PL" sz="2800" dirty="0"/>
              <a:t>, </a:t>
            </a:r>
            <a:r>
              <a:rPr lang="pl-PL" sz="2800" b="1" i="1" dirty="0"/>
              <a:t>Ui </a:t>
            </a:r>
            <a:r>
              <a:rPr lang="pl-PL" sz="2800" dirty="0"/>
              <a:t>∩ </a:t>
            </a:r>
            <a:r>
              <a:rPr lang="pl-PL" sz="2800" b="1" i="1" dirty="0"/>
              <a:t>Uj </a:t>
            </a:r>
            <a:r>
              <a:rPr lang="pl-PL" sz="2800" b="1" dirty="0"/>
              <a:t>= </a:t>
            </a:r>
            <a:r>
              <a:rPr lang="pl-PL" sz="2800" dirty="0"/>
              <a:t>∅ за </a:t>
            </a:r>
            <a:r>
              <a:rPr lang="pl-PL" sz="2800" i="1" dirty="0"/>
              <a:t>i </a:t>
            </a:r>
            <a:r>
              <a:rPr lang="pl-PL" sz="2800" dirty="0"/>
              <a:t>≠ </a:t>
            </a:r>
            <a:r>
              <a:rPr lang="pl-PL" sz="2800" i="1" dirty="0"/>
              <a:t>j.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Тоді</a:t>
            </a:r>
            <a:r>
              <a:rPr lang="ru-RU" sz="2800" dirty="0"/>
              <a:t>, </a:t>
            </a:r>
            <a:r>
              <a:rPr lang="ru-RU" sz="2800" dirty="0" err="1"/>
              <a:t>відповідно</a:t>
            </a:r>
            <a:r>
              <a:rPr lang="ru-RU" sz="2800" dirty="0"/>
              <a:t> до (1) та (2) </a:t>
            </a:r>
            <a:r>
              <a:rPr lang="ru-RU" sz="2800" dirty="0" err="1"/>
              <a:t>матиме</a:t>
            </a:r>
            <a:r>
              <a:rPr lang="ru-RU" sz="2800" dirty="0"/>
              <a:t> </a:t>
            </a:r>
            <a:r>
              <a:rPr lang="ru-RU" sz="2800" dirty="0" err="1"/>
              <a:t>пряме</a:t>
            </a:r>
            <a:r>
              <a:rPr lang="ru-RU" sz="2800" dirty="0"/>
              <a:t> </a:t>
            </a:r>
            <a:r>
              <a:rPr lang="ru-RU" sz="2800" dirty="0" err="1"/>
              <a:t>розкладання</a:t>
            </a:r>
            <a:r>
              <a:rPr lang="ru-RU" sz="2800" dirty="0" smtClean="0"/>
              <a:t>.</a:t>
            </a:r>
          </a:p>
          <a:p>
            <a:pPr algn="just"/>
            <a:r>
              <a:rPr lang="en-US" sz="2800" dirty="0" smtClean="0"/>
              <a:t>(</a:t>
            </a:r>
            <a:r>
              <a:rPr lang="en-US" sz="2800" dirty="0"/>
              <a:t>3) </a:t>
            </a:r>
            <a:r>
              <a:rPr lang="en-US" sz="2800" b="1" i="1" dirty="0"/>
              <a:t>G </a:t>
            </a:r>
            <a:r>
              <a:rPr lang="en-US" sz="2800" b="1" dirty="0"/>
              <a:t>= </a:t>
            </a:r>
            <a:r>
              <a:rPr lang="en-US" sz="2800" b="1" i="1" dirty="0"/>
              <a:t>G</a:t>
            </a:r>
            <a:r>
              <a:rPr lang="en-US" sz="2800" b="1" dirty="0"/>
              <a:t>1 </a:t>
            </a:r>
            <a:r>
              <a:rPr lang="en-US" sz="2800" dirty="0"/>
              <a:t>∪ </a:t>
            </a:r>
            <a:r>
              <a:rPr lang="en-US" sz="2800" b="1" i="1" dirty="0"/>
              <a:t>G</a:t>
            </a:r>
            <a:r>
              <a:rPr lang="en-US" sz="2800" b="1" dirty="0"/>
              <a:t>2 </a:t>
            </a:r>
            <a:r>
              <a:rPr lang="en-US" sz="2800" dirty="0"/>
              <a:t>∪ </a:t>
            </a:r>
            <a:r>
              <a:rPr lang="en-US" sz="2800" b="1" dirty="0"/>
              <a:t>… </a:t>
            </a:r>
            <a:r>
              <a:rPr lang="en-US" sz="2800" dirty="0"/>
              <a:t>∪</a:t>
            </a:r>
            <a:r>
              <a:rPr lang="en-US" sz="2800" b="1" i="1" dirty="0"/>
              <a:t>G</a:t>
            </a:r>
            <a:r>
              <a:rPr lang="uk-UA" sz="2800" b="1" i="1" dirty="0"/>
              <a:t>р</a:t>
            </a:r>
            <a:r>
              <a:rPr lang="uk-UA" sz="2800" dirty="0"/>
              <a:t>,</a:t>
            </a:r>
          </a:p>
          <a:p>
            <a:pPr algn="just"/>
            <a:r>
              <a:rPr lang="uk-UA" sz="2800" dirty="0" smtClean="0"/>
              <a:t>	де </a:t>
            </a:r>
            <a:r>
              <a:rPr lang="en-US" sz="2800" b="1" i="1" dirty="0"/>
              <a:t>G</a:t>
            </a:r>
            <a:r>
              <a:rPr lang="en-US" sz="2800" b="1" dirty="0"/>
              <a:t>1 = (</a:t>
            </a:r>
            <a:r>
              <a:rPr lang="en-US" sz="2800" b="1" i="1" dirty="0"/>
              <a:t>X</a:t>
            </a:r>
            <a:r>
              <a:rPr lang="en-US" sz="2800" b="1" dirty="0"/>
              <a:t>1, </a:t>
            </a:r>
            <a:r>
              <a:rPr lang="en-US" sz="2800" b="1" i="1" dirty="0"/>
              <a:t>U</a:t>
            </a:r>
            <a:r>
              <a:rPr lang="en-US" sz="2800" b="1" dirty="0"/>
              <a:t>1), </a:t>
            </a:r>
            <a:r>
              <a:rPr lang="en-US" sz="2800" b="1" i="1" dirty="0"/>
              <a:t>G</a:t>
            </a:r>
            <a:r>
              <a:rPr lang="en-US" sz="2800" b="1" dirty="0"/>
              <a:t>2 = (</a:t>
            </a:r>
            <a:r>
              <a:rPr lang="en-US" sz="2800" b="1" i="1" dirty="0"/>
              <a:t>X</a:t>
            </a:r>
            <a:r>
              <a:rPr lang="en-US" sz="2800" b="1" dirty="0"/>
              <a:t>2, </a:t>
            </a:r>
            <a:r>
              <a:rPr lang="en-US" sz="2800" b="1" i="1" dirty="0"/>
              <a:t>U</a:t>
            </a:r>
            <a:r>
              <a:rPr lang="en-US" sz="2800" b="1" dirty="0"/>
              <a:t>2), … , </a:t>
            </a:r>
            <a:r>
              <a:rPr lang="en-US" sz="2800" b="1" i="1" dirty="0"/>
              <a:t>G</a:t>
            </a:r>
            <a:r>
              <a:rPr lang="uk-UA" sz="2800" b="1" i="1" dirty="0"/>
              <a:t>р </a:t>
            </a:r>
            <a:r>
              <a:rPr lang="uk-UA" sz="2800" b="1" dirty="0"/>
              <a:t>= (</a:t>
            </a:r>
            <a:r>
              <a:rPr lang="en-US" sz="2800" b="1" i="1" dirty="0"/>
              <a:t>X</a:t>
            </a:r>
            <a:r>
              <a:rPr lang="uk-UA" sz="2800" b="1" i="1" dirty="0"/>
              <a:t>р</a:t>
            </a:r>
            <a:r>
              <a:rPr lang="uk-UA" sz="2800" b="1" dirty="0"/>
              <a:t>, </a:t>
            </a:r>
            <a:r>
              <a:rPr lang="en-US" sz="2800" b="1" i="1" dirty="0"/>
              <a:t>U</a:t>
            </a:r>
            <a:r>
              <a:rPr lang="uk-UA" sz="2800" b="1" i="1" dirty="0"/>
              <a:t>р</a:t>
            </a:r>
            <a:r>
              <a:rPr lang="uk-UA" sz="2800" b="1" dirty="0"/>
              <a:t>) </a:t>
            </a:r>
            <a:r>
              <a:rPr lang="uk-UA" sz="2800" b="1" i="1" dirty="0"/>
              <a:t>– </a:t>
            </a:r>
            <a:r>
              <a:rPr lang="uk-UA" sz="2800" dirty="0" err="1"/>
              <a:t>неперерізувані</a:t>
            </a:r>
            <a:r>
              <a:rPr lang="uk-UA" sz="2800" dirty="0"/>
              <a:t> </a:t>
            </a:r>
            <a:r>
              <a:rPr lang="uk-UA" sz="2800" dirty="0" smtClean="0"/>
              <a:t>зв’язні </a:t>
            </a:r>
            <a:r>
              <a:rPr lang="uk-UA" sz="2800" dirty="0" err="1" smtClean="0"/>
              <a:t>підграфи</a:t>
            </a:r>
            <a:r>
              <a:rPr lang="uk-UA" sz="2800" dirty="0"/>
              <a:t>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Ці</a:t>
            </a:r>
            <a:r>
              <a:rPr lang="ru-RU" sz="2800" dirty="0" smtClean="0"/>
              <a:t> </a:t>
            </a:r>
            <a:r>
              <a:rPr lang="ru-RU" sz="2800" dirty="0" err="1"/>
              <a:t>підграфи</a:t>
            </a:r>
            <a:r>
              <a:rPr lang="ru-RU" sz="2800" dirty="0"/>
              <a:t> </a:t>
            </a:r>
            <a:r>
              <a:rPr lang="ru-RU" sz="2800" dirty="0" err="1"/>
              <a:t>називаються</a:t>
            </a:r>
            <a:r>
              <a:rPr lang="ru-RU" sz="2800" dirty="0"/>
              <a:t> </a:t>
            </a:r>
            <a:r>
              <a:rPr lang="ru-RU" sz="2800" b="1" i="1" dirty="0" err="1"/>
              <a:t>зв’язними</a:t>
            </a:r>
            <a:r>
              <a:rPr lang="ru-RU" sz="2800" b="1" i="1" dirty="0"/>
              <a:t> компонентами графа G</a:t>
            </a:r>
            <a:r>
              <a:rPr lang="ru-RU" sz="2800" dirty="0"/>
              <a:t>, </a:t>
            </a:r>
            <a:r>
              <a:rPr lang="ru-RU" sz="2800" dirty="0" err="1" smtClean="0"/>
              <a:t>або</a:t>
            </a:r>
            <a:r>
              <a:rPr lang="ru-RU" sz="2800" dirty="0" smtClean="0"/>
              <a:t> </a:t>
            </a:r>
            <a:r>
              <a:rPr lang="uk-UA" sz="2800" b="1" i="1" dirty="0" smtClean="0"/>
              <a:t>компонентами </a:t>
            </a:r>
            <a:r>
              <a:rPr lang="uk-UA" sz="2800" b="1" i="1" dirty="0"/>
              <a:t>зв’язності графа </a:t>
            </a:r>
            <a:r>
              <a:rPr lang="en-US" sz="2800" b="1" i="1" dirty="0"/>
              <a:t>G</a:t>
            </a:r>
            <a:r>
              <a:rPr lang="en-US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80401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81003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Число </a:t>
            </a:r>
            <a:r>
              <a:rPr lang="ru-RU" sz="2800" b="1" i="1" dirty="0"/>
              <a:t>р </a:t>
            </a:r>
            <a:r>
              <a:rPr lang="ru-RU" sz="2800" dirty="0"/>
              <a:t>– </a:t>
            </a:r>
            <a:r>
              <a:rPr lang="ru-RU" sz="2800" dirty="0" err="1"/>
              <a:t>ще</a:t>
            </a:r>
            <a:r>
              <a:rPr lang="ru-RU" sz="2800" dirty="0"/>
              <a:t> одна </a:t>
            </a:r>
            <a:r>
              <a:rPr lang="ru-RU" sz="2800" dirty="0" err="1"/>
              <a:t>числова</a:t>
            </a:r>
            <a:r>
              <a:rPr lang="ru-RU" sz="2800" dirty="0"/>
              <a:t> характеристика графа.</a:t>
            </a:r>
          </a:p>
          <a:p>
            <a:pPr algn="just"/>
            <a:r>
              <a:rPr lang="ru-RU" sz="2800" dirty="0" smtClean="0"/>
              <a:t>	Для </a:t>
            </a:r>
            <a:r>
              <a:rPr lang="ru-RU" sz="2800" dirty="0" err="1"/>
              <a:t>зв’язного</a:t>
            </a:r>
            <a:r>
              <a:rPr lang="ru-RU" sz="2800" dirty="0"/>
              <a:t> графа </a:t>
            </a:r>
            <a:r>
              <a:rPr lang="ru-RU" sz="2800" b="1" i="1" dirty="0"/>
              <a:t>р </a:t>
            </a:r>
            <a:r>
              <a:rPr lang="ru-RU" sz="2800" b="1" dirty="0"/>
              <a:t>= 1</a:t>
            </a:r>
            <a:r>
              <a:rPr lang="ru-RU" sz="2800" dirty="0"/>
              <a:t>; </a:t>
            </a:r>
            <a:r>
              <a:rPr lang="ru-RU" sz="2800" dirty="0" err="1"/>
              <a:t>якщо</a:t>
            </a:r>
            <a:r>
              <a:rPr lang="ru-RU" sz="2800" dirty="0"/>
              <a:t> граф є </a:t>
            </a:r>
            <a:r>
              <a:rPr lang="ru-RU" sz="2800" dirty="0" err="1"/>
              <a:t>незв’язний</a:t>
            </a:r>
            <a:r>
              <a:rPr lang="ru-RU" sz="2800" dirty="0"/>
              <a:t>, то </a:t>
            </a:r>
            <a:r>
              <a:rPr lang="ru-RU" sz="2800" b="1" i="1" dirty="0"/>
              <a:t>р </a:t>
            </a:r>
            <a:r>
              <a:rPr lang="ru-RU" sz="2800" dirty="0"/>
              <a:t>≥ </a:t>
            </a:r>
            <a:r>
              <a:rPr lang="ru-RU" sz="2800" b="1" dirty="0"/>
              <a:t>2</a:t>
            </a:r>
            <a:r>
              <a:rPr lang="ru-RU" sz="2800" dirty="0"/>
              <a:t>.</a:t>
            </a:r>
          </a:p>
          <a:p>
            <a:pPr algn="just"/>
            <a:endParaRPr lang="ru-RU" sz="2800" b="1" dirty="0" smtClean="0"/>
          </a:p>
          <a:p>
            <a:pPr algn="just"/>
            <a:r>
              <a:rPr lang="ru-RU" sz="2800" b="1" dirty="0" smtClean="0"/>
              <a:t>Теорема. </a:t>
            </a:r>
            <a:r>
              <a:rPr lang="ru-RU" sz="2800" dirty="0" err="1" smtClean="0"/>
              <a:t>Кожен</a:t>
            </a:r>
            <a:r>
              <a:rPr lang="ru-RU" sz="2800" dirty="0" smtClean="0"/>
              <a:t> </a:t>
            </a:r>
            <a:r>
              <a:rPr lang="ru-RU" sz="2800" dirty="0" err="1"/>
              <a:t>неорієнтований</a:t>
            </a:r>
            <a:r>
              <a:rPr lang="ru-RU" sz="2800" dirty="0"/>
              <a:t> граф </a:t>
            </a:r>
            <a:r>
              <a:rPr lang="ru-RU" sz="2800" dirty="0" err="1"/>
              <a:t>розкладається</a:t>
            </a:r>
            <a:r>
              <a:rPr lang="ru-RU" sz="2800" dirty="0"/>
              <a:t> в </a:t>
            </a:r>
            <a:r>
              <a:rPr lang="ru-RU" sz="2800" dirty="0" err="1"/>
              <a:t>єдиний</a:t>
            </a:r>
            <a:r>
              <a:rPr lang="ru-RU" sz="2800" dirty="0"/>
              <a:t> </a:t>
            </a:r>
            <a:r>
              <a:rPr lang="ru-RU" sz="2800" dirty="0" err="1" smtClean="0"/>
              <a:t>спосіб</a:t>
            </a:r>
            <a:r>
              <a:rPr lang="ru-RU" sz="2800" dirty="0" smtClean="0"/>
              <a:t> на </a:t>
            </a:r>
            <a:r>
              <a:rPr lang="ru-RU" sz="2800" dirty="0" err="1"/>
              <a:t>пряму</a:t>
            </a:r>
            <a:r>
              <a:rPr lang="ru-RU" sz="2800" dirty="0"/>
              <a:t> суму (3) </a:t>
            </a:r>
            <a:r>
              <a:rPr lang="ru-RU" sz="2800" dirty="0" err="1"/>
              <a:t>власних</a:t>
            </a:r>
            <a:r>
              <a:rPr lang="ru-RU" sz="2800" dirty="0"/>
              <a:t> </a:t>
            </a:r>
            <a:r>
              <a:rPr lang="ru-RU" sz="2800" dirty="0" err="1"/>
              <a:t>зв’язних</a:t>
            </a:r>
            <a:r>
              <a:rPr lang="ru-RU" sz="2800" dirty="0"/>
              <a:t> компонент</a:t>
            </a:r>
            <a:r>
              <a:rPr lang="ru-RU" sz="2800" dirty="0" smtClean="0"/>
              <a:t>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ЗАУВАЖЕННЯ.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певний</a:t>
            </a:r>
            <a:r>
              <a:rPr lang="ru-RU" sz="2800" dirty="0"/>
              <a:t> граф не є </a:t>
            </a:r>
            <a:r>
              <a:rPr lang="ru-RU" sz="2800" dirty="0" err="1"/>
              <a:t>зв’язним</a:t>
            </a:r>
            <a:r>
              <a:rPr lang="ru-RU" sz="2800" dirty="0"/>
              <a:t> і </a:t>
            </a:r>
            <a:r>
              <a:rPr lang="ru-RU" sz="2800" dirty="0" err="1"/>
              <a:t>розкладається</a:t>
            </a:r>
            <a:r>
              <a:rPr lang="ru-RU" sz="2800" dirty="0"/>
              <a:t> </a:t>
            </a:r>
            <a:r>
              <a:rPr lang="ru-RU" sz="2800" dirty="0" smtClean="0"/>
              <a:t>на </a:t>
            </a:r>
            <a:r>
              <a:rPr lang="ru-RU" sz="2800" dirty="0" err="1" smtClean="0"/>
              <a:t>декілька</a:t>
            </a:r>
            <a:r>
              <a:rPr lang="ru-RU" sz="2800" dirty="0" smtClean="0"/>
              <a:t> </a:t>
            </a:r>
            <a:r>
              <a:rPr lang="ru-RU" sz="2800" dirty="0" err="1"/>
              <a:t>компонентів</a:t>
            </a:r>
            <a:r>
              <a:rPr lang="ru-RU" sz="2800" dirty="0"/>
              <a:t>, то </a:t>
            </a:r>
            <a:r>
              <a:rPr lang="ru-RU" sz="2800" dirty="0" err="1"/>
              <a:t>вивчення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</a:t>
            </a:r>
            <a:r>
              <a:rPr lang="ru-RU" sz="2800" dirty="0" err="1"/>
              <a:t>незв’язного</a:t>
            </a:r>
            <a:r>
              <a:rPr lang="ru-RU" sz="2800" dirty="0"/>
              <a:t> графа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звести</a:t>
            </a:r>
            <a:r>
              <a:rPr lang="ru-RU" sz="2800" dirty="0"/>
              <a:t> до</a:t>
            </a:r>
          </a:p>
          <a:p>
            <a:pPr algn="just"/>
            <a:r>
              <a:rPr lang="ru-RU" sz="2800" dirty="0" err="1"/>
              <a:t>досліджування</a:t>
            </a:r>
            <a:r>
              <a:rPr lang="ru-RU" sz="2800" dirty="0"/>
              <a:t> </a:t>
            </a:r>
            <a:r>
              <a:rPr lang="ru-RU" sz="2800" dirty="0" err="1"/>
              <a:t>окремих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компонентів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є </a:t>
            </a:r>
            <a:r>
              <a:rPr lang="ru-RU" sz="2800" dirty="0" err="1"/>
              <a:t>зв’язні</a:t>
            </a:r>
            <a:r>
              <a:rPr lang="ru-RU" sz="2800" dirty="0"/>
              <a:t>. </a:t>
            </a:r>
            <a:endParaRPr lang="ru-RU" sz="2800" dirty="0" smtClean="0"/>
          </a:p>
          <a:p>
            <a:pPr algn="just"/>
            <a:r>
              <a:rPr lang="ru-RU" sz="2800" dirty="0"/>
              <a:t>	</a:t>
            </a:r>
            <a:r>
              <a:rPr lang="ru-RU" sz="2800" dirty="0" smtClean="0"/>
              <a:t>Тому </a:t>
            </a:r>
            <a:r>
              <a:rPr lang="ru-RU" sz="2800" dirty="0"/>
              <a:t>у </a:t>
            </a:r>
            <a:r>
              <a:rPr lang="ru-RU" sz="2800" dirty="0" err="1" smtClean="0"/>
              <a:t>переважній</a:t>
            </a:r>
            <a:r>
              <a:rPr lang="ru-RU" sz="2800" dirty="0" smtClean="0"/>
              <a:t> </a:t>
            </a:r>
            <a:r>
              <a:rPr lang="uk-UA" sz="2800" dirty="0" smtClean="0"/>
              <a:t>більшості </a:t>
            </a:r>
            <a:r>
              <a:rPr lang="uk-UA" sz="2800" dirty="0"/>
              <a:t>випадків має сенс припускати, що заданий граф є зв’язний.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83156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188640"/>
            <a:ext cx="80283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Граф, </a:t>
            </a:r>
            <a:r>
              <a:rPr lang="ru-RU" sz="2800" dirty="0" err="1"/>
              <a:t>зображений</a:t>
            </a:r>
            <a:r>
              <a:rPr lang="ru-RU" sz="2800" dirty="0"/>
              <a:t> на рисунку, </a:t>
            </a:r>
            <a:r>
              <a:rPr lang="ru-RU" sz="2800" dirty="0" err="1"/>
              <a:t>має</a:t>
            </a:r>
            <a:r>
              <a:rPr lang="ru-RU" sz="2800" dirty="0"/>
              <a:t> три </a:t>
            </a:r>
            <a:r>
              <a:rPr lang="ru-RU" sz="2800" dirty="0" err="1" smtClean="0"/>
              <a:t>компоненти</a:t>
            </a:r>
            <a:r>
              <a:rPr lang="ru-RU" sz="2800" dirty="0" smtClean="0"/>
              <a:t> </a:t>
            </a:r>
            <a:r>
              <a:rPr lang="uk-UA" sz="2800" dirty="0" smtClean="0"/>
              <a:t>зв’язності. </a:t>
            </a:r>
          </a:p>
          <a:p>
            <a:pPr algn="just"/>
            <a:r>
              <a:rPr lang="uk-UA" sz="2800" dirty="0" smtClean="0"/>
              <a:t>Через </a:t>
            </a:r>
            <a:r>
              <a:rPr lang="uk-UA" sz="2800" dirty="0"/>
              <a:t>те що кількість компонентів зв’язності дорівнює кількості </a:t>
            </a:r>
            <a:r>
              <a:rPr lang="uk-UA" sz="2800" dirty="0" smtClean="0"/>
              <a:t>зв’язних </a:t>
            </a:r>
            <a:r>
              <a:rPr lang="ru-RU" sz="2800" dirty="0" err="1" smtClean="0"/>
              <a:t>підграфів</a:t>
            </a:r>
            <a:r>
              <a:rPr lang="ru-RU" sz="2800" dirty="0" smtClean="0"/>
              <a:t> </a:t>
            </a:r>
            <a:r>
              <a:rPr lang="ru-RU" sz="2800" dirty="0"/>
              <a:t>графа, наведений граф – </a:t>
            </a:r>
            <a:r>
              <a:rPr lang="ru-RU" sz="2800" dirty="0" err="1"/>
              <a:t>тризв’язний</a:t>
            </a:r>
            <a:r>
              <a:rPr lang="ru-RU" sz="2800" dirty="0"/>
              <a:t> (число </a:t>
            </a:r>
            <a:r>
              <a:rPr lang="ru-RU" sz="2800" dirty="0" err="1"/>
              <a:t>зв’язності</a:t>
            </a:r>
            <a:r>
              <a:rPr lang="ru-RU" sz="2800" dirty="0"/>
              <a:t> </a:t>
            </a:r>
            <a:r>
              <a:rPr lang="ru-RU" sz="2800" b="1" i="1" dirty="0" smtClean="0"/>
              <a:t>р</a:t>
            </a:r>
            <a:r>
              <a:rPr lang="ru-RU" sz="2800" b="1" dirty="0" smtClean="0"/>
              <a:t>=3</a:t>
            </a:r>
            <a:r>
              <a:rPr lang="ru-RU" sz="2800" dirty="0"/>
              <a:t>).</a:t>
            </a:r>
            <a:endParaRPr lang="uk-UA" sz="2800" dirty="0"/>
          </a:p>
        </p:txBody>
      </p:sp>
      <p:sp>
        <p:nvSpPr>
          <p:cNvPr id="5" name="Овал 4"/>
          <p:cNvSpPr/>
          <p:nvPr/>
        </p:nvSpPr>
        <p:spPr>
          <a:xfrm>
            <a:off x="2483768" y="30689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313184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1835696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4816584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4985792" y="327673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6372200" y="40770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2" name="Прямая соединительная линия 11"/>
          <p:cNvCxnSpPr>
            <a:stCxn id="5" idx="4"/>
            <a:endCxn id="7" idx="3"/>
          </p:cNvCxnSpPr>
          <p:nvPr/>
        </p:nvCxnSpPr>
        <p:spPr>
          <a:xfrm flipH="1">
            <a:off x="1856787" y="3212976"/>
            <a:ext cx="698989" cy="1419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7" idx="6"/>
            <a:endCxn id="6" idx="2"/>
          </p:cNvCxnSpPr>
          <p:nvPr/>
        </p:nvCxnSpPr>
        <p:spPr>
          <a:xfrm>
            <a:off x="1979712" y="458112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1"/>
            <a:endCxn id="6" idx="1"/>
          </p:cNvCxnSpPr>
          <p:nvPr/>
        </p:nvCxnSpPr>
        <p:spPr>
          <a:xfrm>
            <a:off x="2504859" y="3090051"/>
            <a:ext cx="648072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9" idx="4"/>
            <a:endCxn id="8" idx="0"/>
          </p:cNvCxnSpPr>
          <p:nvPr/>
        </p:nvCxnSpPr>
        <p:spPr>
          <a:xfrm flipH="1">
            <a:off x="4888592" y="3420749"/>
            <a:ext cx="169208" cy="1088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15247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052736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§2</a:t>
            </a:r>
            <a:r>
              <a:rPr lang="en-US" b="1" i="1" dirty="0" smtClean="0"/>
              <a:t> </a:t>
            </a:r>
            <a:r>
              <a:rPr lang="uk-UA" b="1" i="1" dirty="0"/>
              <a:t>Зв</a:t>
            </a:r>
            <a:r>
              <a:rPr lang="en-US" b="1" i="1" dirty="0"/>
              <a:t>’</a:t>
            </a:r>
            <a:r>
              <a:rPr lang="uk-UA" b="1" i="1" dirty="0" err="1"/>
              <a:t>язність</a:t>
            </a:r>
            <a:r>
              <a:rPr lang="uk-UA" b="1" i="1" dirty="0"/>
              <a:t> для орієнтованих графів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052736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/>
              <a:t>	</a:t>
            </a:r>
            <a:r>
              <a:rPr lang="ru-RU" sz="2800" b="1" i="1" dirty="0" err="1" smtClean="0"/>
              <a:t>Зв’язність</a:t>
            </a:r>
            <a:r>
              <a:rPr lang="ru-RU" sz="2800" b="1" i="1" dirty="0" smtClean="0"/>
              <a:t> </a:t>
            </a:r>
            <a:r>
              <a:rPr lang="ru-RU" sz="2800" b="1" i="1" dirty="0"/>
              <a:t>для </a:t>
            </a:r>
            <a:r>
              <a:rPr lang="ru-RU" sz="2800" b="1" i="1" dirty="0" err="1"/>
              <a:t>орієнтованих</a:t>
            </a:r>
            <a:r>
              <a:rPr lang="ru-RU" sz="2800" b="1" i="1" dirty="0"/>
              <a:t> </a:t>
            </a:r>
            <a:r>
              <a:rPr lang="ru-RU" sz="2800" b="1" i="1" dirty="0" err="1"/>
              <a:t>графів</a:t>
            </a:r>
            <a:r>
              <a:rPr lang="ru-RU" sz="2800" b="1" i="1" dirty="0"/>
              <a:t> </a:t>
            </a:r>
            <a:r>
              <a:rPr lang="ru-RU" sz="2800" b="1" dirty="0"/>
              <a:t>(</a:t>
            </a:r>
            <a:r>
              <a:rPr lang="ru-RU" sz="2800" b="1" i="1" dirty="0" err="1"/>
              <a:t>орграфів</a:t>
            </a:r>
            <a:r>
              <a:rPr lang="ru-RU" sz="2800" b="1" dirty="0"/>
              <a:t>) </a:t>
            </a:r>
            <a:r>
              <a:rPr lang="ru-RU" sz="2800" dirty="0" err="1"/>
              <a:t>визначається</a:t>
            </a:r>
            <a:r>
              <a:rPr lang="ru-RU" sz="2800" dirty="0"/>
              <a:t> так само</a:t>
            </a:r>
            <a:r>
              <a:rPr lang="ru-RU" sz="2800" dirty="0" smtClean="0"/>
              <a:t>, як </a:t>
            </a:r>
            <a:r>
              <a:rPr lang="ru-RU" sz="2800" dirty="0"/>
              <a:t>і для </a:t>
            </a:r>
            <a:r>
              <a:rPr lang="ru-RU" sz="2800" dirty="0" err="1"/>
              <a:t>неорієнтованих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без </a:t>
            </a:r>
            <a:r>
              <a:rPr lang="ru-RU" sz="2800" dirty="0" err="1"/>
              <a:t>урахування</a:t>
            </a:r>
            <a:r>
              <a:rPr lang="ru-RU" sz="2800" dirty="0"/>
              <a:t> </a:t>
            </a:r>
            <a:r>
              <a:rPr lang="ru-RU" sz="2800" dirty="0" err="1"/>
              <a:t>напрямків</a:t>
            </a:r>
            <a:r>
              <a:rPr lang="ru-RU" sz="2800" dirty="0"/>
              <a:t> дуг. </a:t>
            </a:r>
            <a:endParaRPr lang="ru-RU" sz="2800" dirty="0" smtClean="0"/>
          </a:p>
          <a:p>
            <a:pPr algn="just"/>
            <a:r>
              <a:rPr lang="ru-RU" sz="2800" dirty="0"/>
              <a:t>	</a:t>
            </a:r>
            <a:r>
              <a:rPr lang="ru-RU" sz="2800" dirty="0" smtClean="0"/>
              <a:t>Орграф </a:t>
            </a:r>
            <a:r>
              <a:rPr lang="ru-RU" sz="2800" dirty="0" err="1"/>
              <a:t>називається</a:t>
            </a:r>
            <a:r>
              <a:rPr lang="ru-RU" sz="2800" dirty="0"/>
              <a:t> </a:t>
            </a:r>
            <a:r>
              <a:rPr lang="ru-RU" sz="2800" b="1" i="1" dirty="0"/>
              <a:t>сильно </a:t>
            </a:r>
            <a:r>
              <a:rPr lang="ru-RU" sz="2800" b="1" i="1" dirty="0" err="1"/>
              <a:t>зв’язним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для </a:t>
            </a:r>
            <a:r>
              <a:rPr lang="ru-RU" sz="2800" dirty="0" err="1"/>
              <a:t>кожної</a:t>
            </a:r>
            <a:r>
              <a:rPr lang="ru-RU" sz="2800" dirty="0"/>
              <a:t> пари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вершин </a:t>
            </a:r>
            <a:r>
              <a:rPr lang="ru-RU" sz="2800" b="1" i="1" dirty="0"/>
              <a:t>а </a:t>
            </a:r>
            <a:r>
              <a:rPr lang="ru-RU" sz="2800" dirty="0"/>
              <a:t>та </a:t>
            </a:r>
            <a:r>
              <a:rPr lang="ru-RU" sz="2800" b="1" i="1" dirty="0"/>
              <a:t>b </a:t>
            </a:r>
            <a:r>
              <a:rPr lang="ru-RU" sz="2800" dirty="0" err="1"/>
              <a:t>існує</a:t>
            </a:r>
            <a:r>
              <a:rPr lang="ru-RU" sz="2800" dirty="0"/>
              <a:t> шлях з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b="1" i="1" dirty="0"/>
              <a:t>а </a:t>
            </a:r>
            <a:r>
              <a:rPr lang="ru-RU" sz="2800" dirty="0"/>
              <a:t>до </a:t>
            </a:r>
            <a:r>
              <a:rPr lang="ru-RU" sz="2800" dirty="0" err="1"/>
              <a:t>вершини</a:t>
            </a:r>
            <a:r>
              <a:rPr lang="ru-RU" sz="2800" dirty="0"/>
              <a:t> </a:t>
            </a:r>
            <a:r>
              <a:rPr lang="ru-RU" sz="2800" b="1" i="1" dirty="0"/>
              <a:t>b</a:t>
            </a:r>
            <a:r>
              <a:rPr lang="ru-RU" sz="2800" dirty="0"/>
              <a:t>.</a:t>
            </a:r>
          </a:p>
          <a:p>
            <a:pPr algn="just"/>
            <a:r>
              <a:rPr lang="ru-RU" sz="2800" dirty="0" smtClean="0"/>
              <a:t>	</a:t>
            </a:r>
            <a:endParaRPr lang="uk-UA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4028" y="4077072"/>
            <a:ext cx="6347420" cy="255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5684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6712" y="4226284"/>
            <a:ext cx="81057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10459" y="-100412"/>
            <a:ext cx="80754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Орграф </a:t>
            </a:r>
            <a:r>
              <a:rPr lang="ru-RU" sz="2800" dirty="0" err="1" smtClean="0"/>
              <a:t>називається</a:t>
            </a:r>
            <a:r>
              <a:rPr lang="ru-RU" sz="2800" dirty="0" smtClean="0"/>
              <a:t> </a:t>
            </a:r>
            <a:r>
              <a:rPr lang="ru-RU" sz="2800" b="1" i="1" dirty="0" err="1" smtClean="0"/>
              <a:t>однобічно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зв’язним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для </a:t>
            </a:r>
            <a:r>
              <a:rPr lang="ru-RU" sz="2800" dirty="0" err="1" smtClean="0"/>
              <a:t>кожної</a:t>
            </a:r>
            <a:r>
              <a:rPr lang="ru-RU" sz="2800" dirty="0" smtClean="0"/>
              <a:t> пари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вершин </a:t>
            </a:r>
            <a:r>
              <a:rPr lang="ru-RU" sz="2800" dirty="0" err="1" smtClean="0"/>
              <a:t>принаймні</a:t>
            </a:r>
            <a:r>
              <a:rPr lang="ru-RU" sz="2800" dirty="0" smtClean="0"/>
              <a:t> одна є </a:t>
            </a:r>
            <a:r>
              <a:rPr lang="ru-RU" sz="2800" dirty="0" err="1" smtClean="0"/>
              <a:t>досяжна</a:t>
            </a:r>
            <a:r>
              <a:rPr lang="ru-RU" sz="2800" dirty="0" smtClean="0"/>
              <a:t> з </a:t>
            </a:r>
            <a:r>
              <a:rPr lang="ru-RU" sz="2800" dirty="0" err="1" smtClean="0"/>
              <a:t>іншої</a:t>
            </a:r>
            <a:r>
              <a:rPr lang="ru-RU" sz="2800" dirty="0" smtClean="0"/>
              <a:t>.</a:t>
            </a:r>
            <a:r>
              <a:rPr lang="uk-UA" sz="2800" dirty="0" smtClean="0"/>
              <a:t>	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38222" y="3502740"/>
            <a:ext cx="81057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err="1" smtClean="0"/>
              <a:t>Орграф</a:t>
            </a:r>
            <a:r>
              <a:rPr lang="uk-UA" sz="2800" dirty="0" smtClean="0"/>
              <a:t> називається </a:t>
            </a:r>
            <a:r>
              <a:rPr lang="uk-UA" sz="2800" b="1" i="1" dirty="0" smtClean="0"/>
              <a:t>слабко зв’язним</a:t>
            </a:r>
            <a:r>
              <a:rPr lang="uk-UA" sz="2800" dirty="0" smtClean="0"/>
              <a:t>, якщо зв’язним є асоційований з ним </a:t>
            </a:r>
            <a:r>
              <a:rPr lang="uk-UA" sz="2800" dirty="0" err="1" smtClean="0"/>
              <a:t>псевдограф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2584" y="1148715"/>
            <a:ext cx="6303792" cy="2497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7839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692696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§3</a:t>
            </a:r>
            <a:r>
              <a:rPr lang="en-US" b="1" i="1" dirty="0" smtClean="0"/>
              <a:t> </a:t>
            </a:r>
            <a:r>
              <a:rPr lang="uk-UA" b="1" dirty="0" smtClean="0"/>
              <a:t>Роздільність </a:t>
            </a:r>
            <a:r>
              <a:rPr lang="uk-UA" b="1" dirty="0"/>
              <a:t>графа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64704"/>
            <a:ext cx="81003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800" dirty="0" err="1" smtClean="0"/>
              <a:t>Зв’язний</a:t>
            </a:r>
            <a:r>
              <a:rPr lang="ru-RU" sz="2800" dirty="0" smtClean="0"/>
              <a:t> </a:t>
            </a:r>
            <a:r>
              <a:rPr lang="ru-RU" sz="2800" dirty="0"/>
              <a:t>граф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розділено</a:t>
            </a:r>
            <a:r>
              <a:rPr lang="ru-RU" sz="2800" dirty="0"/>
              <a:t> на </a:t>
            </a:r>
            <a:r>
              <a:rPr lang="ru-RU" sz="2800" dirty="0" err="1"/>
              <a:t>незв’язані</a:t>
            </a:r>
            <a:r>
              <a:rPr lang="ru-RU" sz="2800" dirty="0"/>
              <a:t> </a:t>
            </a:r>
            <a:r>
              <a:rPr lang="ru-RU" sz="2800" dirty="0" err="1"/>
              <a:t>поміж</a:t>
            </a:r>
            <a:r>
              <a:rPr lang="ru-RU" sz="2800" dirty="0"/>
              <a:t> собою </a:t>
            </a:r>
            <a:r>
              <a:rPr lang="ru-RU" sz="2800" dirty="0" err="1" smtClean="0"/>
              <a:t>підграфи</a:t>
            </a:r>
            <a:r>
              <a:rPr lang="ru-RU" sz="2800" dirty="0" smtClean="0"/>
              <a:t> </a:t>
            </a:r>
            <a:r>
              <a:rPr lang="ru-RU" sz="2800" dirty="0" err="1" smtClean="0"/>
              <a:t>вилучанням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нього</a:t>
            </a:r>
            <a:r>
              <a:rPr lang="ru-RU" sz="2800" dirty="0"/>
              <a:t> </a:t>
            </a:r>
            <a:r>
              <a:rPr lang="ru-RU" sz="2800" dirty="0" err="1"/>
              <a:t>певних</a:t>
            </a:r>
            <a:r>
              <a:rPr lang="ru-RU" sz="2800" dirty="0"/>
              <a:t> вершин і/</a:t>
            </a:r>
            <a:r>
              <a:rPr lang="ru-RU" sz="2800" dirty="0" err="1"/>
              <a:t>або</a:t>
            </a:r>
            <a:r>
              <a:rPr lang="ru-RU" sz="2800" dirty="0"/>
              <a:t> ребер. </a:t>
            </a:r>
            <a:endParaRPr lang="ru-RU" sz="2800" dirty="0" smtClean="0"/>
          </a:p>
          <a:p>
            <a:pPr algn="just"/>
            <a:r>
              <a:rPr lang="ru-RU" sz="2800" dirty="0"/>
              <a:t>	</a:t>
            </a:r>
            <a:r>
              <a:rPr lang="ru-RU" sz="2800" dirty="0" smtClean="0"/>
              <a:t>При </a:t>
            </a:r>
            <a:r>
              <a:rPr lang="ru-RU" sz="2800" dirty="0" err="1"/>
              <a:t>вилученні</a:t>
            </a:r>
            <a:r>
              <a:rPr lang="ru-RU" sz="2800" dirty="0"/>
              <a:t> </a:t>
            </a:r>
            <a:r>
              <a:rPr lang="ru-RU" sz="2800" dirty="0" smtClean="0"/>
              <a:t>вершин </a:t>
            </a:r>
            <a:r>
              <a:rPr lang="ru-RU" sz="2800" dirty="0" err="1" smtClean="0"/>
              <a:t>вилучаються</a:t>
            </a:r>
            <a:r>
              <a:rPr lang="ru-RU" sz="2800" dirty="0" smtClean="0"/>
              <a:t> </a:t>
            </a:r>
            <a:r>
              <a:rPr lang="ru-RU" sz="2800" dirty="0"/>
              <a:t>і </a:t>
            </a:r>
            <a:r>
              <a:rPr lang="ru-RU" sz="2800" dirty="0" err="1"/>
              <a:t>всі</a:t>
            </a:r>
            <a:r>
              <a:rPr lang="ru-RU" sz="2800" dirty="0"/>
              <a:t> </a:t>
            </a:r>
            <a:r>
              <a:rPr lang="ru-RU" sz="2800" dirty="0" err="1"/>
              <a:t>інцидентні</a:t>
            </a:r>
            <a:r>
              <a:rPr lang="ru-RU" sz="2800" dirty="0"/>
              <a:t> до них ребра, а при </a:t>
            </a:r>
            <a:r>
              <a:rPr lang="ru-RU" sz="2800" dirty="0" err="1"/>
              <a:t>вилученні</a:t>
            </a:r>
            <a:r>
              <a:rPr lang="ru-RU" sz="2800" dirty="0"/>
              <a:t> ребер </a:t>
            </a:r>
            <a:r>
              <a:rPr lang="ru-RU" sz="2800" dirty="0" err="1"/>
              <a:t>інцидентні</a:t>
            </a:r>
            <a:r>
              <a:rPr lang="ru-RU" sz="2800" dirty="0"/>
              <a:t> </a:t>
            </a:r>
            <a:r>
              <a:rPr lang="ru-RU" sz="2800" dirty="0" smtClean="0"/>
              <a:t>до </a:t>
            </a:r>
            <a:r>
              <a:rPr lang="uk-UA" sz="2800" dirty="0" smtClean="0"/>
              <a:t>них </a:t>
            </a:r>
            <a:r>
              <a:rPr lang="uk-UA" sz="2800" dirty="0"/>
              <a:t>вершини зберігаються.</a:t>
            </a:r>
          </a:p>
          <a:p>
            <a:r>
              <a:rPr lang="ru-RU" sz="2800" dirty="0" smtClean="0"/>
              <a:t>	Вершина</a:t>
            </a:r>
            <a:r>
              <a:rPr lang="ru-RU" sz="2800" dirty="0"/>
              <a:t>, </a:t>
            </a:r>
            <a:r>
              <a:rPr lang="ru-RU" sz="2800" dirty="0" err="1"/>
              <a:t>вилучення</a:t>
            </a:r>
            <a:r>
              <a:rPr lang="ru-RU" sz="2800" dirty="0"/>
              <a:t> </a:t>
            </a:r>
            <a:r>
              <a:rPr lang="ru-RU" sz="2800" dirty="0" err="1"/>
              <a:t>якої</a:t>
            </a:r>
            <a:r>
              <a:rPr lang="ru-RU" sz="2800" dirty="0"/>
              <a:t> </a:t>
            </a:r>
            <a:r>
              <a:rPr lang="ru-RU" sz="2800" dirty="0" err="1"/>
              <a:t>перетворює</a:t>
            </a:r>
            <a:r>
              <a:rPr lang="ru-RU" sz="2800" dirty="0"/>
              <a:t> </a:t>
            </a:r>
            <a:r>
              <a:rPr lang="ru-RU" sz="2800" dirty="0" err="1"/>
              <a:t>зв’язний</a:t>
            </a:r>
            <a:r>
              <a:rPr lang="ru-RU" sz="2800" dirty="0"/>
              <a:t> граф на </a:t>
            </a:r>
            <a:r>
              <a:rPr lang="ru-RU" sz="2800" dirty="0" err="1"/>
              <a:t>незв’язний</a:t>
            </a:r>
            <a:r>
              <a:rPr lang="ru-RU" sz="2800" dirty="0" smtClean="0"/>
              <a:t>, </a:t>
            </a:r>
            <a:r>
              <a:rPr lang="uk-UA" sz="2800" dirty="0" smtClean="0"/>
              <a:t>називається </a:t>
            </a:r>
            <a:r>
              <a:rPr lang="uk-UA" sz="2800" b="1" i="1" dirty="0"/>
              <a:t>точкою </a:t>
            </a:r>
            <a:r>
              <a:rPr lang="uk-UA" sz="2800" b="1" i="1" dirty="0" smtClean="0"/>
              <a:t>зчленування.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ru-RU" sz="2800" dirty="0" smtClean="0"/>
              <a:t>	Ребро</a:t>
            </a:r>
            <a:r>
              <a:rPr lang="ru-RU" sz="2800" dirty="0"/>
              <a:t>, </a:t>
            </a:r>
            <a:r>
              <a:rPr lang="ru-RU" sz="2800" dirty="0" err="1"/>
              <a:t>вилучання</a:t>
            </a:r>
            <a:r>
              <a:rPr lang="ru-RU" sz="2800" dirty="0"/>
              <a:t> </a:t>
            </a:r>
            <a:r>
              <a:rPr lang="ru-RU" sz="2800" dirty="0" err="1"/>
              <a:t>якого</a:t>
            </a:r>
            <a:r>
              <a:rPr lang="ru-RU" sz="2800" dirty="0"/>
              <a:t> </a:t>
            </a:r>
            <a:r>
              <a:rPr lang="ru-RU" sz="2800" dirty="0" err="1"/>
              <a:t>перетворює</a:t>
            </a:r>
            <a:r>
              <a:rPr lang="ru-RU" sz="2800" dirty="0"/>
              <a:t> </a:t>
            </a:r>
            <a:r>
              <a:rPr lang="ru-RU" sz="2800" dirty="0" err="1"/>
              <a:t>зв’язний</a:t>
            </a:r>
            <a:r>
              <a:rPr lang="ru-RU" sz="2800" dirty="0"/>
              <a:t> граф на </a:t>
            </a:r>
            <a:r>
              <a:rPr lang="ru-RU" sz="2800" dirty="0" err="1"/>
              <a:t>незв’язний</a:t>
            </a:r>
            <a:r>
              <a:rPr lang="ru-RU" sz="2800" dirty="0" smtClean="0"/>
              <a:t>, </a:t>
            </a:r>
            <a:r>
              <a:rPr lang="uk-UA" sz="2800" dirty="0" smtClean="0"/>
              <a:t>називається </a:t>
            </a:r>
            <a:r>
              <a:rPr lang="uk-UA" sz="2800" b="1" i="1" dirty="0" smtClean="0"/>
              <a:t>мостом.</a:t>
            </a:r>
          </a:p>
          <a:p>
            <a:r>
              <a:rPr lang="ru-RU" sz="2800" dirty="0"/>
              <a:t>За </a:t>
            </a:r>
            <a:r>
              <a:rPr lang="ru-RU" sz="2800" dirty="0" err="1"/>
              <a:t>наявності</a:t>
            </a:r>
            <a:r>
              <a:rPr lang="ru-RU" sz="2800" dirty="0"/>
              <a:t> моста є </a:t>
            </a:r>
            <a:r>
              <a:rPr lang="ru-RU" sz="2800" dirty="0" err="1"/>
              <a:t>хоча</a:t>
            </a:r>
            <a:r>
              <a:rPr lang="ru-RU" sz="2800" dirty="0"/>
              <a:t> б </a:t>
            </a:r>
            <a:r>
              <a:rPr lang="ru-RU" sz="2800" dirty="0" err="1"/>
              <a:t>дві</a:t>
            </a:r>
            <a:r>
              <a:rPr lang="ru-RU" sz="2800" dirty="0"/>
              <a:t> точки </a:t>
            </a:r>
            <a:r>
              <a:rPr lang="ru-RU" sz="2800" dirty="0" err="1"/>
              <a:t>зчленування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1924006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6632"/>
            <a:ext cx="4724203" cy="299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6538" y="3164993"/>
            <a:ext cx="4315742" cy="3136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07762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DF41F42CA4B04EAEFD0D380E5ABEC9" ma:contentTypeVersion="16" ma:contentTypeDescription="Створення нового документа." ma:contentTypeScope="" ma:versionID="6a678cdcafa099040b6ef4b343ba67c2">
  <xsd:schema xmlns:xsd="http://www.w3.org/2001/XMLSchema" xmlns:xs="http://www.w3.org/2001/XMLSchema" xmlns:p="http://schemas.microsoft.com/office/2006/metadata/properties" xmlns:ns2="dae31748-7135-4915-ac04-b02f7d6d0c4b" xmlns:ns3="52dbdaf3-bb59-4277-ac8c-e4cdb332f465" targetNamespace="http://schemas.microsoft.com/office/2006/metadata/properties" ma:root="true" ma:fieldsID="a176389a7707098397e8814059479f24" ns2:_="" ns3:_="">
    <xsd:import namespace="dae31748-7135-4915-ac04-b02f7d6d0c4b"/>
    <xsd:import namespace="52dbdaf3-bb59-4277-ac8c-e4cdb332f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31748-7135-4915-ac04-b02f7d6d0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5b72861a-f4a8-45e9-bb96-918f8c6c5c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bdaf3-bb59-4277-ac8c-e4cdb332f465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d7eecd2-4e65-4529-95a2-6dd5b72fe9bc}" ma:internalName="TaxCatchAll" ma:showField="CatchAllData" ma:web="52dbdaf3-bb59-4277-ac8c-e4cdb332f4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e31748-7135-4915-ac04-b02f7d6d0c4b">
      <Terms xmlns="http://schemas.microsoft.com/office/infopath/2007/PartnerControls"/>
    </lcf76f155ced4ddcb4097134ff3c332f>
    <TaxCatchAll xmlns="52dbdaf3-bb59-4277-ac8c-e4cdb332f46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BACEDC-F8ED-4C58-9848-554B5192D5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31748-7135-4915-ac04-b02f7d6d0c4b"/>
    <ds:schemaRef ds:uri="52dbdaf3-bb59-4277-ac8c-e4cdb332f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2D9267-FEE5-4984-933F-CF40BAAFCE9D}">
  <ds:schemaRefs>
    <ds:schemaRef ds:uri="http://schemas.microsoft.com/office/2006/metadata/properties"/>
    <ds:schemaRef ds:uri="http://schemas.microsoft.com/office/infopath/2007/PartnerControls"/>
    <ds:schemaRef ds:uri="dae31748-7135-4915-ac04-b02f7d6d0c4b"/>
    <ds:schemaRef ds:uri="52dbdaf3-bb59-4277-ac8c-e4cdb332f465"/>
  </ds:schemaRefs>
</ds:datastoreItem>
</file>

<file path=customXml/itemProps3.xml><?xml version="1.0" encoding="utf-8"?>
<ds:datastoreItem xmlns:ds="http://schemas.openxmlformats.org/officeDocument/2006/customXml" ds:itemID="{8E5B0D80-7B0E-4321-838E-BD4C889E69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142</TotalTime>
  <Words>533</Words>
  <Application>Microsoft Office PowerPoint</Application>
  <PresentationFormat>Экран (4:3)</PresentationFormat>
  <Paragraphs>105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Лекція 8.  Графи.  </vt:lpstr>
      <vt:lpstr>§1 Зв’язність графа.  Компоненти зв’язності.</vt:lpstr>
      <vt:lpstr>Слайд 3</vt:lpstr>
      <vt:lpstr>Слайд 4</vt:lpstr>
      <vt:lpstr>Слайд 5</vt:lpstr>
      <vt:lpstr>§2 Зв’язність для орієнтованих графів</vt:lpstr>
      <vt:lpstr>Слайд 7</vt:lpstr>
      <vt:lpstr>§3 Роздільність графа</vt:lpstr>
      <vt:lpstr>Слайд 9</vt:lpstr>
      <vt:lpstr>Слайд 10</vt:lpstr>
      <vt:lpstr>§4 Матриця відстаней графа</vt:lpstr>
      <vt:lpstr>Слайд 12</vt:lpstr>
      <vt:lpstr>Слайд 13</vt:lpstr>
      <vt:lpstr>§5 Цикломатика графів</vt:lpstr>
      <vt:lpstr>§6 Циклові ребра та перешийки</vt:lpstr>
      <vt:lpstr>Слайд 16</vt:lpstr>
      <vt:lpstr>Слайд 17</vt:lpstr>
      <vt:lpstr>§7 Цикломатичне число</vt:lpstr>
      <vt:lpstr>Слайд 19</vt:lpstr>
      <vt:lpstr>Слайд 20</vt:lpstr>
      <vt:lpstr>Слайд 21</vt:lpstr>
      <vt:lpstr>Слайд 22</vt:lpstr>
      <vt:lpstr>Слайд 23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8.  Графи.</dc:title>
  <dc:creator>BAO</dc:creator>
  <cp:lastModifiedBy>НАТАША</cp:lastModifiedBy>
  <cp:revision>19</cp:revision>
  <dcterms:created xsi:type="dcterms:W3CDTF">2018-04-09T10:20:54Z</dcterms:created>
  <dcterms:modified xsi:type="dcterms:W3CDTF">2022-11-05T10:11:55Z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0x0101003DDF41F42CA4B04EAEFD0D380E5ABEC9</vt:lpwstr>
  </property>
  <property fmtid="{D5CDD505-2E9C-101B-9397-08002B2CF9AE}" pid="3" name="MediaServiceImageTags">
    <vt:lpwstr/>
  </property>
</Properties>
</file>