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6" r:id="rId2"/>
    <p:sldId id="284" r:id="rId3"/>
    <p:sldId id="288" r:id="rId4"/>
    <p:sldId id="293" r:id="rId5"/>
    <p:sldId id="294" r:id="rId6"/>
    <p:sldId id="289" r:id="rId7"/>
    <p:sldId id="290" r:id="rId8"/>
    <p:sldId id="292" r:id="rId9"/>
    <p:sldId id="295" r:id="rId10"/>
    <p:sldId id="296" r:id="rId11"/>
    <p:sldId id="304" r:id="rId12"/>
    <p:sldId id="298" r:id="rId13"/>
    <p:sldId id="300" r:id="rId14"/>
    <p:sldId id="301" r:id="rId15"/>
    <p:sldId id="302" r:id="rId16"/>
    <p:sldId id="303" r:id="rId17"/>
    <p:sldId id="299" r:id="rId18"/>
    <p:sldId id="305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t>25.10.2020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 smtClean="0"/>
              <a:t>Лекція </a:t>
            </a:r>
            <a:r>
              <a:rPr lang="en-US" sz="6000" b="1" i="1" dirty="0" smtClean="0"/>
              <a:t>7</a:t>
            </a:r>
            <a:r>
              <a:rPr lang="uk-UA" sz="6000" b="1" i="1" dirty="0" smtClean="0"/>
              <a:t>. </a:t>
            </a:r>
            <a:r>
              <a:rPr lang="en-US" sz="6000" b="1" i="1" dirty="0" smtClean="0"/>
              <a:t/>
            </a:r>
            <a:br>
              <a:rPr lang="en-US" sz="6000" b="1" i="1" dirty="0" smtClean="0"/>
            </a:br>
            <a:r>
              <a:rPr lang="uk-UA" sz="6000" b="1" i="1" dirty="0" smtClean="0"/>
              <a:t>Графи. </a:t>
            </a:r>
            <a:br>
              <a:rPr lang="uk-UA" sz="6000" b="1" i="1" dirty="0" smtClean="0"/>
            </a:br>
            <a:endParaRPr lang="uk-UA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33083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ребра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 називають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циклом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цикл,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останньої, є різні.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ациклічним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з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собою маршрутом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 є простим циклом.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нульовим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сказано просто цикл, то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нульовий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39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06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0189"/>
            <a:ext cx="669603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950751" y="2620469"/>
            <a:ext cx="824440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 –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ребра різні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ланцюг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ребра і вершини різні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– </a:t>
            </a:r>
            <a:r>
              <a:rPr lang="en-US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600" baseline="-25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цикл –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21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19571"/>
            <a:ext cx="7498080" cy="712267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§3 </a:t>
            </a:r>
            <a:r>
              <a:rPr lang="uk-UA" b="1" dirty="0" smtClean="0"/>
              <a:t>Орієнтовані графи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576714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орієнтованого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(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ребрам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інший – кінцем.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Стверджуватимемо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графа;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упорядкованих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 вершин.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дугами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Дуга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зображується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відрізком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зазначенням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стрілкою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760141" y="6188743"/>
            <a:ext cx="2537835" cy="529390"/>
            <a:chOff x="1061999" y="6264410"/>
            <a:chExt cx="2537835" cy="529390"/>
          </a:xfrm>
        </p:grpSpPr>
        <p:sp>
          <p:nvSpPr>
            <p:cNvPr id="6" name="Овал 5"/>
            <p:cNvSpPr/>
            <p:nvPr/>
          </p:nvSpPr>
          <p:spPr>
            <a:xfrm>
              <a:off x="1517251" y="6467028"/>
              <a:ext cx="144016" cy="1303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2915816" y="6459608"/>
              <a:ext cx="144016" cy="1303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9" name="Прямая со стрелкой 8"/>
            <p:cNvCxnSpPr>
              <a:stCxn id="7" idx="2"/>
              <a:endCxn id="6" idx="6"/>
            </p:cNvCxnSpPr>
            <p:nvPr/>
          </p:nvCxnSpPr>
          <p:spPr>
            <a:xfrm flipH="1">
              <a:off x="1661267" y="6524770"/>
              <a:ext cx="1254549" cy="7420"/>
            </a:xfrm>
            <a:prstGeom prst="straightConnector1">
              <a:avLst/>
            </a:prstGeom>
            <a:ln w="28575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129834" y="6270580"/>
              <a:ext cx="4700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i="1" dirty="0" smtClean="0"/>
                <a:t>x</a:t>
              </a:r>
              <a:r>
                <a:rPr lang="uk-UA" sz="2800" i="1" baseline="-25000" dirty="0" smtClean="0"/>
                <a:t>2</a:t>
              </a:r>
              <a:endParaRPr lang="uk-UA" sz="28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61999" y="6264410"/>
              <a:ext cx="4700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i="1" dirty="0" smtClean="0"/>
                <a:t>x</a:t>
              </a:r>
              <a:r>
                <a:rPr lang="uk-UA" sz="2800" i="1" baseline="-25000" dirty="0" smtClean="0"/>
                <a:t>1</a:t>
              </a:r>
              <a:endParaRPr lang="uk-UA" sz="2800" i="1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5040052" y="6164556"/>
            <a:ext cx="2537835" cy="529390"/>
            <a:chOff x="1061999" y="6264410"/>
            <a:chExt cx="2537835" cy="529390"/>
          </a:xfrm>
        </p:grpSpPr>
        <p:sp>
          <p:nvSpPr>
            <p:cNvPr id="15" name="Овал 14"/>
            <p:cNvSpPr/>
            <p:nvPr/>
          </p:nvSpPr>
          <p:spPr>
            <a:xfrm>
              <a:off x="1517251" y="6467028"/>
              <a:ext cx="144016" cy="1303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2915816" y="6459608"/>
              <a:ext cx="144016" cy="1303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7" name="Прямая со стрелкой 16"/>
            <p:cNvCxnSpPr>
              <a:stCxn id="16" idx="2"/>
              <a:endCxn id="15" idx="6"/>
            </p:cNvCxnSpPr>
            <p:nvPr/>
          </p:nvCxnSpPr>
          <p:spPr>
            <a:xfrm flipH="1">
              <a:off x="1661267" y="6524770"/>
              <a:ext cx="1254549" cy="7420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29834" y="6270580"/>
              <a:ext cx="4700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i="1" dirty="0" smtClean="0"/>
                <a:t>x</a:t>
              </a:r>
              <a:r>
                <a:rPr lang="uk-UA" sz="2800" i="1" baseline="-25000" dirty="0" smtClean="0"/>
                <a:t>2</a:t>
              </a:r>
              <a:endParaRPr lang="uk-UA" sz="28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61999" y="6264410"/>
              <a:ext cx="4700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i="1" dirty="0" smtClean="0"/>
                <a:t>x</a:t>
              </a:r>
              <a:r>
                <a:rPr lang="uk-UA" sz="2800" i="1" baseline="-25000" dirty="0" smtClean="0"/>
                <a:t>1</a:t>
              </a:r>
              <a:endParaRPr lang="uk-UA" sz="28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05212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1158828" y="226813"/>
            <a:ext cx="3496806" cy="2371926"/>
            <a:chOff x="1939290" y="476672"/>
            <a:chExt cx="3496806" cy="2371926"/>
          </a:xfrm>
        </p:grpSpPr>
        <p:sp>
          <p:nvSpPr>
            <p:cNvPr id="5" name="Oval 38"/>
            <p:cNvSpPr>
              <a:spLocks noChangeArrowheads="1"/>
            </p:cNvSpPr>
            <p:nvPr/>
          </p:nvSpPr>
          <p:spPr bwMode="auto">
            <a:xfrm>
              <a:off x="3336288" y="917396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6" name="Oval 39"/>
            <p:cNvSpPr>
              <a:spLocks noChangeArrowheads="1"/>
            </p:cNvSpPr>
            <p:nvPr/>
          </p:nvSpPr>
          <p:spPr bwMode="auto">
            <a:xfrm>
              <a:off x="4578063" y="1583687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7" name="Oval 40"/>
            <p:cNvSpPr>
              <a:spLocks noChangeArrowheads="1"/>
            </p:cNvSpPr>
            <p:nvPr/>
          </p:nvSpPr>
          <p:spPr bwMode="auto">
            <a:xfrm>
              <a:off x="2404956" y="1916832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8" name="Oval 41"/>
            <p:cNvSpPr>
              <a:spLocks noChangeArrowheads="1"/>
            </p:cNvSpPr>
            <p:nvPr/>
          </p:nvSpPr>
          <p:spPr bwMode="auto">
            <a:xfrm>
              <a:off x="4249295" y="2171318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cxnSp>
          <p:nvCxnSpPr>
            <p:cNvPr id="9" name="Line 42"/>
            <p:cNvCxnSpPr/>
            <p:nvPr/>
          </p:nvCxnSpPr>
          <p:spPr bwMode="auto">
            <a:xfrm flipV="1">
              <a:off x="2560178" y="1044639"/>
              <a:ext cx="776110" cy="9115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43"/>
            <p:cNvCxnSpPr/>
            <p:nvPr/>
          </p:nvCxnSpPr>
          <p:spPr bwMode="auto">
            <a:xfrm>
              <a:off x="3491510" y="1083968"/>
              <a:ext cx="1086554" cy="4997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44"/>
            <p:cNvCxnSpPr/>
            <p:nvPr/>
          </p:nvCxnSpPr>
          <p:spPr bwMode="auto">
            <a:xfrm flipH="1" flipV="1">
              <a:off x="2578503" y="2083405"/>
              <a:ext cx="1689117" cy="1665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45"/>
            <p:cNvCxnSpPr/>
            <p:nvPr/>
          </p:nvCxnSpPr>
          <p:spPr bwMode="auto">
            <a:xfrm flipV="1">
              <a:off x="2578503" y="1623016"/>
              <a:ext cx="1962911" cy="392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Oval 48"/>
            <p:cNvSpPr>
              <a:spLocks noChangeArrowheads="1"/>
            </p:cNvSpPr>
            <p:nvPr/>
          </p:nvSpPr>
          <p:spPr bwMode="auto">
            <a:xfrm>
              <a:off x="3167753" y="2371436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6" name="Text Box 49"/>
            <p:cNvSpPr txBox="1">
              <a:spLocks noChangeArrowheads="1"/>
            </p:cNvSpPr>
            <p:nvPr/>
          </p:nvSpPr>
          <p:spPr bwMode="auto">
            <a:xfrm>
              <a:off x="4659986" y="1427525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>
                  <a:effectLst/>
                  <a:ea typeface="Calibri"/>
                  <a:cs typeface="Times New Roman"/>
                </a:rPr>
                <a:t>3</a:t>
              </a:r>
              <a:endParaRPr lang="uk-UA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" name="Text Box 50"/>
            <p:cNvSpPr txBox="1">
              <a:spLocks noChangeArrowheads="1"/>
            </p:cNvSpPr>
            <p:nvPr/>
          </p:nvSpPr>
          <p:spPr bwMode="auto">
            <a:xfrm>
              <a:off x="1939290" y="1750259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>
                  <a:effectLst/>
                  <a:ea typeface="Calibri"/>
                  <a:cs typeface="Times New Roman"/>
                </a:rPr>
                <a:t>1</a:t>
              </a:r>
              <a:endParaRPr lang="uk-UA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8" name="Text Box 51"/>
            <p:cNvSpPr txBox="1">
              <a:spLocks noChangeArrowheads="1"/>
            </p:cNvSpPr>
            <p:nvPr/>
          </p:nvSpPr>
          <p:spPr bwMode="auto">
            <a:xfrm>
              <a:off x="3135793" y="476672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2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9" name="Text Box 52"/>
            <p:cNvSpPr txBox="1">
              <a:spLocks noChangeArrowheads="1"/>
            </p:cNvSpPr>
            <p:nvPr/>
          </p:nvSpPr>
          <p:spPr bwMode="auto">
            <a:xfrm>
              <a:off x="4067944" y="2204864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4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0" name="Text Box 53"/>
            <p:cNvSpPr txBox="1">
              <a:spLocks noChangeArrowheads="1"/>
            </p:cNvSpPr>
            <p:nvPr/>
          </p:nvSpPr>
          <p:spPr bwMode="auto">
            <a:xfrm>
              <a:off x="2934920" y="2348880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5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4365523" y="1994891"/>
              <a:ext cx="658984" cy="482178"/>
            </a:xfrm>
            <a:custGeom>
              <a:avLst/>
              <a:gdLst>
                <a:gd name="connsiteX0" fmla="*/ 14748 w 658984"/>
                <a:gd name="connsiteY0" fmla="*/ 187870 h 482178"/>
                <a:gd name="connsiteX1" fmla="*/ 368709 w 658984"/>
                <a:gd name="connsiteY1" fmla="*/ 10890 h 482178"/>
                <a:gd name="connsiteX2" fmla="*/ 648929 w 658984"/>
                <a:gd name="connsiteY2" fmla="*/ 468090 h 482178"/>
                <a:gd name="connsiteX3" fmla="*/ 0 w 658984"/>
                <a:gd name="connsiteY3" fmla="*/ 320606 h 482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984" h="482178">
                  <a:moveTo>
                    <a:pt x="14748" y="187870"/>
                  </a:moveTo>
                  <a:cubicBezTo>
                    <a:pt x="138880" y="76028"/>
                    <a:pt x="263012" y="-35813"/>
                    <a:pt x="368709" y="10890"/>
                  </a:cubicBezTo>
                  <a:cubicBezTo>
                    <a:pt x="474406" y="57593"/>
                    <a:pt x="710380" y="416471"/>
                    <a:pt x="648929" y="468090"/>
                  </a:cubicBezTo>
                  <a:cubicBezTo>
                    <a:pt x="587478" y="519709"/>
                    <a:pt x="293739" y="420157"/>
                    <a:pt x="0" y="320606"/>
                  </a:cubicBezTo>
                </a:path>
              </a:pathLst>
            </a:cu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4427984" y="226813"/>
            <a:ext cx="46986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</a:t>
            </a:r>
            <a:r>
              <a:rPr lang="pl-P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</a:p>
          <a:p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};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{(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 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)}.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01482" y="2640130"/>
            <a:ext cx="7963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дуга орграфа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дуга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04444" y="4042896"/>
            <a:ext cx="79600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вводять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півстепенів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додатні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від’ємні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півстепені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вершини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дуг,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x)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число дуг,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206623" y="6266709"/>
            <a:ext cx="3281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	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l-PL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92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19571"/>
            <a:ext cx="8172400" cy="1143000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§4 Способи задання о</a:t>
            </a:r>
            <a:r>
              <a:rPr lang="uk-UA" b="1" i="1" dirty="0" smtClean="0"/>
              <a:t>рієнтованих графів</a:t>
            </a:r>
            <a:endParaRPr lang="uk-UA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87116" y="832356"/>
            <a:ext cx="4492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4.1 </a:t>
            </a:r>
            <a:r>
              <a:rPr lang="uk-UA" sz="3200" b="1" dirty="0">
                <a:solidFill>
                  <a:schemeClr val="accent4">
                    <a:lumMod val="75000"/>
                  </a:schemeClr>
                </a:solidFill>
              </a:rPr>
              <a:t>Матриця суміжності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448243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Матрицею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суміжності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орграфа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723" y="2402350"/>
            <a:ext cx="4010650" cy="126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1043608" y="3429000"/>
            <a:ext cx="3836236" cy="2875982"/>
            <a:chOff x="1939290" y="476672"/>
            <a:chExt cx="3496806" cy="2371926"/>
          </a:xfrm>
        </p:grpSpPr>
        <p:sp>
          <p:nvSpPr>
            <p:cNvPr id="8" name="Oval 38"/>
            <p:cNvSpPr>
              <a:spLocks noChangeArrowheads="1"/>
            </p:cNvSpPr>
            <p:nvPr/>
          </p:nvSpPr>
          <p:spPr bwMode="auto">
            <a:xfrm>
              <a:off x="3336288" y="917396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9" name="Oval 39"/>
            <p:cNvSpPr>
              <a:spLocks noChangeArrowheads="1"/>
            </p:cNvSpPr>
            <p:nvPr/>
          </p:nvSpPr>
          <p:spPr bwMode="auto">
            <a:xfrm>
              <a:off x="4578063" y="1583687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0" name="Oval 40"/>
            <p:cNvSpPr>
              <a:spLocks noChangeArrowheads="1"/>
            </p:cNvSpPr>
            <p:nvPr/>
          </p:nvSpPr>
          <p:spPr bwMode="auto">
            <a:xfrm>
              <a:off x="2404956" y="1916832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1" name="Oval 41"/>
            <p:cNvSpPr>
              <a:spLocks noChangeArrowheads="1"/>
            </p:cNvSpPr>
            <p:nvPr/>
          </p:nvSpPr>
          <p:spPr bwMode="auto">
            <a:xfrm>
              <a:off x="4249295" y="2171318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cxnSp>
          <p:nvCxnSpPr>
            <p:cNvPr id="12" name="Line 42"/>
            <p:cNvCxnSpPr/>
            <p:nvPr/>
          </p:nvCxnSpPr>
          <p:spPr bwMode="auto">
            <a:xfrm flipV="1">
              <a:off x="2560178" y="1044639"/>
              <a:ext cx="776110" cy="9115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43"/>
            <p:cNvCxnSpPr/>
            <p:nvPr/>
          </p:nvCxnSpPr>
          <p:spPr bwMode="auto">
            <a:xfrm>
              <a:off x="3491510" y="1083968"/>
              <a:ext cx="1086554" cy="4997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44"/>
            <p:cNvCxnSpPr/>
            <p:nvPr/>
          </p:nvCxnSpPr>
          <p:spPr bwMode="auto">
            <a:xfrm flipH="1" flipV="1">
              <a:off x="2578503" y="2083405"/>
              <a:ext cx="1689117" cy="1665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45"/>
            <p:cNvCxnSpPr/>
            <p:nvPr/>
          </p:nvCxnSpPr>
          <p:spPr bwMode="auto">
            <a:xfrm flipV="1">
              <a:off x="2578503" y="1623016"/>
              <a:ext cx="1962911" cy="392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Oval 48"/>
            <p:cNvSpPr>
              <a:spLocks noChangeArrowheads="1"/>
            </p:cNvSpPr>
            <p:nvPr/>
          </p:nvSpPr>
          <p:spPr bwMode="auto">
            <a:xfrm>
              <a:off x="3167753" y="2371436"/>
              <a:ext cx="155222" cy="16657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7" name="Text Box 49"/>
            <p:cNvSpPr txBox="1">
              <a:spLocks noChangeArrowheads="1"/>
            </p:cNvSpPr>
            <p:nvPr/>
          </p:nvSpPr>
          <p:spPr bwMode="auto">
            <a:xfrm>
              <a:off x="4659986" y="1427525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>
                  <a:effectLst/>
                  <a:ea typeface="Calibri"/>
                  <a:cs typeface="Times New Roman"/>
                </a:rPr>
                <a:t>3</a:t>
              </a:r>
              <a:endParaRPr lang="uk-UA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8" name="Text Box 50"/>
            <p:cNvSpPr txBox="1">
              <a:spLocks noChangeArrowheads="1"/>
            </p:cNvSpPr>
            <p:nvPr/>
          </p:nvSpPr>
          <p:spPr bwMode="auto">
            <a:xfrm>
              <a:off x="1939290" y="1750259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>
                  <a:effectLst/>
                  <a:ea typeface="Calibri"/>
                  <a:cs typeface="Times New Roman"/>
                </a:rPr>
                <a:t>1</a:t>
              </a:r>
              <a:endParaRPr lang="uk-UA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9" name="Text Box 51"/>
            <p:cNvSpPr txBox="1">
              <a:spLocks noChangeArrowheads="1"/>
            </p:cNvSpPr>
            <p:nvPr/>
          </p:nvSpPr>
          <p:spPr bwMode="auto">
            <a:xfrm>
              <a:off x="3135793" y="476672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2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0" name="Text Box 52"/>
            <p:cNvSpPr txBox="1">
              <a:spLocks noChangeArrowheads="1"/>
            </p:cNvSpPr>
            <p:nvPr/>
          </p:nvSpPr>
          <p:spPr bwMode="auto">
            <a:xfrm>
              <a:off x="4067944" y="2204864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4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1" name="Text Box 53"/>
            <p:cNvSpPr txBox="1">
              <a:spLocks noChangeArrowheads="1"/>
            </p:cNvSpPr>
            <p:nvPr/>
          </p:nvSpPr>
          <p:spPr bwMode="auto">
            <a:xfrm>
              <a:off x="2934920" y="2348880"/>
              <a:ext cx="776110" cy="4997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5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4365523" y="1994891"/>
              <a:ext cx="658984" cy="482178"/>
            </a:xfrm>
            <a:custGeom>
              <a:avLst/>
              <a:gdLst>
                <a:gd name="connsiteX0" fmla="*/ 14748 w 658984"/>
                <a:gd name="connsiteY0" fmla="*/ 187870 h 482178"/>
                <a:gd name="connsiteX1" fmla="*/ 368709 w 658984"/>
                <a:gd name="connsiteY1" fmla="*/ 10890 h 482178"/>
                <a:gd name="connsiteX2" fmla="*/ 648929 w 658984"/>
                <a:gd name="connsiteY2" fmla="*/ 468090 h 482178"/>
                <a:gd name="connsiteX3" fmla="*/ 0 w 658984"/>
                <a:gd name="connsiteY3" fmla="*/ 320606 h 482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984" h="482178">
                  <a:moveTo>
                    <a:pt x="14748" y="187870"/>
                  </a:moveTo>
                  <a:cubicBezTo>
                    <a:pt x="138880" y="76028"/>
                    <a:pt x="263012" y="-35813"/>
                    <a:pt x="368709" y="10890"/>
                  </a:cubicBezTo>
                  <a:cubicBezTo>
                    <a:pt x="474406" y="57593"/>
                    <a:pt x="710380" y="416471"/>
                    <a:pt x="648929" y="468090"/>
                  </a:cubicBezTo>
                  <a:cubicBezTo>
                    <a:pt x="587478" y="519709"/>
                    <a:pt x="293739" y="420157"/>
                    <a:pt x="0" y="320606"/>
                  </a:cubicBezTo>
                </a:path>
              </a:pathLst>
            </a:cu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4602808" y="3879950"/>
            <a:ext cx="4503925" cy="2685890"/>
            <a:chOff x="4588774" y="2457361"/>
            <a:chExt cx="4503925" cy="2685890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4588774" y="2620668"/>
              <a:ext cx="4503925" cy="2522583"/>
              <a:chOff x="4428303" y="3971943"/>
              <a:chExt cx="4503925" cy="252258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4428303" y="4356568"/>
                    <a:ext cx="4503925" cy="213795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uk-UA" sz="2800" b="0" i="1" smtClean="0">
                              <a:latin typeface="Cambria Math"/>
                            </a:rPr>
                            <m:t>А=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8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</m:m>
                          <m:d>
                            <m:dPr>
                              <m:ctrlPr>
                                <a:rPr lang="uk-UA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5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uk-UA" sz="2800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oMath>
                      </m:oMathPara>
                    </a14:m>
                    <a:endParaRPr lang="uk-UA" sz="2800" dirty="0"/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28303" y="4356568"/>
                    <a:ext cx="4503925" cy="2137958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5940152" y="3971943"/>
                    <a:ext cx="233923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</m:m>
                        </m:oMath>
                      </m:oMathPara>
                    </a14:m>
                    <a:endParaRPr lang="uk-UA" sz="2000" dirty="0"/>
                  </a:p>
                </p:txBody>
              </p:sp>
            </mc:Choice>
            <mc:Fallback xmlns=""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40152" y="3971943"/>
                    <a:ext cx="2339234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r="-10417"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5" name="TextBox 34"/>
              <p:cNvSpPr txBox="1"/>
              <p:nvPr/>
            </p:nvSpPr>
            <p:spPr>
              <a:xfrm>
                <a:off x="5133596" y="4058698"/>
                <a:ext cx="3770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 smtClean="0"/>
                  <a:t>З</a:t>
                </a:r>
                <a:endParaRPr lang="uk-UA" sz="2800" dirty="0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5821260" y="2457361"/>
              <a:ext cx="3978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В</a:t>
              </a:r>
              <a:endParaRPr lang="uk-UA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288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16632"/>
            <a:ext cx="50576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chemeClr val="accent4">
                    <a:lumMod val="75000"/>
                  </a:schemeClr>
                </a:solidFill>
              </a:rPr>
              <a:t>4.2 </a:t>
            </a:r>
            <a:r>
              <a:rPr lang="uk-UA" sz="3200" b="1" dirty="0">
                <a:solidFill>
                  <a:schemeClr val="accent4">
                    <a:lumMod val="75000"/>
                  </a:schemeClr>
                </a:solidFill>
              </a:rPr>
              <a:t>Матриця </a:t>
            </a:r>
            <a:r>
              <a:rPr lang="uk-UA" sz="3200" b="1" dirty="0" err="1" smtClean="0">
                <a:solidFill>
                  <a:schemeClr val="accent4">
                    <a:lumMod val="75000"/>
                  </a:schemeClr>
                </a:solidFill>
              </a:rPr>
              <a:t>інцидентності</a:t>
            </a:r>
            <a:endParaRPr lang="uk-UA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3397" y="701407"/>
            <a:ext cx="78835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Матрицею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інцидентності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матрицею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орграфа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913" y="2086402"/>
            <a:ext cx="7778517" cy="1681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915683" y="3827009"/>
            <a:ext cx="3410514" cy="2573026"/>
            <a:chOff x="1040266" y="3827009"/>
            <a:chExt cx="3410514" cy="2573026"/>
          </a:xfrm>
        </p:grpSpPr>
        <p:sp>
          <p:nvSpPr>
            <p:cNvPr id="8" name="Oval 38"/>
            <p:cNvSpPr>
              <a:spLocks noChangeArrowheads="1"/>
            </p:cNvSpPr>
            <p:nvPr/>
          </p:nvSpPr>
          <p:spPr bwMode="auto">
            <a:xfrm>
              <a:off x="2402789" y="4305099"/>
              <a:ext cx="151391" cy="1806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9" name="Oval 39"/>
            <p:cNvSpPr>
              <a:spLocks noChangeArrowheads="1"/>
            </p:cNvSpPr>
            <p:nvPr/>
          </p:nvSpPr>
          <p:spPr bwMode="auto">
            <a:xfrm>
              <a:off x="3613920" y="5027881"/>
              <a:ext cx="151391" cy="1806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0" name="Oval 40"/>
            <p:cNvSpPr>
              <a:spLocks noChangeArrowheads="1"/>
            </p:cNvSpPr>
            <p:nvPr/>
          </p:nvSpPr>
          <p:spPr bwMode="auto">
            <a:xfrm>
              <a:off x="1494440" y="5389271"/>
              <a:ext cx="151391" cy="1806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1" name="Oval 41"/>
            <p:cNvSpPr>
              <a:spLocks noChangeArrowheads="1"/>
            </p:cNvSpPr>
            <p:nvPr/>
          </p:nvSpPr>
          <p:spPr bwMode="auto">
            <a:xfrm>
              <a:off x="3293265" y="5665333"/>
              <a:ext cx="151391" cy="1806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cxnSp>
          <p:nvCxnSpPr>
            <p:cNvPr id="12" name="Line 42"/>
            <p:cNvCxnSpPr/>
            <p:nvPr/>
          </p:nvCxnSpPr>
          <p:spPr bwMode="auto">
            <a:xfrm flipV="1">
              <a:off x="1645832" y="4443130"/>
              <a:ext cx="756957" cy="9888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43"/>
            <p:cNvCxnSpPr/>
            <p:nvPr/>
          </p:nvCxnSpPr>
          <p:spPr bwMode="auto">
            <a:xfrm>
              <a:off x="2554181" y="4485794"/>
              <a:ext cx="1059740" cy="5420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44"/>
            <p:cNvCxnSpPr/>
            <p:nvPr/>
          </p:nvCxnSpPr>
          <p:spPr bwMode="auto">
            <a:xfrm flipH="1" flipV="1">
              <a:off x="1663705" y="5569966"/>
              <a:ext cx="1647434" cy="1806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45"/>
            <p:cNvCxnSpPr/>
            <p:nvPr/>
          </p:nvCxnSpPr>
          <p:spPr bwMode="auto">
            <a:xfrm flipV="1">
              <a:off x="1663705" y="5070544"/>
              <a:ext cx="1914471" cy="4253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Oval 48"/>
            <p:cNvSpPr>
              <a:spLocks noChangeArrowheads="1"/>
            </p:cNvSpPr>
            <p:nvPr/>
          </p:nvSpPr>
          <p:spPr bwMode="auto">
            <a:xfrm>
              <a:off x="2238413" y="5882418"/>
              <a:ext cx="151391" cy="1806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uk-UA" sz="2400"/>
            </a:p>
          </p:txBody>
        </p:sp>
        <p:sp>
          <p:nvSpPr>
            <p:cNvPr id="17" name="Text Box 49"/>
            <p:cNvSpPr txBox="1">
              <a:spLocks noChangeArrowheads="1"/>
            </p:cNvSpPr>
            <p:nvPr/>
          </p:nvSpPr>
          <p:spPr bwMode="auto">
            <a:xfrm>
              <a:off x="3693822" y="4858479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3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8" name="Text Box 50"/>
            <p:cNvSpPr txBox="1">
              <a:spLocks noChangeArrowheads="1"/>
            </p:cNvSpPr>
            <p:nvPr/>
          </p:nvSpPr>
          <p:spPr bwMode="auto">
            <a:xfrm>
              <a:off x="1040266" y="5208575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1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9" name="Text Box 51"/>
            <p:cNvSpPr txBox="1">
              <a:spLocks noChangeArrowheads="1"/>
            </p:cNvSpPr>
            <p:nvPr/>
          </p:nvSpPr>
          <p:spPr bwMode="auto">
            <a:xfrm>
              <a:off x="2207242" y="3827009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2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0" name="Text Box 52"/>
            <p:cNvSpPr txBox="1">
              <a:spLocks noChangeArrowheads="1"/>
            </p:cNvSpPr>
            <p:nvPr/>
          </p:nvSpPr>
          <p:spPr bwMode="auto">
            <a:xfrm>
              <a:off x="3116390" y="5701723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4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1" name="Text Box 53"/>
            <p:cNvSpPr txBox="1">
              <a:spLocks noChangeArrowheads="1"/>
            </p:cNvSpPr>
            <p:nvPr/>
          </p:nvSpPr>
          <p:spPr bwMode="auto">
            <a:xfrm>
              <a:off x="2011326" y="5857949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>
                  <a:effectLst/>
                  <a:ea typeface="Calibri"/>
                  <a:cs typeface="Times New Roman"/>
                </a:rPr>
                <a:t>x</a:t>
              </a:r>
              <a:r>
                <a:rPr lang="uk-UA" sz="2400" baseline="-25000" dirty="0">
                  <a:effectLst/>
                  <a:ea typeface="Calibri"/>
                  <a:cs typeface="Times New Roman"/>
                </a:rPr>
                <a:t>5</a:t>
              </a:r>
              <a:endParaRPr lang="uk-UA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3406625" y="5473948"/>
              <a:ext cx="642722" cy="523059"/>
            </a:xfrm>
            <a:custGeom>
              <a:avLst/>
              <a:gdLst>
                <a:gd name="connsiteX0" fmla="*/ 14748 w 658984"/>
                <a:gd name="connsiteY0" fmla="*/ 187870 h 482178"/>
                <a:gd name="connsiteX1" fmla="*/ 368709 w 658984"/>
                <a:gd name="connsiteY1" fmla="*/ 10890 h 482178"/>
                <a:gd name="connsiteX2" fmla="*/ 648929 w 658984"/>
                <a:gd name="connsiteY2" fmla="*/ 468090 h 482178"/>
                <a:gd name="connsiteX3" fmla="*/ 0 w 658984"/>
                <a:gd name="connsiteY3" fmla="*/ 320606 h 482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984" h="482178">
                  <a:moveTo>
                    <a:pt x="14748" y="187870"/>
                  </a:moveTo>
                  <a:cubicBezTo>
                    <a:pt x="138880" y="76028"/>
                    <a:pt x="263012" y="-35813"/>
                    <a:pt x="368709" y="10890"/>
                  </a:cubicBezTo>
                  <a:cubicBezTo>
                    <a:pt x="474406" y="57593"/>
                    <a:pt x="710380" y="416471"/>
                    <a:pt x="648929" y="468090"/>
                  </a:cubicBezTo>
                  <a:cubicBezTo>
                    <a:pt x="587478" y="519709"/>
                    <a:pt x="293739" y="420157"/>
                    <a:pt x="0" y="320606"/>
                  </a:cubicBezTo>
                </a:path>
              </a:pathLst>
            </a:cu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3" name="Text Box 51"/>
            <p:cNvSpPr txBox="1">
              <a:spLocks noChangeArrowheads="1"/>
            </p:cNvSpPr>
            <p:nvPr/>
          </p:nvSpPr>
          <p:spPr bwMode="auto">
            <a:xfrm>
              <a:off x="1481456" y="4568490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u</a:t>
              </a:r>
              <a:r>
                <a:rPr lang="uk-UA" sz="2400" baseline="-250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2</a:t>
              </a:r>
              <a:endParaRPr lang="uk-UA" sz="2400" dirty="0">
                <a:solidFill>
                  <a:srgbClr val="C00000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4" name="Text Box 50"/>
            <p:cNvSpPr txBox="1">
              <a:spLocks noChangeArrowheads="1"/>
            </p:cNvSpPr>
            <p:nvPr/>
          </p:nvSpPr>
          <p:spPr bwMode="auto">
            <a:xfrm>
              <a:off x="2158997" y="4866189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u</a:t>
              </a:r>
              <a:r>
                <a:rPr lang="uk-UA" sz="2400" baseline="-250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1</a:t>
              </a:r>
              <a:endParaRPr lang="uk-UA" sz="2400" dirty="0">
                <a:solidFill>
                  <a:srgbClr val="C00000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5" name="Text Box 49"/>
            <p:cNvSpPr txBox="1">
              <a:spLocks noChangeArrowheads="1"/>
            </p:cNvSpPr>
            <p:nvPr/>
          </p:nvSpPr>
          <p:spPr bwMode="auto">
            <a:xfrm>
              <a:off x="2910475" y="4297447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u</a:t>
              </a:r>
              <a:r>
                <a:rPr lang="uk-UA" sz="2400" baseline="-250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3</a:t>
              </a:r>
              <a:endParaRPr lang="uk-UA" sz="2400" dirty="0">
                <a:solidFill>
                  <a:srgbClr val="C00000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7" name="Text Box 52"/>
            <p:cNvSpPr txBox="1">
              <a:spLocks noChangeArrowheads="1"/>
            </p:cNvSpPr>
            <p:nvPr/>
          </p:nvSpPr>
          <p:spPr bwMode="auto">
            <a:xfrm>
              <a:off x="2503877" y="5255693"/>
              <a:ext cx="756957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u</a:t>
              </a:r>
              <a:r>
                <a:rPr lang="uk-UA" sz="2400" baseline="-250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4</a:t>
              </a:r>
              <a:endParaRPr lang="uk-UA" sz="2400" dirty="0">
                <a:solidFill>
                  <a:srgbClr val="C00000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28" name="Text Box 53"/>
            <p:cNvSpPr txBox="1">
              <a:spLocks noChangeArrowheads="1"/>
            </p:cNvSpPr>
            <p:nvPr/>
          </p:nvSpPr>
          <p:spPr bwMode="auto">
            <a:xfrm>
              <a:off x="3959060" y="5430680"/>
              <a:ext cx="491720" cy="542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u</a:t>
              </a:r>
              <a:r>
                <a:rPr lang="uk-UA" sz="2400" baseline="-25000" dirty="0" smtClean="0">
                  <a:solidFill>
                    <a:srgbClr val="C00000"/>
                  </a:solidFill>
                  <a:effectLst/>
                  <a:ea typeface="Calibri"/>
                  <a:cs typeface="Times New Roman"/>
                </a:rPr>
                <a:t>5</a:t>
              </a:r>
              <a:endParaRPr lang="uk-UA" sz="2400" dirty="0">
                <a:solidFill>
                  <a:srgbClr val="C00000"/>
                </a:solidFill>
                <a:effectLst/>
                <a:ea typeface="Calibri"/>
                <a:cs typeface="Times New Roman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947717" y="4267743"/>
                <a:ext cx="4705134" cy="1845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𝐵</m:t>
                      </m:r>
                      <m:r>
                        <a:rPr lang="uk-UA" sz="2400" b="0" i="1" smtClean="0">
                          <a:latin typeface="Cambria Math"/>
                        </a:rPr>
                        <m:t>=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uk-UA" sz="2400" i="1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5</m:t>
                            </m:r>
                          </m:e>
                        </m:mr>
                      </m:m>
                      <m:d>
                        <m:dPr>
                          <m:ctrlPr>
                            <a:rPr lang="uk-UA" sz="24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7717" y="4267743"/>
                <a:ext cx="4705134" cy="184576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74096" y="3904989"/>
                <a:ext cx="34563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 lang="uk-UA" sz="2400" b="0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4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mr>
                      </m:m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096" y="3904989"/>
                <a:ext cx="3456384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21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0"/>
            <a:ext cx="80283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псевдографів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неорієнтованого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псевдографа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кратність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дуги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ребра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псевдографі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38"/>
          <p:cNvSpPr>
            <a:spLocks noChangeArrowheads="1"/>
          </p:cNvSpPr>
          <p:nvPr/>
        </p:nvSpPr>
        <p:spPr bwMode="auto">
          <a:xfrm>
            <a:off x="2749657" y="3108771"/>
            <a:ext cx="170289" cy="20197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uk-UA" sz="2400"/>
          </a:p>
        </p:txBody>
      </p:sp>
      <p:sp>
        <p:nvSpPr>
          <p:cNvPr id="7" name="Oval 39"/>
          <p:cNvSpPr>
            <a:spLocks noChangeArrowheads="1"/>
          </p:cNvSpPr>
          <p:nvPr/>
        </p:nvSpPr>
        <p:spPr bwMode="auto">
          <a:xfrm>
            <a:off x="4111969" y="3916655"/>
            <a:ext cx="170289" cy="20197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uk-UA" sz="2400"/>
          </a:p>
        </p:txBody>
      </p:sp>
      <p:sp>
        <p:nvSpPr>
          <p:cNvPr id="8" name="Oval 40"/>
          <p:cNvSpPr>
            <a:spLocks noChangeArrowheads="1"/>
          </p:cNvSpPr>
          <p:nvPr/>
        </p:nvSpPr>
        <p:spPr bwMode="auto">
          <a:xfrm>
            <a:off x="1727922" y="4320596"/>
            <a:ext cx="170289" cy="20197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uk-UA" sz="2400"/>
          </a:p>
        </p:txBody>
      </p:sp>
      <p:sp>
        <p:nvSpPr>
          <p:cNvPr id="9" name="Oval 41"/>
          <p:cNvSpPr>
            <a:spLocks noChangeArrowheads="1"/>
          </p:cNvSpPr>
          <p:nvPr/>
        </p:nvSpPr>
        <p:spPr bwMode="auto">
          <a:xfrm>
            <a:off x="3751288" y="4629163"/>
            <a:ext cx="170289" cy="20197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uk-UA" sz="2400"/>
          </a:p>
        </p:txBody>
      </p:sp>
      <p:cxnSp>
        <p:nvCxnSpPr>
          <p:cNvPr id="10" name="Line 42"/>
          <p:cNvCxnSpPr/>
          <p:nvPr/>
        </p:nvCxnSpPr>
        <p:spPr bwMode="auto">
          <a:xfrm flipV="1">
            <a:off x="1898211" y="3263054"/>
            <a:ext cx="851446" cy="11052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43"/>
          <p:cNvCxnSpPr/>
          <p:nvPr/>
        </p:nvCxnSpPr>
        <p:spPr bwMode="auto">
          <a:xfrm>
            <a:off x="2919946" y="3310741"/>
            <a:ext cx="1192024" cy="6059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44"/>
          <p:cNvCxnSpPr/>
          <p:nvPr/>
        </p:nvCxnSpPr>
        <p:spPr bwMode="auto">
          <a:xfrm flipH="1" flipV="1">
            <a:off x="1918314" y="4522567"/>
            <a:ext cx="1853077" cy="20197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45"/>
          <p:cNvCxnSpPr/>
          <p:nvPr/>
        </p:nvCxnSpPr>
        <p:spPr bwMode="auto">
          <a:xfrm flipV="1">
            <a:off x="1918314" y="3964342"/>
            <a:ext cx="2153448" cy="47547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Oval 48"/>
          <p:cNvSpPr>
            <a:spLocks noChangeArrowheads="1"/>
          </p:cNvSpPr>
          <p:nvPr/>
        </p:nvSpPr>
        <p:spPr bwMode="auto">
          <a:xfrm>
            <a:off x="2564762" y="4871808"/>
            <a:ext cx="170289" cy="20197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uk-UA" sz="2400"/>
          </a:p>
        </p:txBody>
      </p:sp>
      <p:sp>
        <p:nvSpPr>
          <p:cNvPr id="15" name="Text Box 49"/>
          <p:cNvSpPr txBox="1">
            <a:spLocks noChangeArrowheads="1"/>
          </p:cNvSpPr>
          <p:nvPr/>
        </p:nvSpPr>
        <p:spPr bwMode="auto">
          <a:xfrm>
            <a:off x="4201844" y="3727307"/>
            <a:ext cx="851446" cy="60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>
                <a:effectLst/>
                <a:ea typeface="Calibri"/>
                <a:cs typeface="Times New Roman"/>
              </a:rPr>
              <a:t>x</a:t>
            </a:r>
            <a:r>
              <a:rPr lang="uk-UA" sz="2400" baseline="-25000">
                <a:effectLst/>
                <a:ea typeface="Calibri"/>
                <a:cs typeface="Times New Roman"/>
              </a:rPr>
              <a:t>3</a:t>
            </a:r>
            <a:endParaRPr lang="uk-UA" sz="2400">
              <a:effectLst/>
              <a:ea typeface="Calibri"/>
              <a:cs typeface="Times New Roman"/>
            </a:endParaRPr>
          </a:p>
        </p:txBody>
      </p:sp>
      <p:sp>
        <p:nvSpPr>
          <p:cNvPr id="16" name="Text Box 50"/>
          <p:cNvSpPr txBox="1">
            <a:spLocks noChangeArrowheads="1"/>
          </p:cNvSpPr>
          <p:nvPr/>
        </p:nvSpPr>
        <p:spPr bwMode="auto">
          <a:xfrm>
            <a:off x="1217054" y="4118625"/>
            <a:ext cx="851446" cy="60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>
                <a:effectLst/>
                <a:ea typeface="Calibri"/>
                <a:cs typeface="Times New Roman"/>
              </a:rPr>
              <a:t>x</a:t>
            </a:r>
            <a:r>
              <a:rPr lang="uk-UA" sz="2400" baseline="-25000">
                <a:effectLst/>
                <a:ea typeface="Calibri"/>
                <a:cs typeface="Times New Roman"/>
              </a:rPr>
              <a:t>1</a:t>
            </a:r>
            <a:endParaRPr lang="uk-UA" sz="2400">
              <a:effectLst/>
              <a:ea typeface="Calibri"/>
              <a:cs typeface="Times New Roman"/>
            </a:endParaRP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2529700" y="2574389"/>
            <a:ext cx="851446" cy="60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ea typeface="Calibri"/>
                <a:cs typeface="Times New Roman"/>
              </a:rPr>
              <a:t>x</a:t>
            </a:r>
            <a:r>
              <a:rPr lang="uk-UA" sz="2400" baseline="-25000" dirty="0">
                <a:effectLst/>
                <a:ea typeface="Calibri"/>
                <a:cs typeface="Times New Roman"/>
              </a:rPr>
              <a:t>2</a:t>
            </a:r>
            <a:endParaRPr lang="uk-UA" sz="2400" dirty="0">
              <a:effectLst/>
              <a:ea typeface="Calibri"/>
              <a:cs typeface="Times New Roman"/>
            </a:endParaRPr>
          </a:p>
        </p:txBody>
      </p:sp>
      <p:sp>
        <p:nvSpPr>
          <p:cNvPr id="18" name="Text Box 52"/>
          <p:cNvSpPr txBox="1">
            <a:spLocks noChangeArrowheads="1"/>
          </p:cNvSpPr>
          <p:nvPr/>
        </p:nvSpPr>
        <p:spPr bwMode="auto">
          <a:xfrm>
            <a:off x="3434156" y="4181102"/>
            <a:ext cx="851446" cy="60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ea typeface="Calibri"/>
                <a:cs typeface="Times New Roman"/>
              </a:rPr>
              <a:t>x</a:t>
            </a:r>
            <a:r>
              <a:rPr lang="uk-UA" sz="2400" baseline="-25000" dirty="0">
                <a:effectLst/>
                <a:ea typeface="Calibri"/>
                <a:cs typeface="Times New Roman"/>
              </a:rPr>
              <a:t>4</a:t>
            </a:r>
            <a:endParaRPr lang="uk-UA" sz="2400" dirty="0">
              <a:effectLst/>
              <a:ea typeface="Calibri"/>
              <a:cs typeface="Times New Roman"/>
            </a:endParaRPr>
          </a:p>
        </p:txBody>
      </p:sp>
      <p:sp>
        <p:nvSpPr>
          <p:cNvPr id="19" name="Text Box 53"/>
          <p:cNvSpPr txBox="1">
            <a:spLocks noChangeArrowheads="1"/>
          </p:cNvSpPr>
          <p:nvPr/>
        </p:nvSpPr>
        <p:spPr bwMode="auto">
          <a:xfrm>
            <a:off x="2309328" y="4844458"/>
            <a:ext cx="851446" cy="60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ea typeface="Calibri"/>
                <a:cs typeface="Times New Roman"/>
              </a:rPr>
              <a:t>x</a:t>
            </a:r>
            <a:r>
              <a:rPr lang="uk-UA" sz="2400" baseline="-25000" dirty="0">
                <a:effectLst/>
                <a:ea typeface="Calibri"/>
                <a:cs typeface="Times New Roman"/>
              </a:rPr>
              <a:t>5</a:t>
            </a:r>
            <a:endParaRPr lang="uk-UA" sz="2400" dirty="0">
              <a:effectLst/>
              <a:ea typeface="Calibri"/>
              <a:cs typeface="Times New Roman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3878798" y="4415243"/>
            <a:ext cx="722951" cy="584645"/>
          </a:xfrm>
          <a:custGeom>
            <a:avLst/>
            <a:gdLst>
              <a:gd name="connsiteX0" fmla="*/ 14748 w 658984"/>
              <a:gd name="connsiteY0" fmla="*/ 187870 h 482178"/>
              <a:gd name="connsiteX1" fmla="*/ 368709 w 658984"/>
              <a:gd name="connsiteY1" fmla="*/ 10890 h 482178"/>
              <a:gd name="connsiteX2" fmla="*/ 648929 w 658984"/>
              <a:gd name="connsiteY2" fmla="*/ 468090 h 482178"/>
              <a:gd name="connsiteX3" fmla="*/ 0 w 658984"/>
              <a:gd name="connsiteY3" fmla="*/ 320606 h 482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8984" h="482178">
                <a:moveTo>
                  <a:pt x="14748" y="187870"/>
                </a:moveTo>
                <a:cubicBezTo>
                  <a:pt x="138880" y="76028"/>
                  <a:pt x="263012" y="-35813"/>
                  <a:pt x="368709" y="10890"/>
                </a:cubicBezTo>
                <a:cubicBezTo>
                  <a:pt x="474406" y="57593"/>
                  <a:pt x="710380" y="416471"/>
                  <a:pt x="648929" y="468090"/>
                </a:cubicBezTo>
                <a:cubicBezTo>
                  <a:pt x="587478" y="519709"/>
                  <a:pt x="293739" y="420157"/>
                  <a:pt x="0" y="320606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Дуга 22"/>
          <p:cNvSpPr/>
          <p:nvPr/>
        </p:nvSpPr>
        <p:spPr>
          <a:xfrm rot="1884175">
            <a:off x="2869240" y="3229387"/>
            <a:ext cx="1362312" cy="553587"/>
          </a:xfrm>
          <a:prstGeom prst="arc">
            <a:avLst>
              <a:gd name="adj1" fmla="val 10885039"/>
              <a:gd name="adj2" fmla="val 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Дуга 23"/>
          <p:cNvSpPr/>
          <p:nvPr/>
        </p:nvSpPr>
        <p:spPr>
          <a:xfrm rot="18254140">
            <a:off x="1633586" y="3472623"/>
            <a:ext cx="1362312" cy="656848"/>
          </a:xfrm>
          <a:prstGeom prst="arc">
            <a:avLst>
              <a:gd name="adj1" fmla="val 10885039"/>
              <a:gd name="adj2" fmla="val 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30" name="Группа 29"/>
          <p:cNvGrpSpPr/>
          <p:nvPr/>
        </p:nvGrpSpPr>
        <p:grpSpPr>
          <a:xfrm>
            <a:off x="4588774" y="2457361"/>
            <a:ext cx="4503925" cy="2685890"/>
            <a:chOff x="4588774" y="2457361"/>
            <a:chExt cx="4503925" cy="2685890"/>
          </a:xfrm>
        </p:grpSpPr>
        <p:grpSp>
          <p:nvGrpSpPr>
            <p:cNvPr id="25" name="Группа 24"/>
            <p:cNvGrpSpPr/>
            <p:nvPr/>
          </p:nvGrpSpPr>
          <p:grpSpPr>
            <a:xfrm>
              <a:off x="4588774" y="2620668"/>
              <a:ext cx="4503925" cy="2522583"/>
              <a:chOff x="4428303" y="3971943"/>
              <a:chExt cx="4503925" cy="252258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4428303" y="4356568"/>
                    <a:ext cx="4503925" cy="213795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uk-UA" sz="2800" b="0" i="1" smtClean="0">
                              <a:latin typeface="Cambria Math"/>
                            </a:rPr>
                            <m:t>А=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8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</m:m>
                          <m:d>
                            <m:dPr>
                              <m:ctrlPr>
                                <a:rPr lang="uk-UA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5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uk-UA" sz="2800" i="1" smtClean="0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8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oMath>
                      </m:oMathPara>
                    </a14:m>
                    <a:endParaRPr lang="uk-UA" sz="28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28303" y="4356568"/>
                    <a:ext cx="4503925" cy="2137958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5940152" y="3971943"/>
                    <a:ext cx="233923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</m:m>
                        </m:oMath>
                      </m:oMathPara>
                    </a14:m>
                    <a:endParaRPr lang="uk-UA" sz="2000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40152" y="3971943"/>
                    <a:ext cx="2339234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10444"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5133596" y="4058698"/>
                <a:ext cx="3770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 smtClean="0"/>
                  <a:t>З</a:t>
                </a:r>
                <a:endParaRPr lang="uk-UA" sz="2800" dirty="0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821260" y="2457361"/>
              <a:ext cx="3978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В</a:t>
              </a:r>
              <a:endParaRPr lang="uk-UA" sz="2800" dirty="0"/>
            </a:p>
          </p:txBody>
        </p:sp>
      </p:grpSp>
      <p:sp>
        <p:nvSpPr>
          <p:cNvPr id="31" name="Дуга 30"/>
          <p:cNvSpPr/>
          <p:nvPr/>
        </p:nvSpPr>
        <p:spPr>
          <a:xfrm rot="18254140">
            <a:off x="1571069" y="3064213"/>
            <a:ext cx="1562637" cy="1405972"/>
          </a:xfrm>
          <a:prstGeom prst="arc">
            <a:avLst>
              <a:gd name="adj1" fmla="val 10885039"/>
              <a:gd name="adj2" fmla="val 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Полилиния 31"/>
          <p:cNvSpPr/>
          <p:nvPr/>
        </p:nvSpPr>
        <p:spPr>
          <a:xfrm rot="6280229" flipV="1">
            <a:off x="3264326" y="4797052"/>
            <a:ext cx="722951" cy="724984"/>
          </a:xfrm>
          <a:custGeom>
            <a:avLst/>
            <a:gdLst>
              <a:gd name="connsiteX0" fmla="*/ 14748 w 658984"/>
              <a:gd name="connsiteY0" fmla="*/ 187870 h 482178"/>
              <a:gd name="connsiteX1" fmla="*/ 368709 w 658984"/>
              <a:gd name="connsiteY1" fmla="*/ 10890 h 482178"/>
              <a:gd name="connsiteX2" fmla="*/ 648929 w 658984"/>
              <a:gd name="connsiteY2" fmla="*/ 468090 h 482178"/>
              <a:gd name="connsiteX3" fmla="*/ 0 w 658984"/>
              <a:gd name="connsiteY3" fmla="*/ 320606 h 482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8984" h="482178">
                <a:moveTo>
                  <a:pt x="14748" y="187870"/>
                </a:moveTo>
                <a:cubicBezTo>
                  <a:pt x="138880" y="76028"/>
                  <a:pt x="263012" y="-35813"/>
                  <a:pt x="368709" y="10890"/>
                </a:cubicBezTo>
                <a:cubicBezTo>
                  <a:pt x="474406" y="57593"/>
                  <a:pt x="710380" y="416471"/>
                  <a:pt x="648929" y="468090"/>
                </a:cubicBezTo>
                <a:cubicBezTo>
                  <a:pt x="587478" y="519709"/>
                  <a:pt x="293739" y="420157"/>
                  <a:pt x="0" y="320606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136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79"/>
            <a:ext cx="8100392" cy="1143000"/>
          </a:xfrm>
        </p:spPr>
        <p:txBody>
          <a:bodyPr>
            <a:noAutofit/>
          </a:bodyPr>
          <a:lstStyle/>
          <a:p>
            <a:pPr algn="just"/>
            <a:r>
              <a:rPr lang="uk-UA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uk-UA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/>
              <a:t>Маршрути</a:t>
            </a:r>
            <a:r>
              <a:rPr lang="ru-RU" sz="3600" b="1" dirty="0" smtClean="0"/>
              <a:t>, шляхи </a:t>
            </a:r>
            <a:r>
              <a:rPr lang="ru-RU" sz="3600" b="1" dirty="0"/>
              <a:t>та </a:t>
            </a:r>
            <a:r>
              <a:rPr lang="ru-RU" sz="3600" b="1" dirty="0" err="1" smtClean="0"/>
              <a:t>контури</a:t>
            </a:r>
            <a:r>
              <a:rPr lang="en-US" sz="3600" b="1" dirty="0" smtClean="0"/>
              <a:t> </a:t>
            </a:r>
            <a:r>
              <a:rPr lang="ru-RU" sz="3600" b="1" dirty="0" err="1" smtClean="0"/>
              <a:t>орієнтованого</a:t>
            </a:r>
            <a:r>
              <a:rPr lang="ru-RU" sz="3600" b="1" dirty="0" smtClean="0"/>
              <a:t> графа</a:t>
            </a:r>
            <a:endParaRPr lang="uk-UA" sz="3600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15885" y="1268760"/>
            <a:ext cx="8100392" cy="4800600"/>
          </a:xfrm>
        </p:spPr>
        <p:txBody>
          <a:bodyPr>
            <a:noAutofit/>
          </a:bodyPr>
          <a:lstStyle/>
          <a:p>
            <a:pPr marL="82296" indent="0" algn="just">
              <a:spcBef>
                <a:spcPts val="0"/>
              </a:spcBef>
              <a:buNone/>
            </a:pPr>
            <a:r>
              <a:rPr lang="ru-RU" sz="2800" b="1" i="1" dirty="0" smtClean="0"/>
              <a:t>	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Орієнтовані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маршрутом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стрілками.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Маршрут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дуг,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той,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вершин, –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 шляхом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–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 контуром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Граф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безконтурним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контурним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37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56012" y="3068960"/>
            <a:ext cx="824440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 –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Шлях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ребра різні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6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шлях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ребра і вершини різні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6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контур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uk-UA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9058"/>
            <a:ext cx="6048672" cy="290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45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56376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Способи представлення 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графів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400600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Графічне задання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відображення графа за допомогою точок і ліній;</a:t>
            </a:r>
            <a:endParaRPr lang="en-US" sz="28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суміжності</a:t>
            </a:r>
            <a:r>
              <a:rPr lang="uk-UA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ефективна для насичених графів;</a:t>
            </a: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</a:t>
            </a:r>
            <a:r>
              <a:rPr lang="uk-UA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інцидентності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ефективний для розріджених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графів;</a:t>
            </a: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суміжних вершин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ефективний для розріджених графів;</a:t>
            </a: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ребер</a:t>
            </a:r>
            <a:r>
              <a:rPr lang="uk-UA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ефективний для розріджених графів.</a:t>
            </a:r>
          </a:p>
        </p:txBody>
      </p:sp>
    </p:spTree>
    <p:extLst>
      <p:ext uri="{BB962C8B-B14F-4D97-AF65-F5344CB8AC3E}">
        <p14:creationId xmlns:p14="http://schemas.microsoft.com/office/powerpoint/2010/main" val="30475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-171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1.1 Матриця суміжності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920880" cy="1872208"/>
          </a:xfrm>
        </p:spPr>
        <p:txBody>
          <a:bodyPr>
            <a:normAutofit/>
          </a:bodyPr>
          <a:lstStyle/>
          <a:p>
            <a:pPr marL="82296" lvl="0" indent="0" algn="just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Матрицею суміжності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відповідає заданій нумерації вершин, називають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булеву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квадратну матрицю А з елементами 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,...,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,) де</a:t>
            </a:r>
          </a:p>
          <a:p>
            <a:pPr marL="82296" lv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965831" y="4221088"/>
            <a:ext cx="8172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lvl="0" indent="0" algn="ctr">
              <a:buNone/>
            </a:pPr>
            <a:r>
              <a:rPr lang="uk-UA" sz="2800" b="1" i="1" dirty="0">
                <a:solidFill>
                  <a:schemeClr val="accent4">
                    <a:lumMod val="75000"/>
                  </a:schemeClr>
                </a:solidFill>
              </a:rPr>
              <a:t>Властивості: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Об'єм необхідної пам'яті О(|V</a:t>
            </a:r>
            <a:r>
              <a:rPr lang="uk-UA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|).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Швидке визначення присутності ребра 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графі.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час О(1) отримуємо доступ до елементу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uk-UA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3365348"/>
            <a:ext cx="8172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неорієнтованого графа матриця суміжності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симетрична відносно головної діагоналі.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197381"/>
              </p:ext>
            </p:extLst>
          </p:nvPr>
        </p:nvGraphicFramePr>
        <p:xfrm>
          <a:off x="2329681" y="2204864"/>
          <a:ext cx="5456237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Microsoft Equation 3.0" r:id="rId3" imgW="2679480" imgH="685800" progId="Equation.3">
                  <p:embed/>
                </p:oleObj>
              </mc:Choice>
              <mc:Fallback>
                <p:oleObj name="Microsoft Equation 3.0" r:id="rId3" imgW="267948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681" y="2204864"/>
                        <a:ext cx="5456237" cy="1176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169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7658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/>
              <a:t>Для заданого графу </a:t>
            </a:r>
            <a:r>
              <a:rPr lang="uk-UA" sz="2800" dirty="0" smtClean="0"/>
              <a:t>побудувати </a:t>
            </a:r>
            <a:r>
              <a:rPr lang="uk-UA" sz="2800" dirty="0"/>
              <a:t>матрицю </a:t>
            </a:r>
            <a:r>
              <a:rPr lang="uk-UA" sz="2800" dirty="0" smtClean="0"/>
              <a:t>суміжності.</a:t>
            </a:r>
            <a:endParaRPr lang="uk-U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67744" y="4126108"/>
                <a:ext cx="4573110" cy="24945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6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800" b="0" i="0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4126108"/>
                <a:ext cx="4573110" cy="24945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815" y="990399"/>
            <a:ext cx="2631369" cy="30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45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5097"/>
            <a:ext cx="7498080" cy="778098"/>
          </a:xfrm>
        </p:spPr>
        <p:txBody>
          <a:bodyPr/>
          <a:lstStyle/>
          <a:p>
            <a:r>
              <a:rPr lang="uk-UA" sz="4400" dirty="0" smtClean="0"/>
              <a:t>1.</a:t>
            </a:r>
            <a:r>
              <a:rPr lang="en-US" sz="4400" dirty="0" smtClean="0"/>
              <a:t>2</a:t>
            </a:r>
            <a:r>
              <a:rPr lang="uk-UA" sz="4400" dirty="0" smtClean="0"/>
              <a:t> </a:t>
            </a:r>
            <a:r>
              <a:rPr lang="uk-UA" sz="4400" dirty="0"/>
              <a:t>Матриця </a:t>
            </a:r>
            <a:r>
              <a:rPr lang="uk-UA" sz="4400" dirty="0" err="1" smtClean="0"/>
              <a:t>інцидентності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836712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Матрицею </a:t>
            </a:r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інцидентності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(або матрицею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інциденцій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неорієнтованого графу G називається матриця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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В =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якої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92" y="3518481"/>
            <a:ext cx="2631369" cy="30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92" y="2357111"/>
            <a:ext cx="8172400" cy="101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20017" y="3980166"/>
                <a:ext cx="4774117" cy="21808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b="0" i="1" smtClean="0">
                          <a:latin typeface="Cambria Math"/>
                        </a:rPr>
                        <m:t>В=</m:t>
                      </m:r>
                      <m:d>
                        <m:dPr>
                          <m:ctrlPr>
                            <a:rPr lang="uk-UA" sz="24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uk-UA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017" y="3980166"/>
                <a:ext cx="4774117" cy="21808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90212" y="3590925"/>
                <a:ext cx="345638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7"/>
                                <m:mcJc m:val="center"/>
                              </m:mcPr>
                            </m:mc>
                          </m:mcs>
                          <m:ctrlPr>
                            <a:rPr lang="uk-UA" sz="2000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3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4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5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6</m:t>
                            </m:r>
                          </m:e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𝑙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7</m:t>
                            </m:r>
                          </m:e>
                        </m:mr>
                      </m:m>
                    </m:oMath>
                  </m:oMathPara>
                </a14:m>
                <a:endParaRPr lang="uk-UA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212" y="3590925"/>
                <a:ext cx="3456384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061892" y="3953041"/>
                <a:ext cx="579005" cy="21489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uk-UA" sz="2400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mr>
                        <m:m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6</m:t>
                            </m:r>
                          </m:e>
                        </m:mr>
                      </m:m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1892" y="3953041"/>
                <a:ext cx="579005" cy="21489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258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90872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en-US" sz="4000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r>
              <a:rPr lang="uk-UA" sz="4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k-UA" sz="4000" dirty="0">
                <a:solidFill>
                  <a:schemeClr val="accent3">
                    <a:lumMod val="50000"/>
                  </a:schemeClr>
                </a:solidFill>
              </a:rPr>
              <a:t>Список суміжних вершин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962088" cy="1368152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суміжних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 –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масив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кожен елемент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A[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якого містить список вузлів суміжних з вершиною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A= {(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(1,4), (2,1), (2,3), (2,5), (2,6), (3,2), (3,4), (3,6), (4,1), (4,3), (5,2), (6,2), (6,3), (6,6)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84984"/>
            <a:ext cx="7416824" cy="3225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31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8095165" cy="4851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6"/>
            <a:ext cx="4896544" cy="1844824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uk-UA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списку суміжних вершин на основі масивів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sz="3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3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  <a:r>
              <a:rPr lang="uk-UA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L[</a:t>
            </a:r>
            <a:r>
              <a:rPr lang="en-US" sz="3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2m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endParaRPr lang="uk-UA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54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1497"/>
            <a:ext cx="7498080" cy="671199"/>
          </a:xfrm>
        </p:spPr>
        <p:txBody>
          <a:bodyPr>
            <a:normAutofit fontScale="90000"/>
          </a:bodyPr>
          <a:lstStyle/>
          <a:p>
            <a:r>
              <a:rPr lang="uk-UA" sz="4400" dirty="0" smtClean="0">
                <a:solidFill>
                  <a:schemeClr val="accent3">
                    <a:lumMod val="50000"/>
                  </a:schemeClr>
                </a:solidFill>
              </a:rPr>
              <a:t>1.4 </a:t>
            </a:r>
            <a:r>
              <a:rPr lang="uk-UA" sz="4400" dirty="0">
                <a:solidFill>
                  <a:schemeClr val="accent3">
                    <a:lumMod val="50000"/>
                  </a:schemeClr>
                </a:solidFill>
              </a:rPr>
              <a:t>Список </a:t>
            </a:r>
            <a:r>
              <a:rPr lang="uk-UA" sz="4400" dirty="0" smtClean="0">
                <a:solidFill>
                  <a:schemeClr val="accent3">
                    <a:lumMod val="50000"/>
                  </a:schemeClr>
                </a:solidFill>
              </a:rPr>
              <a:t>ребер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92696"/>
            <a:ext cx="7962088" cy="3456384"/>
          </a:xfrm>
        </p:spPr>
        <p:txBody>
          <a:bodyPr>
            <a:normAutofit/>
          </a:bodyPr>
          <a:lstStyle/>
          <a:p>
            <a:pPr marL="82296" lvl="0" indent="0" algn="just">
              <a:buNone/>
            </a:pPr>
            <a:r>
              <a:rPr lang="en-US" sz="3000" dirty="0" smtClean="0"/>
              <a:t>	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ребру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граф неорієнтований, і дузі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6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граф орієнтований. </a:t>
            </a:r>
          </a:p>
          <a:p>
            <a:pPr marL="82296" indent="0" algn="just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Об'єм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пам'яті у випадку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списком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ребер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2т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-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ребер або дуг) - це </a:t>
            </a:r>
            <a:r>
              <a:rPr lang="uk-UA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найекономніший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щодо пам'яті спосіб. Недолік - велика (порядку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кроків для знаходження множини вершин, до яких ідуть ребра або дуги із заданої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39959"/>
            <a:ext cx="2127313" cy="249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76056" y="4039959"/>
            <a:ext cx="13681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</a:t>
            </a:r>
            <a:r>
              <a:rPr lang="en-US" sz="2400" baseline="-25000" dirty="0"/>
              <a:t>1</a:t>
            </a:r>
            <a:r>
              <a:rPr lang="en-US" sz="2400" dirty="0"/>
              <a:t>(x</a:t>
            </a:r>
            <a:r>
              <a:rPr lang="en-US" sz="2400" baseline="-25000" dirty="0"/>
              <a:t>1</a:t>
            </a:r>
            <a:r>
              <a:rPr lang="en-US" sz="2400" dirty="0"/>
              <a:t>,x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2</a:t>
            </a:r>
            <a:r>
              <a:rPr lang="en-US" sz="2400" dirty="0"/>
              <a:t>(x</a:t>
            </a:r>
            <a:r>
              <a:rPr lang="en-US" sz="2400" baseline="-25000" dirty="0"/>
              <a:t>2</a:t>
            </a:r>
            <a:r>
              <a:rPr lang="en-US" sz="2400" dirty="0"/>
              <a:t>,x</a:t>
            </a:r>
            <a:r>
              <a:rPr lang="en-US" sz="2400" baseline="-25000" dirty="0"/>
              <a:t>4</a:t>
            </a:r>
            <a:r>
              <a:rPr lang="en-US" sz="2400" dirty="0"/>
              <a:t>) 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3</a:t>
            </a:r>
            <a:r>
              <a:rPr lang="en-US" sz="2400" dirty="0"/>
              <a:t>(x</a:t>
            </a:r>
            <a:r>
              <a:rPr lang="en-US" sz="2400" baseline="-25000" dirty="0"/>
              <a:t>3</a:t>
            </a:r>
            <a:r>
              <a:rPr lang="en-US" sz="2400" dirty="0"/>
              <a:t>,x</a:t>
            </a:r>
            <a:r>
              <a:rPr lang="en-US" sz="2400" baseline="-25000" dirty="0"/>
              <a:t>4</a:t>
            </a:r>
            <a:r>
              <a:rPr lang="en-US" sz="2400" dirty="0"/>
              <a:t>) 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4</a:t>
            </a:r>
            <a:r>
              <a:rPr lang="en-US" sz="2400" dirty="0"/>
              <a:t>(x</a:t>
            </a:r>
            <a:r>
              <a:rPr lang="en-US" sz="2400" baseline="-25000" dirty="0"/>
              <a:t>2</a:t>
            </a:r>
            <a:r>
              <a:rPr lang="en-US" sz="2400" dirty="0"/>
              <a:t>,x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5</a:t>
            </a:r>
            <a:r>
              <a:rPr lang="en-US" sz="2400" dirty="0"/>
              <a:t>(x</a:t>
            </a:r>
            <a:r>
              <a:rPr lang="en-US" sz="2400" baseline="-25000" dirty="0"/>
              <a:t>1</a:t>
            </a:r>
            <a:r>
              <a:rPr lang="en-US" sz="2400" dirty="0"/>
              <a:t>,x</a:t>
            </a:r>
            <a:r>
              <a:rPr lang="en-US" sz="2400" baseline="-25000" dirty="0"/>
              <a:t>3</a:t>
            </a:r>
            <a:r>
              <a:rPr lang="en-US" sz="2400" dirty="0"/>
              <a:t>)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6</a:t>
            </a:r>
            <a:r>
              <a:rPr lang="en-US" sz="2400" dirty="0"/>
              <a:t>(x</a:t>
            </a:r>
            <a:r>
              <a:rPr lang="en-US" sz="2400" baseline="-25000" dirty="0"/>
              <a:t>4</a:t>
            </a:r>
            <a:r>
              <a:rPr lang="en-US" sz="2400" dirty="0"/>
              <a:t>,x</a:t>
            </a:r>
            <a:r>
              <a:rPr lang="en-US" sz="2400" baseline="-25000" dirty="0"/>
              <a:t>4</a:t>
            </a:r>
            <a:r>
              <a:rPr lang="en-US" sz="2400" dirty="0"/>
              <a:t>) </a:t>
            </a:r>
            <a:endParaRPr lang="uk-UA" sz="2400" dirty="0"/>
          </a:p>
          <a:p>
            <a:r>
              <a:rPr lang="en-US" sz="2400" dirty="0"/>
              <a:t>l</a:t>
            </a:r>
            <a:r>
              <a:rPr lang="en-US" sz="2400" baseline="-25000" dirty="0"/>
              <a:t>7</a:t>
            </a:r>
            <a:r>
              <a:rPr lang="en-US" sz="2400" dirty="0"/>
              <a:t>(x</a:t>
            </a:r>
            <a:r>
              <a:rPr lang="en-US" sz="2400" baseline="-25000" dirty="0"/>
              <a:t>3</a:t>
            </a:r>
            <a:r>
              <a:rPr lang="en-US" sz="2400" dirty="0"/>
              <a:t>,x</a:t>
            </a:r>
            <a:r>
              <a:rPr lang="en-US" sz="2400" baseline="-25000" dirty="0"/>
              <a:t>5</a:t>
            </a:r>
            <a:r>
              <a:rPr lang="en-US" sz="2400" dirty="0"/>
              <a:t>)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5103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100392" cy="813772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§2 </a:t>
            </a:r>
            <a:r>
              <a:rPr lang="ru-RU" b="1" dirty="0" err="1"/>
              <a:t>Маршрути</a:t>
            </a:r>
            <a:r>
              <a:rPr lang="ru-RU" b="1" dirty="0"/>
              <a:t>, </a:t>
            </a:r>
            <a:r>
              <a:rPr lang="ru-RU" b="1" dirty="0" err="1" smtClean="0"/>
              <a:t>ланцюги</a:t>
            </a:r>
            <a:r>
              <a:rPr lang="ru-RU" b="1" dirty="0" smtClean="0"/>
              <a:t> та </a:t>
            </a:r>
            <a:r>
              <a:rPr lang="ru-RU" b="1" dirty="0"/>
              <a:t>цикли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124744"/>
            <a:ext cx="80283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X, 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неорієнтований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Скінчена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 та ребер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</a:t>
            </a:r>
          </a:p>
          <a:p>
            <a:pPr algn="just"/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ребро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ребро, яке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графі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аршрут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довжиною маршруту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це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ребер,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0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16519</TotalTime>
  <Words>1425</Words>
  <Application>Microsoft Office PowerPoint</Application>
  <PresentationFormat>Экран (4:3)</PresentationFormat>
  <Paragraphs>132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Солнцестояние</vt:lpstr>
      <vt:lpstr>Microsoft Equation 3.0</vt:lpstr>
      <vt:lpstr>Лекція 7.  Графи.  </vt:lpstr>
      <vt:lpstr>§1 Способи представлення  графів</vt:lpstr>
      <vt:lpstr>1.1 Матриця суміжності</vt:lpstr>
      <vt:lpstr>Презентация PowerPoint</vt:lpstr>
      <vt:lpstr>1.2 Матриця інцидентності</vt:lpstr>
      <vt:lpstr>1.3 Список суміжних вершин </vt:lpstr>
      <vt:lpstr>Презентация PowerPoint</vt:lpstr>
      <vt:lpstr>1.4 Список ребер</vt:lpstr>
      <vt:lpstr>§2 Маршрути, ланцюги та цикли</vt:lpstr>
      <vt:lpstr>Презентация PowerPoint</vt:lpstr>
      <vt:lpstr>Презентация PowerPoint</vt:lpstr>
      <vt:lpstr>§3 Орієнтовані графи</vt:lpstr>
      <vt:lpstr>Презентация PowerPoint</vt:lpstr>
      <vt:lpstr>§4 Способи задання орієнтованих графів</vt:lpstr>
      <vt:lpstr>Презентация PowerPoint</vt:lpstr>
      <vt:lpstr>Презентация PowerPoint</vt:lpstr>
      <vt:lpstr>§5 Маршрути, шляхи та контури орієнтованого графа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Vitek</cp:lastModifiedBy>
  <cp:revision>113</cp:revision>
  <dcterms:created xsi:type="dcterms:W3CDTF">2017-10-06T05:13:18Z</dcterms:created>
  <dcterms:modified xsi:type="dcterms:W3CDTF">2020-10-25T06:09:17Z</dcterms:modified>
</cp:coreProperties>
</file>