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1"/>
  </p:notesMasterIdLst>
  <p:sldIdLst>
    <p:sldId id="256" r:id="rId2"/>
    <p:sldId id="322" r:id="rId3"/>
    <p:sldId id="323" r:id="rId4"/>
    <p:sldId id="257" r:id="rId5"/>
    <p:sldId id="312" r:id="rId6"/>
    <p:sldId id="283" r:id="rId7"/>
    <p:sldId id="314" r:id="rId8"/>
    <p:sldId id="313" r:id="rId9"/>
    <p:sldId id="287" r:id="rId10"/>
    <p:sldId id="311" r:id="rId11"/>
    <p:sldId id="285" r:id="rId12"/>
    <p:sldId id="316" r:id="rId13"/>
    <p:sldId id="286" r:id="rId14"/>
    <p:sldId id="315" r:id="rId15"/>
    <p:sldId id="317" r:id="rId16"/>
    <p:sldId id="318" r:id="rId17"/>
    <p:sldId id="319" r:id="rId18"/>
    <p:sldId id="320" r:id="rId19"/>
    <p:sldId id="321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38035A-D482-4285-932A-BF89CFA69F5C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BBC2A-5766-44C9-94D4-FB2C7E894251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2791654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BC2A-5766-44C9-94D4-FB2C7E894251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BC2A-5766-44C9-94D4-FB2C7E894251}" type="slidenum">
              <a:rPr lang="uk-UA" smtClean="0"/>
              <a:pPr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1060151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3BBC2A-5766-44C9-94D4-FB2C7E894251}" type="slidenum">
              <a:rPr lang="uk-UA" smtClean="0"/>
              <a:pPr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xmlns="" val="3558615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8A30EC2-C42D-4BD3-9C64-56AF75CCEF22}" type="datetimeFigureOut">
              <a:rPr lang="uk-UA" smtClean="0"/>
              <a:pPr/>
              <a:t>14.10.2022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744AFD-84E3-488C-8DBB-B6D06268FFE5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403648" y="3212976"/>
            <a:ext cx="7406640" cy="1472184"/>
          </a:xfrm>
        </p:spPr>
        <p:txBody>
          <a:bodyPr>
            <a:noAutofit/>
          </a:bodyPr>
          <a:lstStyle/>
          <a:p>
            <a:pPr algn="ctr"/>
            <a:r>
              <a:rPr lang="uk-UA" sz="6000" b="1" i="1" dirty="0" smtClean="0"/>
              <a:t>Лекція 6. </a:t>
            </a:r>
            <a:r>
              <a:rPr lang="en-US" sz="6000" b="1" i="1" dirty="0" smtClean="0"/>
              <a:t/>
            </a:r>
            <a:br>
              <a:rPr lang="en-US" sz="6000" b="1" i="1" dirty="0" smtClean="0"/>
            </a:br>
            <a:r>
              <a:rPr lang="uk-UA" sz="6000" b="1" i="1" dirty="0" smtClean="0"/>
              <a:t>Графи. </a:t>
            </a:r>
            <a:br>
              <a:rPr lang="uk-UA" sz="6000" b="1" i="1" dirty="0" smtClean="0"/>
            </a:br>
            <a:endParaRPr lang="uk-UA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9575" y="404664"/>
            <a:ext cx="4924425" cy="282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52915" y="3645024"/>
            <a:ext cx="4343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608" y="151179"/>
            <a:ext cx="2592288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Мультиграф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 із кратними ребрами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Псевдограф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граф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петлями.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не містить петель і кратних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називається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простим графом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406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20873744"/>
              </p:ext>
            </p:extLst>
          </p:nvPr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3124" name="Формула" r:id="rId4" imgW="114120" imgH="215640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973332" y="3518547"/>
            <a:ext cx="81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остовним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підграфом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X,V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pl-P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 </a:t>
            </a:r>
            <a:r>
              <a:rPr lang="pl-P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=X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 </a:t>
            </a:r>
            <a:r>
              <a:rPr lang="pl-PL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⊆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pl-PL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108" name="Picture 3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45465" y="4571833"/>
            <a:ext cx="3248025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7" name="Picture 3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14312" y="1568689"/>
            <a:ext cx="7486975" cy="19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09" name="Picture 3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32090" y="4676608"/>
            <a:ext cx="2800350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30"/>
          <p:cNvSpPr>
            <a:spLocks noChangeArrowheads="1"/>
          </p:cNvSpPr>
          <p:nvPr/>
        </p:nvSpPr>
        <p:spPr bwMode="auto">
          <a:xfrm>
            <a:off x="961372" y="0"/>
            <a:ext cx="8172400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kumimoji="0" lang="uk-UA" altLang="uk-UA" sz="28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Підграфом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графа G=(X,V) називають граф </a:t>
            </a:r>
            <a:r>
              <a:rPr lang="uk-UA" altLang="uk-UA" sz="2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G</a:t>
            </a:r>
            <a:r>
              <a:rPr lang="en-US" altLang="uk-UA" sz="2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’</a:t>
            </a:r>
            <a:r>
              <a:rPr lang="uk-UA" altLang="uk-UA" sz="2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=(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uk-UA" altLang="uk-UA" sz="2800" baseline="-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,V</a:t>
            </a:r>
            <a:r>
              <a:rPr lang="uk-UA" altLang="uk-UA" sz="2800" baseline="-300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), для якого Х</a:t>
            </a:r>
            <a:r>
              <a:rPr lang="uk-UA" altLang="uk-UA" sz="2800" baseline="-30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1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</a:t>
            </a:r>
            <a:r>
              <a:rPr lang="en-US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X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, </a:t>
            </a:r>
            <a:r>
              <a:rPr lang="en-US" altLang="uk-UA" sz="2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V</a:t>
            </a:r>
            <a:r>
              <a:rPr lang="uk-UA" altLang="uk-UA" sz="2800" baseline="-300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1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</a:t>
            </a:r>
            <a:r>
              <a:rPr lang="en-US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V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. </a:t>
            </a:r>
            <a:r>
              <a:rPr lang="uk-UA" altLang="uk-UA" sz="2800" dirty="0" err="1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П</a:t>
            </a:r>
            <a:r>
              <a:rPr lang="uk-UA" altLang="uk-UA" sz="2800" dirty="0" err="1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ідграф</a:t>
            </a:r>
            <a:r>
              <a:rPr lang="uk-UA" altLang="uk-UA" sz="2800" dirty="0" smtClean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називають </a:t>
            </a:r>
            <a:r>
              <a:rPr lang="uk-UA" altLang="uk-UA" sz="2800" b="1" i="1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власним</a:t>
            </a:r>
            <a:r>
              <a:rPr lang="uk-UA" altLang="uk-UA" sz="2800" dirty="0"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sym typeface="Symbol" pitchFamily="18" charset="2"/>
              </a:rPr>
              <a:t>, якщо він відмінний від самого графа. </a:t>
            </a:r>
            <a:r>
              <a:rPr kumimoji="0" lang="uk-UA" alt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</a:t>
            </a:r>
            <a:endParaRPr kumimoji="0" lang="uk-UA" alt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4004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0"/>
            <a:ext cx="81724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Граф, вершини якого можна розбити на непересічні підмножини 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що ніякі дві вершини, що належать тій самій підмножині, не суміжні, називається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дводольним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(графом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Кеніга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позначається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uk-UA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=|V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|,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=|V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|,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m+n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|V|). </a:t>
            </a:r>
          </a:p>
        </p:txBody>
      </p:sp>
      <p:pic>
        <p:nvPicPr>
          <p:cNvPr id="5" name="Picture 3" descr="k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01991" y="2276872"/>
            <a:ext cx="2724919" cy="1349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860032" y="2564904"/>
            <a:ext cx="9057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/>
              <a:t>B</a:t>
            </a:r>
            <a:r>
              <a:rPr lang="uk-UA" sz="3200" b="1" baseline="-25000" dirty="0" smtClean="0"/>
              <a:t>33</a:t>
            </a:r>
            <a:endParaRPr lang="uk-UA" b="1" dirty="0"/>
          </a:p>
        </p:txBody>
      </p:sp>
      <p:pic>
        <p:nvPicPr>
          <p:cNvPr id="23554" name="Picture 2" descr="https://upload.wikimedia.org/wikipedia/commons/thumb/e/e8/Simple-bipartite-graph.svg/600px-Simple-bipartite-graph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50888" y="2314195"/>
            <a:ext cx="1744145" cy="1744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58340"/>
            <a:ext cx="235267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078449" y="3838949"/>
            <a:ext cx="50647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Граф, вершини якого можна розбити на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непересічних підмножини так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ніякі дві вершини, що належать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ній підмножині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суміжні, називається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дольним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32497" y="6172890"/>
            <a:ext cx="2911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Тридольний граф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40847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14091" y="148089"/>
            <a:ext cx="798169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Графи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,E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,E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називаються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ізоморфними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(позначення: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~G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якщо між графами існує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взаємо-однозначне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відображення j: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&lt;E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що зберігає відповідність між ребрами (дугами)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графів.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098" name="Picture 2" descr="is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060848"/>
            <a:ext cx="5112568" cy="2699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29874" y="4653136"/>
            <a:ext cx="4188308" cy="1802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51493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87624" y="188640"/>
            <a:ext cx="7776864" cy="5715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§2 </a:t>
            </a:r>
            <a:r>
              <a:rPr lang="uk-UA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Унарні</a:t>
            </a:r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операції над графами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842122"/>
            <a:ext cx="792088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Доповнення.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Доповненням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G = (X,V) називають граф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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G=(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X,V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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якщо його ребро (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,x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входить в V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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тоді і тільки тоді, коли воно не входить в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Іншими словами, дві вершини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суміжні в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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G, якщо вони не суміжні в G.</a:t>
            </a:r>
          </a:p>
        </p:txBody>
      </p:sp>
      <p:grpSp>
        <p:nvGrpSpPr>
          <p:cNvPr id="33" name="Группа 32"/>
          <p:cNvGrpSpPr/>
          <p:nvPr/>
        </p:nvGrpSpPr>
        <p:grpSpPr>
          <a:xfrm>
            <a:off x="2109176" y="3853248"/>
            <a:ext cx="1958768" cy="1735992"/>
            <a:chOff x="1475656" y="4653136"/>
            <a:chExt cx="1440160" cy="1368152"/>
          </a:xfrm>
        </p:grpSpPr>
        <p:sp>
          <p:nvSpPr>
            <p:cNvPr id="34" name="Овал 33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9" name="Прямая соединительная линия 38"/>
            <p:cNvCxnSpPr>
              <a:stCxn id="34" idx="3"/>
              <a:endCxn id="36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36" idx="5"/>
              <a:endCxn id="37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34" idx="4"/>
              <a:endCxn id="37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34" idx="6"/>
              <a:endCxn id="35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4" idx="4"/>
              <a:endCxn id="38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35" idx="4"/>
              <a:endCxn id="38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Группа 44"/>
          <p:cNvGrpSpPr/>
          <p:nvPr/>
        </p:nvGrpSpPr>
        <p:grpSpPr>
          <a:xfrm>
            <a:off x="5364088" y="3861201"/>
            <a:ext cx="1958768" cy="1735992"/>
            <a:chOff x="1475656" y="4653136"/>
            <a:chExt cx="1440160" cy="1368152"/>
          </a:xfrm>
        </p:grpSpPr>
        <p:sp>
          <p:nvSpPr>
            <p:cNvPr id="46" name="Овал 45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cxnSp>
        <p:nvCxnSpPr>
          <p:cNvPr id="58" name="Прямая соединительная линия 57"/>
          <p:cNvCxnSpPr>
            <a:stCxn id="48" idx="6"/>
            <a:endCxn id="47" idx="2"/>
          </p:cNvCxnSpPr>
          <p:nvPr/>
        </p:nvCxnSpPr>
        <p:spPr>
          <a:xfrm flipV="1">
            <a:off x="5657903" y="4455093"/>
            <a:ext cx="1371138" cy="282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>
            <a:stCxn id="48" idx="6"/>
            <a:endCxn id="50" idx="1"/>
          </p:cNvCxnSpPr>
          <p:nvPr/>
        </p:nvCxnSpPr>
        <p:spPr>
          <a:xfrm>
            <a:off x="5657903" y="4737150"/>
            <a:ext cx="1414166" cy="6260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>
            <a:stCxn id="47" idx="3"/>
            <a:endCxn id="49" idx="7"/>
          </p:cNvCxnSpPr>
          <p:nvPr/>
        </p:nvCxnSpPr>
        <p:spPr>
          <a:xfrm flipH="1">
            <a:off x="6251475" y="4552003"/>
            <a:ext cx="820594" cy="8112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6251475" y="5486547"/>
            <a:ext cx="82059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2494053" y="5805264"/>
            <a:ext cx="1463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 = (X,V)</a:t>
            </a: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66" name="Прямоугольник 65"/>
              <p:cNvSpPr/>
              <p:nvPr/>
            </p:nvSpPr>
            <p:spPr>
              <a:xfrm>
                <a:off x="6128217" y="5882208"/>
                <a:ext cx="1408271" cy="524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uk-UA" sz="28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800" b="0" i="1" smtClean="0">
                            <a:latin typeface="Cambria Math"/>
                          </a:rPr>
                          <m:t>𝐺</m:t>
                        </m:r>
                      </m:e>
                    </m:acc>
                  </m:oMath>
                </a14:m>
                <a:r>
                  <a:rPr lang="uk-UA" sz="2800" dirty="0" smtClean="0"/>
                  <a:t>=(</a:t>
                </a:r>
                <a:r>
                  <a:rPr lang="uk-UA" sz="2800" dirty="0"/>
                  <a:t>X,V</a:t>
                </a:r>
                <a:r>
                  <a:rPr lang="uk-UA" sz="2800" dirty="0" smtClean="0">
                    <a:sym typeface="Symbol"/>
                  </a:rPr>
                  <a:t>)</a:t>
                </a:r>
                <a:endParaRPr lang="uk-UA" sz="2800" dirty="0"/>
              </a:p>
            </p:txBody>
          </p:sp>
        </mc:Choice>
        <mc:Fallback>
          <p:sp>
            <p:nvSpPr>
              <p:cNvPr id="66" name="Прямоугольник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28217" y="5882208"/>
                <a:ext cx="1408271" cy="524118"/>
              </a:xfrm>
              <a:prstGeom prst="rect">
                <a:avLst/>
              </a:prstGeom>
              <a:blipFill rotWithShape="1">
                <a:blip r:embed="rId2"/>
                <a:stretch>
                  <a:fillRect t="-13953" r="-7359" b="-32558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233433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810039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2</a:t>
            </a:r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.Видалення </a:t>
            </a:r>
            <a:r>
              <a:rPr lang="uk-UA" sz="2800" b="1" dirty="0">
                <a:solidFill>
                  <a:schemeClr val="accent3">
                    <a:lumMod val="75000"/>
                  </a:schemeClr>
                </a:solidFill>
              </a:rPr>
              <a:t>вершини</a:t>
            </a:r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.</a:t>
            </a:r>
          </a:p>
          <a:p>
            <a:pPr algn="just"/>
            <a:r>
              <a:rPr lang="uk-UA" sz="2800" dirty="0" smtClean="0"/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вершина графа G = (X,V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G-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граф, що отриманий видаленням з графа G вершини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інциндентних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цій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вершині.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2557025" y="1831788"/>
            <a:ext cx="1958768" cy="1735992"/>
            <a:chOff x="1475656" y="4653136"/>
            <a:chExt cx="1440160" cy="1368152"/>
          </a:xfrm>
        </p:grpSpPr>
        <p:sp>
          <p:nvSpPr>
            <p:cNvPr id="6" name="Овал 5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1" name="Прямая соединительная линия 10"/>
            <p:cNvCxnSpPr>
              <a:stCxn id="6" idx="3"/>
              <a:endCxn id="8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8" idx="5"/>
              <a:endCxn id="9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6" idx="4"/>
              <a:endCxn id="9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7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4"/>
              <a:endCxn id="10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4"/>
              <a:endCxn id="10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Прямоугольник 16"/>
          <p:cNvSpPr/>
          <p:nvPr/>
        </p:nvSpPr>
        <p:spPr>
          <a:xfrm>
            <a:off x="1527593" y="3024113"/>
            <a:ext cx="14630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 = (X,V)</a:t>
            </a:r>
          </a:p>
        </p:txBody>
      </p:sp>
      <p:grpSp>
        <p:nvGrpSpPr>
          <p:cNvPr id="18" name="Группа 17"/>
          <p:cNvGrpSpPr/>
          <p:nvPr/>
        </p:nvGrpSpPr>
        <p:grpSpPr>
          <a:xfrm>
            <a:off x="5652120" y="1787293"/>
            <a:ext cx="1958768" cy="1735992"/>
            <a:chOff x="1475656" y="4653136"/>
            <a:chExt cx="1440160" cy="1368152"/>
          </a:xfrm>
        </p:grpSpPr>
        <p:sp>
          <p:nvSpPr>
            <p:cNvPr id="19" name="Овал 18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4" name="Прямая соединительная линия 23"/>
            <p:cNvCxnSpPr>
              <a:stCxn id="19" idx="3"/>
              <a:endCxn id="21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21" idx="5"/>
              <a:endCxn id="22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stCxn id="19" idx="4"/>
              <a:endCxn id="22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19" idx="4"/>
              <a:endCxn id="23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1043608" y="3609116"/>
            <a:ext cx="793893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3. Видалення </a:t>
            </a:r>
            <a:r>
              <a:rPr lang="uk-UA" sz="2800" b="1" dirty="0" err="1">
                <a:solidFill>
                  <a:schemeClr val="accent3">
                    <a:lumMod val="75000"/>
                  </a:schemeClr>
                </a:solidFill>
              </a:rPr>
              <a:t>ребер</a:t>
            </a:r>
            <a:r>
              <a:rPr lang="uk-UA" sz="2800" b="1" dirty="0">
                <a:solidFill>
                  <a:schemeClr val="accent3">
                    <a:lumMod val="75000"/>
                  </a:schemeClr>
                </a:solidFill>
              </a:rPr>
              <a:t>. </a:t>
            </a:r>
            <a:endParaRPr lang="uk-UA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ребро графу G = (X,V). Тоді G-(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підграф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графу G, який отримано після викидання ребра </a:t>
            </a:r>
            <a:r>
              <a:rPr lang="uk-UA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3536409" y="4941168"/>
            <a:ext cx="1958768" cy="1735992"/>
            <a:chOff x="1475656" y="4653136"/>
            <a:chExt cx="1440160" cy="1368152"/>
          </a:xfrm>
        </p:grpSpPr>
        <p:sp>
          <p:nvSpPr>
            <p:cNvPr id="32" name="Овал 31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8" name="Прямая соединительная линия 37"/>
            <p:cNvCxnSpPr>
              <a:stCxn id="34" idx="5"/>
              <a:endCxn id="35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32" idx="4"/>
              <a:endCxn id="35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32" idx="4"/>
              <a:endCxn id="36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33" idx="4"/>
              <a:endCxn id="36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24100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0426" y="0"/>
            <a:ext cx="622577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4. Стягування.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Стягування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операція видалення ребра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ототожнювання його кінцевих вершин. Граф G називають стягненим до графу Н, якщо Н можна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G послідовністю стягувань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7514136" y="19136"/>
            <a:ext cx="1467295" cy="1383449"/>
            <a:chOff x="1475656" y="4653136"/>
            <a:chExt cx="1440160" cy="1368152"/>
          </a:xfrm>
        </p:grpSpPr>
        <p:sp>
          <p:nvSpPr>
            <p:cNvPr id="6" name="Овал 5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1" name="Прямая соединительная линия 10"/>
            <p:cNvCxnSpPr>
              <a:stCxn id="6" idx="3"/>
              <a:endCxn id="8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8" idx="5"/>
              <a:endCxn id="9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6" idx="4"/>
              <a:endCxn id="9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7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4"/>
              <a:endCxn id="10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4"/>
              <a:endCxn id="10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Группа 34"/>
          <p:cNvGrpSpPr/>
          <p:nvPr/>
        </p:nvGrpSpPr>
        <p:grpSpPr>
          <a:xfrm>
            <a:off x="7514136" y="1545577"/>
            <a:ext cx="1586265" cy="1502030"/>
            <a:chOff x="5140796" y="2248002"/>
            <a:chExt cx="1586265" cy="1502030"/>
          </a:xfrm>
        </p:grpSpPr>
        <p:sp>
          <p:nvSpPr>
            <p:cNvPr id="18" name="Овал 17"/>
            <p:cNvSpPr/>
            <p:nvPr/>
          </p:nvSpPr>
          <p:spPr>
            <a:xfrm>
              <a:off x="5775302" y="2248002"/>
              <a:ext cx="237940" cy="2371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5894272" y="2312603"/>
              <a:ext cx="237940" cy="2371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5140796" y="2887317"/>
              <a:ext cx="237940" cy="2371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5259766" y="2964285"/>
              <a:ext cx="237940" cy="2371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6489121" y="3512869"/>
              <a:ext cx="237940" cy="2371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3" name="Прямая соединительная линия 22"/>
            <p:cNvCxnSpPr>
              <a:stCxn id="18" idx="3"/>
              <a:endCxn id="20" idx="7"/>
            </p:cNvCxnSpPr>
            <p:nvPr/>
          </p:nvCxnSpPr>
          <p:spPr>
            <a:xfrm flipH="1">
              <a:off x="5343890" y="2450433"/>
              <a:ext cx="466257" cy="4716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18" idx="4"/>
              <a:endCxn id="21" idx="7"/>
            </p:cNvCxnSpPr>
            <p:nvPr/>
          </p:nvCxnSpPr>
          <p:spPr>
            <a:xfrm flipH="1">
              <a:off x="5462860" y="2485165"/>
              <a:ext cx="431412" cy="5138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8" idx="4"/>
              <a:endCxn id="22" idx="1"/>
            </p:cNvCxnSpPr>
            <p:nvPr/>
          </p:nvCxnSpPr>
          <p:spPr>
            <a:xfrm>
              <a:off x="5894272" y="2485165"/>
              <a:ext cx="629695" cy="106243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19" idx="4"/>
              <a:endCxn id="22" idx="0"/>
            </p:cNvCxnSpPr>
            <p:nvPr/>
          </p:nvCxnSpPr>
          <p:spPr>
            <a:xfrm>
              <a:off x="6013242" y="2549766"/>
              <a:ext cx="594849" cy="96310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Прямоугольник 33"/>
          <p:cNvSpPr/>
          <p:nvPr/>
        </p:nvSpPr>
        <p:spPr>
          <a:xfrm>
            <a:off x="1053895" y="2677656"/>
            <a:ext cx="524629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. Замкнення </a:t>
            </a:r>
            <a:r>
              <a:rPr lang="uk-UA" sz="2800" b="1" dirty="0">
                <a:solidFill>
                  <a:schemeClr val="accent3">
                    <a:lumMod val="75000"/>
                  </a:schemeClr>
                </a:solidFill>
              </a:rPr>
              <a:t>або ототожнювання. </a:t>
            </a:r>
            <a:endParaRPr lang="uk-UA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Кажуть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пара вершин графу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замикаються (ототожнюються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якщо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вони замінюються новою вершиною, всі ребра графу G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інциндентні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uk-UA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i="1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стають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інциндентними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новій вершині.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6932531" y="3215781"/>
            <a:ext cx="1441621" cy="1370520"/>
            <a:chOff x="1475656" y="4653136"/>
            <a:chExt cx="1440160" cy="1368152"/>
          </a:xfrm>
        </p:grpSpPr>
        <p:sp>
          <p:nvSpPr>
            <p:cNvPr id="37" name="Овал 36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9" name="Овал 38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42" name="Прямая соединительная линия 41"/>
            <p:cNvCxnSpPr>
              <a:stCxn id="37" idx="3"/>
              <a:endCxn id="39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единительная линия 42"/>
            <p:cNvCxnSpPr>
              <a:stCxn id="39" idx="5"/>
              <a:endCxn id="40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37" idx="4"/>
              <a:endCxn id="40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>
              <a:stCxn id="37" idx="6"/>
              <a:endCxn id="38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37" idx="4"/>
              <a:endCxn id="41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>
              <a:stCxn id="38" idx="4"/>
              <a:endCxn id="41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Группа 74"/>
          <p:cNvGrpSpPr/>
          <p:nvPr/>
        </p:nvGrpSpPr>
        <p:grpSpPr>
          <a:xfrm>
            <a:off x="6991064" y="4812049"/>
            <a:ext cx="1736666" cy="1835922"/>
            <a:chOff x="6991064" y="4812049"/>
            <a:chExt cx="1736666" cy="1835922"/>
          </a:xfrm>
        </p:grpSpPr>
        <p:sp>
          <p:nvSpPr>
            <p:cNvPr id="74" name="Полилиния 73"/>
            <p:cNvSpPr/>
            <p:nvPr/>
          </p:nvSpPr>
          <p:spPr>
            <a:xfrm>
              <a:off x="7964129" y="5338916"/>
              <a:ext cx="472080" cy="958732"/>
            </a:xfrm>
            <a:custGeom>
              <a:avLst/>
              <a:gdLst>
                <a:gd name="connsiteX0" fmla="*/ 0 w 472080"/>
                <a:gd name="connsiteY0" fmla="*/ 0 h 958732"/>
                <a:gd name="connsiteX1" fmla="*/ 265471 w 472080"/>
                <a:gd name="connsiteY1" fmla="*/ 191729 h 958732"/>
                <a:gd name="connsiteX2" fmla="*/ 471948 w 472080"/>
                <a:gd name="connsiteY2" fmla="*/ 575187 h 958732"/>
                <a:gd name="connsiteX3" fmla="*/ 235974 w 472080"/>
                <a:gd name="connsiteY3" fmla="*/ 899652 h 958732"/>
                <a:gd name="connsiteX4" fmla="*/ 147484 w 472080"/>
                <a:gd name="connsiteY4" fmla="*/ 958645 h 958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72080" h="958732">
                  <a:moveTo>
                    <a:pt x="0" y="0"/>
                  </a:moveTo>
                  <a:cubicBezTo>
                    <a:pt x="93406" y="47932"/>
                    <a:pt x="186813" y="95865"/>
                    <a:pt x="265471" y="191729"/>
                  </a:cubicBezTo>
                  <a:cubicBezTo>
                    <a:pt x="344129" y="287594"/>
                    <a:pt x="476864" y="457200"/>
                    <a:pt x="471948" y="575187"/>
                  </a:cubicBezTo>
                  <a:cubicBezTo>
                    <a:pt x="467032" y="693174"/>
                    <a:pt x="290051" y="835742"/>
                    <a:pt x="235974" y="899652"/>
                  </a:cubicBezTo>
                  <a:cubicBezTo>
                    <a:pt x="181897" y="963562"/>
                    <a:pt x="147484" y="958645"/>
                    <a:pt x="147484" y="958645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9" name="Полилиния 68"/>
            <p:cNvSpPr/>
            <p:nvPr/>
          </p:nvSpPr>
          <p:spPr>
            <a:xfrm>
              <a:off x="8051906" y="4812049"/>
              <a:ext cx="675824" cy="550030"/>
            </a:xfrm>
            <a:custGeom>
              <a:avLst/>
              <a:gdLst>
                <a:gd name="connsiteX0" fmla="*/ 0 w 675824"/>
                <a:gd name="connsiteY0" fmla="*/ 163656 h 550030"/>
                <a:gd name="connsiteX1" fmla="*/ 265471 w 675824"/>
                <a:gd name="connsiteY1" fmla="*/ 1424 h 550030"/>
                <a:gd name="connsiteX2" fmla="*/ 619433 w 675824"/>
                <a:gd name="connsiteY2" fmla="*/ 104663 h 550030"/>
                <a:gd name="connsiteX3" fmla="*/ 663678 w 675824"/>
                <a:gd name="connsiteY3" fmla="*/ 429127 h 550030"/>
                <a:gd name="connsiteX4" fmla="*/ 501446 w 675824"/>
                <a:gd name="connsiteY4" fmla="*/ 547114 h 550030"/>
                <a:gd name="connsiteX5" fmla="*/ 132736 w 675824"/>
                <a:gd name="connsiteY5" fmla="*/ 325888 h 550030"/>
                <a:gd name="connsiteX6" fmla="*/ 162233 w 675824"/>
                <a:gd name="connsiteY6" fmla="*/ 311140 h 55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5824" h="550030">
                  <a:moveTo>
                    <a:pt x="0" y="163656"/>
                  </a:moveTo>
                  <a:cubicBezTo>
                    <a:pt x="81116" y="87456"/>
                    <a:pt x="162232" y="11256"/>
                    <a:pt x="265471" y="1424"/>
                  </a:cubicBezTo>
                  <a:cubicBezTo>
                    <a:pt x="368710" y="-8408"/>
                    <a:pt x="553065" y="33379"/>
                    <a:pt x="619433" y="104663"/>
                  </a:cubicBezTo>
                  <a:cubicBezTo>
                    <a:pt x="685801" y="175947"/>
                    <a:pt x="683342" y="355385"/>
                    <a:pt x="663678" y="429127"/>
                  </a:cubicBezTo>
                  <a:cubicBezTo>
                    <a:pt x="644014" y="502869"/>
                    <a:pt x="589936" y="564320"/>
                    <a:pt x="501446" y="547114"/>
                  </a:cubicBezTo>
                  <a:cubicBezTo>
                    <a:pt x="412956" y="529908"/>
                    <a:pt x="189272" y="365217"/>
                    <a:pt x="132736" y="325888"/>
                  </a:cubicBezTo>
                  <a:cubicBezTo>
                    <a:pt x="76201" y="286559"/>
                    <a:pt x="119217" y="298849"/>
                    <a:pt x="162233" y="31114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8" name="Полилиния 67"/>
            <p:cNvSpPr/>
            <p:nvPr/>
          </p:nvSpPr>
          <p:spPr>
            <a:xfrm flipH="1">
              <a:off x="6991064" y="4812049"/>
              <a:ext cx="675824" cy="550030"/>
            </a:xfrm>
            <a:custGeom>
              <a:avLst/>
              <a:gdLst>
                <a:gd name="connsiteX0" fmla="*/ 0 w 675824"/>
                <a:gd name="connsiteY0" fmla="*/ 163656 h 550030"/>
                <a:gd name="connsiteX1" fmla="*/ 265471 w 675824"/>
                <a:gd name="connsiteY1" fmla="*/ 1424 h 550030"/>
                <a:gd name="connsiteX2" fmla="*/ 619433 w 675824"/>
                <a:gd name="connsiteY2" fmla="*/ 104663 h 550030"/>
                <a:gd name="connsiteX3" fmla="*/ 663678 w 675824"/>
                <a:gd name="connsiteY3" fmla="*/ 429127 h 550030"/>
                <a:gd name="connsiteX4" fmla="*/ 501446 w 675824"/>
                <a:gd name="connsiteY4" fmla="*/ 547114 h 550030"/>
                <a:gd name="connsiteX5" fmla="*/ 132736 w 675824"/>
                <a:gd name="connsiteY5" fmla="*/ 325888 h 550030"/>
                <a:gd name="connsiteX6" fmla="*/ 162233 w 675824"/>
                <a:gd name="connsiteY6" fmla="*/ 311140 h 55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75824" h="550030">
                  <a:moveTo>
                    <a:pt x="0" y="163656"/>
                  </a:moveTo>
                  <a:cubicBezTo>
                    <a:pt x="81116" y="87456"/>
                    <a:pt x="162232" y="11256"/>
                    <a:pt x="265471" y="1424"/>
                  </a:cubicBezTo>
                  <a:cubicBezTo>
                    <a:pt x="368710" y="-8408"/>
                    <a:pt x="553065" y="33379"/>
                    <a:pt x="619433" y="104663"/>
                  </a:cubicBezTo>
                  <a:cubicBezTo>
                    <a:pt x="685801" y="175947"/>
                    <a:pt x="683342" y="355385"/>
                    <a:pt x="663678" y="429127"/>
                  </a:cubicBezTo>
                  <a:cubicBezTo>
                    <a:pt x="644014" y="502869"/>
                    <a:pt x="589936" y="564320"/>
                    <a:pt x="501446" y="547114"/>
                  </a:cubicBezTo>
                  <a:cubicBezTo>
                    <a:pt x="412956" y="529908"/>
                    <a:pt x="189272" y="365217"/>
                    <a:pt x="132736" y="325888"/>
                  </a:cubicBezTo>
                  <a:cubicBezTo>
                    <a:pt x="76201" y="286559"/>
                    <a:pt x="119217" y="298849"/>
                    <a:pt x="162233" y="311140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grpSp>
          <p:nvGrpSpPr>
            <p:cNvPr id="48" name="Группа 47"/>
            <p:cNvGrpSpPr/>
            <p:nvPr/>
          </p:nvGrpSpPr>
          <p:grpSpPr>
            <a:xfrm>
              <a:off x="7479493" y="4812049"/>
              <a:ext cx="761249" cy="1835922"/>
              <a:chOff x="2051721" y="4653135"/>
              <a:chExt cx="558748" cy="1523356"/>
            </a:xfrm>
          </p:grpSpPr>
          <p:sp>
            <p:nvSpPr>
              <p:cNvPr id="49" name="Овал 48"/>
              <p:cNvSpPr/>
              <p:nvPr/>
            </p:nvSpPr>
            <p:spPr>
              <a:xfrm>
                <a:off x="2051721" y="4653135"/>
                <a:ext cx="525163" cy="465628"/>
              </a:xfrm>
              <a:prstGeom prst="ellipse">
                <a:avLst/>
              </a:prstGeom>
              <a:solidFill>
                <a:srgbClr val="FFFF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sp>
            <p:nvSpPr>
              <p:cNvPr id="52" name="Овал 51"/>
              <p:cNvSpPr/>
              <p:nvPr/>
            </p:nvSpPr>
            <p:spPr>
              <a:xfrm>
                <a:off x="2082311" y="5783851"/>
                <a:ext cx="528158" cy="39264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uk-UA"/>
              </a:p>
            </p:txBody>
          </p:sp>
          <p:cxnSp>
            <p:nvCxnSpPr>
              <p:cNvPr id="56" name="Прямая соединительная линия 55"/>
              <p:cNvCxnSpPr>
                <a:stCxn id="49" idx="4"/>
                <a:endCxn id="52" idx="0"/>
              </p:cNvCxnSpPr>
              <p:nvPr/>
            </p:nvCxnSpPr>
            <p:spPr>
              <a:xfrm>
                <a:off x="2314302" y="5118763"/>
                <a:ext cx="32088" cy="6650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1" name="Прямая соединительная линия 70"/>
            <p:cNvCxnSpPr>
              <a:endCxn id="52" idx="7"/>
            </p:cNvCxnSpPr>
            <p:nvPr/>
          </p:nvCxnSpPr>
          <p:spPr>
            <a:xfrm>
              <a:off x="7991007" y="5362079"/>
              <a:ext cx="144356" cy="8819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>
              <a:stCxn id="49" idx="3"/>
              <a:endCxn id="52" idx="1"/>
            </p:cNvCxnSpPr>
            <p:nvPr/>
          </p:nvCxnSpPr>
          <p:spPr>
            <a:xfrm>
              <a:off x="7584274" y="5291035"/>
              <a:ext cx="42274" cy="953032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383557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187624" y="188640"/>
            <a:ext cx="7776864" cy="571500"/>
          </a:xfrm>
          <a:prstGeom prst="rect">
            <a:avLst/>
          </a:prstGeom>
        </p:spPr>
        <p:txBody>
          <a:bodyPr anchor="ctr">
            <a:normAutofit fontScale="900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just"/>
            <a:r>
              <a:rPr lang="uk-UA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§3 Бінарні операції над графами</a:t>
            </a:r>
            <a:endParaRPr lang="uk-UA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682375"/>
            <a:ext cx="792088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1. Об’єднання графів.</a:t>
            </a: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Об’єднанням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позначається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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граф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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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множина його вершин є об’єднанням 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множина його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об’єднанням 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1999941" y="3008261"/>
            <a:ext cx="1811861" cy="1564758"/>
            <a:chOff x="1475656" y="4653136"/>
            <a:chExt cx="1440160" cy="1368152"/>
          </a:xfrm>
        </p:grpSpPr>
        <p:sp>
          <p:nvSpPr>
            <p:cNvPr id="7" name="Овал 6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2" name="Прямая соединительная линия 11"/>
            <p:cNvCxnSpPr>
              <a:stCxn id="7" idx="3"/>
              <a:endCxn id="9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9" idx="5"/>
              <a:endCxn id="10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7" idx="4"/>
              <a:endCxn id="10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6"/>
              <a:endCxn id="8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4"/>
              <a:endCxn id="11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8" idx="4"/>
              <a:endCxn id="11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Группа 78"/>
          <p:cNvGrpSpPr/>
          <p:nvPr/>
        </p:nvGrpSpPr>
        <p:grpSpPr>
          <a:xfrm>
            <a:off x="3760368" y="4869160"/>
            <a:ext cx="2731893" cy="1776758"/>
            <a:chOff x="3760368" y="4869160"/>
            <a:chExt cx="2731893" cy="1776758"/>
          </a:xfrm>
        </p:grpSpPr>
        <p:sp>
          <p:nvSpPr>
            <p:cNvPr id="52" name="Овал 51"/>
            <p:cNvSpPr/>
            <p:nvPr/>
          </p:nvSpPr>
          <p:spPr>
            <a:xfrm>
              <a:off x="4485112" y="4869160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5300450" y="5280938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3760368" y="5535174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4349223" y="6186851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5300450" y="6186851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57" name="Прямая соединительная линия 56"/>
            <p:cNvCxnSpPr>
              <a:stCxn id="52" idx="3"/>
              <a:endCxn id="54" idx="7"/>
            </p:cNvCxnSpPr>
            <p:nvPr/>
          </p:nvCxnSpPr>
          <p:spPr>
            <a:xfrm flipH="1">
              <a:off x="3992346" y="5080045"/>
              <a:ext cx="532568" cy="49131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>
              <a:stCxn id="54" idx="5"/>
              <a:endCxn id="55" idx="0"/>
            </p:cNvCxnSpPr>
            <p:nvPr/>
          </p:nvCxnSpPr>
          <p:spPr>
            <a:xfrm>
              <a:off x="3992346" y="5746059"/>
              <a:ext cx="492766" cy="44079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единительная линия 58"/>
            <p:cNvCxnSpPr>
              <a:stCxn id="52" idx="4"/>
              <a:endCxn id="55" idx="7"/>
            </p:cNvCxnSpPr>
            <p:nvPr/>
          </p:nvCxnSpPr>
          <p:spPr>
            <a:xfrm flipH="1">
              <a:off x="4581201" y="5116227"/>
              <a:ext cx="39801" cy="11068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>
              <a:stCxn id="52" idx="6"/>
              <a:endCxn id="53" idx="2"/>
            </p:cNvCxnSpPr>
            <p:nvPr/>
          </p:nvCxnSpPr>
          <p:spPr>
            <a:xfrm>
              <a:off x="4756892" y="4992694"/>
              <a:ext cx="543558" cy="4117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>
              <a:stCxn id="52" idx="4"/>
              <a:endCxn id="56" idx="1"/>
            </p:cNvCxnSpPr>
            <p:nvPr/>
          </p:nvCxnSpPr>
          <p:spPr>
            <a:xfrm>
              <a:off x="4621002" y="5116227"/>
              <a:ext cx="719249" cy="11068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>
              <a:stCxn id="53" idx="4"/>
              <a:endCxn id="56" idx="2"/>
            </p:cNvCxnSpPr>
            <p:nvPr/>
          </p:nvCxnSpPr>
          <p:spPr>
            <a:xfrm flipH="1">
              <a:off x="5300450" y="5528005"/>
              <a:ext cx="135890" cy="782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Овал 64"/>
            <p:cNvSpPr/>
            <p:nvPr/>
          </p:nvSpPr>
          <p:spPr>
            <a:xfrm>
              <a:off x="6138665" y="4908732"/>
              <a:ext cx="271779" cy="2470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6220482" y="6193451"/>
              <a:ext cx="271779" cy="2470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68" name="Прямая соединительная линия 67"/>
            <p:cNvCxnSpPr>
              <a:stCxn id="52" idx="6"/>
              <a:endCxn id="65" idx="2"/>
            </p:cNvCxnSpPr>
            <p:nvPr/>
          </p:nvCxnSpPr>
          <p:spPr>
            <a:xfrm>
              <a:off x="4756891" y="4992694"/>
              <a:ext cx="1381774" cy="395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>
              <a:stCxn id="65" idx="4"/>
              <a:endCxn id="66" idx="0"/>
            </p:cNvCxnSpPr>
            <p:nvPr/>
          </p:nvCxnSpPr>
          <p:spPr>
            <a:xfrm>
              <a:off x="6274555" y="5155799"/>
              <a:ext cx="81817" cy="10376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Полилиния 71"/>
            <p:cNvSpPr/>
            <p:nvPr/>
          </p:nvSpPr>
          <p:spPr>
            <a:xfrm>
              <a:off x="4586748" y="6341806"/>
              <a:ext cx="1696065" cy="304112"/>
            </a:xfrm>
            <a:custGeom>
              <a:avLst/>
              <a:gdLst>
                <a:gd name="connsiteX0" fmla="*/ 0 w 1696065"/>
                <a:gd name="connsiteY0" fmla="*/ 0 h 304112"/>
                <a:gd name="connsiteX1" fmla="*/ 486697 w 1696065"/>
                <a:gd name="connsiteY1" fmla="*/ 235975 h 304112"/>
                <a:gd name="connsiteX2" fmla="*/ 899652 w 1696065"/>
                <a:gd name="connsiteY2" fmla="*/ 294968 h 304112"/>
                <a:gd name="connsiteX3" fmla="*/ 1696065 w 1696065"/>
                <a:gd name="connsiteY3" fmla="*/ 73742 h 30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065" h="304112">
                  <a:moveTo>
                    <a:pt x="0" y="0"/>
                  </a:moveTo>
                  <a:cubicBezTo>
                    <a:pt x="168377" y="93407"/>
                    <a:pt x="336755" y="186814"/>
                    <a:pt x="486697" y="235975"/>
                  </a:cubicBezTo>
                  <a:cubicBezTo>
                    <a:pt x="636639" y="285136"/>
                    <a:pt x="698091" y="322007"/>
                    <a:pt x="899652" y="294968"/>
                  </a:cubicBezTo>
                  <a:cubicBezTo>
                    <a:pt x="1101213" y="267929"/>
                    <a:pt x="1398639" y="170835"/>
                    <a:pt x="1696065" y="73742"/>
                  </a:cubicBezTo>
                </a:path>
              </a:pathLst>
            </a:cu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73" name="Прямоугольник 72"/>
          <p:cNvSpPr/>
          <p:nvPr/>
        </p:nvSpPr>
        <p:spPr>
          <a:xfrm>
            <a:off x="1603312" y="4141337"/>
            <a:ext cx="532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endParaRPr lang="uk-UA" sz="2800" dirty="0"/>
          </a:p>
        </p:txBody>
      </p:sp>
      <p:grpSp>
        <p:nvGrpSpPr>
          <p:cNvPr id="76" name="Группа 75"/>
          <p:cNvGrpSpPr/>
          <p:nvPr/>
        </p:nvGrpSpPr>
        <p:grpSpPr>
          <a:xfrm>
            <a:off x="4995583" y="3032380"/>
            <a:ext cx="2490807" cy="1578276"/>
            <a:chOff x="4995583" y="3032380"/>
            <a:chExt cx="2490807" cy="1578276"/>
          </a:xfrm>
        </p:grpSpPr>
        <p:sp>
          <p:nvSpPr>
            <p:cNvPr id="19" name="Овал 18"/>
            <p:cNvSpPr/>
            <p:nvPr/>
          </p:nvSpPr>
          <p:spPr>
            <a:xfrm>
              <a:off x="5687212" y="3039684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6602537" y="3032380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4995583" y="3708343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5557532" y="4362608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6624072" y="4324971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4" name="Прямая соединительная линия 23"/>
            <p:cNvCxnSpPr>
              <a:stCxn id="19" idx="3"/>
              <a:endCxn id="21" idx="7"/>
            </p:cNvCxnSpPr>
            <p:nvPr/>
          </p:nvCxnSpPr>
          <p:spPr>
            <a:xfrm flipH="1">
              <a:off x="5216961" y="3251406"/>
              <a:ext cx="508234" cy="493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21" idx="5"/>
              <a:endCxn id="22" idx="0"/>
            </p:cNvCxnSpPr>
            <p:nvPr/>
          </p:nvCxnSpPr>
          <p:spPr>
            <a:xfrm>
              <a:off x="5216961" y="3920066"/>
              <a:ext cx="470251" cy="4425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stCxn id="19" idx="4"/>
              <a:endCxn id="22" idx="7"/>
            </p:cNvCxnSpPr>
            <p:nvPr/>
          </p:nvCxnSpPr>
          <p:spPr>
            <a:xfrm flipH="1">
              <a:off x="5778911" y="3287732"/>
              <a:ext cx="37982" cy="11112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9" idx="6"/>
              <a:endCxn id="20" idx="2"/>
            </p:cNvCxnSpPr>
            <p:nvPr/>
          </p:nvCxnSpPr>
          <p:spPr>
            <a:xfrm flipV="1">
              <a:off x="5946573" y="3156404"/>
              <a:ext cx="655964" cy="73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20" idx="4"/>
              <a:endCxn id="23" idx="0"/>
            </p:cNvCxnSpPr>
            <p:nvPr/>
          </p:nvCxnSpPr>
          <p:spPr>
            <a:xfrm>
              <a:off x="6732218" y="3280428"/>
              <a:ext cx="21535" cy="10445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Прямая соединительная линия 43"/>
            <p:cNvCxnSpPr>
              <a:stCxn id="23" idx="2"/>
              <a:endCxn id="22" idx="6"/>
            </p:cNvCxnSpPr>
            <p:nvPr/>
          </p:nvCxnSpPr>
          <p:spPr>
            <a:xfrm flipH="1">
              <a:off x="5816893" y="4448995"/>
              <a:ext cx="807179" cy="37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Прямоугольник 73"/>
            <p:cNvSpPr/>
            <p:nvPr/>
          </p:nvSpPr>
          <p:spPr>
            <a:xfrm>
              <a:off x="6939445" y="3658456"/>
              <a:ext cx="54694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/>
                <a:t>G</a:t>
              </a:r>
              <a:r>
                <a:rPr lang="uk-UA" sz="2800" baseline="-25000" dirty="0"/>
                <a:t>2</a:t>
              </a:r>
              <a:endParaRPr lang="uk-UA" sz="2800" dirty="0"/>
            </a:p>
          </p:txBody>
        </p:sp>
      </p:grpSp>
      <p:sp>
        <p:nvSpPr>
          <p:cNvPr id="75" name="Прямоугольник 74"/>
          <p:cNvSpPr/>
          <p:nvPr/>
        </p:nvSpPr>
        <p:spPr>
          <a:xfrm>
            <a:off x="6663133" y="5663631"/>
            <a:ext cx="1170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r>
              <a:rPr lang="uk-UA" sz="2800" dirty="0">
                <a:sym typeface="Symbol"/>
              </a:rPr>
              <a:t></a:t>
            </a:r>
            <a:r>
              <a:rPr lang="uk-UA" sz="2800" dirty="0"/>
              <a:t>G</a:t>
            </a:r>
            <a:r>
              <a:rPr lang="uk-UA" sz="2800" baseline="-25000" dirty="0"/>
              <a:t>2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405612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366"/>
            <a:ext cx="8100392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2. </a:t>
            </a:r>
            <a:r>
              <a:rPr lang="uk-UA" sz="2800" b="1" dirty="0">
                <a:solidFill>
                  <a:schemeClr val="accent3">
                    <a:lumMod val="75000"/>
                  </a:schemeClr>
                </a:solidFill>
              </a:rPr>
              <a:t>Перетин</a:t>
            </a:r>
            <a:endParaRPr lang="uk-UA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Перетином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позначається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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граф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(X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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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тобто множина його вершин складається лише з тих вершин, які є одночасно 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множина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складається з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одночасно присутні 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1999941" y="3008261"/>
            <a:ext cx="1811861" cy="1564758"/>
            <a:chOff x="1475656" y="4653136"/>
            <a:chExt cx="1440160" cy="1368152"/>
          </a:xfrm>
        </p:grpSpPr>
        <p:sp>
          <p:nvSpPr>
            <p:cNvPr id="6" name="Овал 5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1" name="Прямая соединительная линия 10"/>
            <p:cNvCxnSpPr>
              <a:stCxn id="6" idx="3"/>
              <a:endCxn id="8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8" idx="5"/>
              <a:endCxn id="9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6" idx="4"/>
              <a:endCxn id="9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7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4"/>
              <a:endCxn id="10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7" idx="4"/>
              <a:endCxn id="10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Прямоугольник 16"/>
          <p:cNvSpPr/>
          <p:nvPr/>
        </p:nvSpPr>
        <p:spPr>
          <a:xfrm>
            <a:off x="1708310" y="4039117"/>
            <a:ext cx="532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endParaRPr lang="uk-UA" sz="2800" dirty="0"/>
          </a:p>
        </p:txBody>
      </p:sp>
      <p:grpSp>
        <p:nvGrpSpPr>
          <p:cNvPr id="29" name="Группа 28"/>
          <p:cNvGrpSpPr/>
          <p:nvPr/>
        </p:nvGrpSpPr>
        <p:grpSpPr>
          <a:xfrm>
            <a:off x="5080164" y="3019593"/>
            <a:ext cx="2490807" cy="1578276"/>
            <a:chOff x="4995583" y="3032380"/>
            <a:chExt cx="2490807" cy="1578276"/>
          </a:xfrm>
        </p:grpSpPr>
        <p:sp>
          <p:nvSpPr>
            <p:cNvPr id="30" name="Овал 29"/>
            <p:cNvSpPr/>
            <p:nvPr/>
          </p:nvSpPr>
          <p:spPr>
            <a:xfrm>
              <a:off x="5687212" y="3039684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6602537" y="3032380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4995583" y="3708343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5557532" y="4362608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6624072" y="4324971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5" name="Прямая соединительная линия 34"/>
            <p:cNvCxnSpPr>
              <a:stCxn id="30" idx="3"/>
              <a:endCxn id="32" idx="7"/>
            </p:cNvCxnSpPr>
            <p:nvPr/>
          </p:nvCxnSpPr>
          <p:spPr>
            <a:xfrm flipH="1">
              <a:off x="5216961" y="3251406"/>
              <a:ext cx="508234" cy="493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>
              <a:stCxn id="32" idx="5"/>
              <a:endCxn id="33" idx="0"/>
            </p:cNvCxnSpPr>
            <p:nvPr/>
          </p:nvCxnSpPr>
          <p:spPr>
            <a:xfrm>
              <a:off x="5216961" y="3920066"/>
              <a:ext cx="470251" cy="4425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>
              <a:stCxn id="30" idx="4"/>
              <a:endCxn id="33" idx="7"/>
            </p:cNvCxnSpPr>
            <p:nvPr/>
          </p:nvCxnSpPr>
          <p:spPr>
            <a:xfrm flipH="1">
              <a:off x="5778911" y="3287732"/>
              <a:ext cx="37982" cy="11112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>
              <a:stCxn id="30" idx="6"/>
              <a:endCxn id="31" idx="2"/>
            </p:cNvCxnSpPr>
            <p:nvPr/>
          </p:nvCxnSpPr>
          <p:spPr>
            <a:xfrm flipV="1">
              <a:off x="5946573" y="3156404"/>
              <a:ext cx="655964" cy="73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31" idx="4"/>
              <a:endCxn id="34" idx="0"/>
            </p:cNvCxnSpPr>
            <p:nvPr/>
          </p:nvCxnSpPr>
          <p:spPr>
            <a:xfrm>
              <a:off x="6732218" y="3280428"/>
              <a:ext cx="21535" cy="10445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34" idx="2"/>
              <a:endCxn id="33" idx="6"/>
            </p:cNvCxnSpPr>
            <p:nvPr/>
          </p:nvCxnSpPr>
          <p:spPr>
            <a:xfrm flipH="1">
              <a:off x="5816893" y="4448995"/>
              <a:ext cx="807179" cy="37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Прямоугольник 40"/>
            <p:cNvSpPr/>
            <p:nvPr/>
          </p:nvSpPr>
          <p:spPr>
            <a:xfrm>
              <a:off x="6939445" y="3658456"/>
              <a:ext cx="54694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/>
                <a:t>G</a:t>
              </a:r>
              <a:r>
                <a:rPr lang="uk-UA" sz="2800" baseline="-25000" dirty="0"/>
                <a:t>2</a:t>
              </a:r>
              <a:endParaRPr lang="uk-UA" sz="2800" dirty="0"/>
            </a:p>
          </p:txBody>
        </p:sp>
      </p:grpSp>
      <p:sp>
        <p:nvSpPr>
          <p:cNvPr id="42" name="Прямоугольник 41"/>
          <p:cNvSpPr/>
          <p:nvPr/>
        </p:nvSpPr>
        <p:spPr>
          <a:xfrm>
            <a:off x="5230671" y="5877272"/>
            <a:ext cx="12426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r>
              <a:rPr lang="uk-UA" sz="2800" dirty="0">
                <a:sym typeface="Symbol"/>
              </a:rPr>
              <a:t></a:t>
            </a:r>
            <a:r>
              <a:rPr lang="uk-UA" sz="2800" dirty="0"/>
              <a:t>G</a:t>
            </a:r>
            <a:r>
              <a:rPr lang="uk-UA" sz="2800" baseline="-25000" dirty="0"/>
              <a:t>2</a:t>
            </a:r>
            <a:r>
              <a:rPr lang="uk-UA" sz="2800" dirty="0"/>
              <a:t> </a:t>
            </a:r>
          </a:p>
        </p:txBody>
      </p:sp>
      <p:grpSp>
        <p:nvGrpSpPr>
          <p:cNvPr id="43" name="Группа 42"/>
          <p:cNvGrpSpPr/>
          <p:nvPr/>
        </p:nvGrpSpPr>
        <p:grpSpPr>
          <a:xfrm>
            <a:off x="3986227" y="5094893"/>
            <a:ext cx="996524" cy="1564758"/>
            <a:chOff x="1475656" y="4653136"/>
            <a:chExt cx="792088" cy="1368152"/>
          </a:xfrm>
        </p:grpSpPr>
        <p:sp>
          <p:nvSpPr>
            <p:cNvPr id="44" name="Овал 43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6" name="Овал 45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49" name="Прямая соединительная линия 48"/>
            <p:cNvCxnSpPr>
              <a:stCxn id="44" idx="3"/>
              <a:endCxn id="46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>
              <a:stCxn id="46" idx="5"/>
              <a:endCxn id="47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4" idx="4"/>
              <a:endCxn id="47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100041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0"/>
            <a:ext cx="799288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dirty="0" smtClean="0">
                <a:solidFill>
                  <a:schemeClr val="accent3">
                    <a:lumMod val="75000"/>
                  </a:schemeClr>
                </a:solidFill>
              </a:rPr>
              <a:t>3. </a:t>
            </a:r>
            <a:r>
              <a:rPr lang="uk-UA" sz="2800" b="1" dirty="0">
                <a:solidFill>
                  <a:schemeClr val="accent3">
                    <a:lumMod val="75000"/>
                  </a:schemeClr>
                </a:solidFill>
              </a:rPr>
              <a:t>Кільцева сума </a:t>
            </a:r>
            <a:endParaRPr lang="uk-UA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just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Кільцева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сума двох графів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позначається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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являє собою граф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який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складається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що присутні або 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або в G</a:t>
            </a:r>
            <a:r>
              <a:rPr lang="uk-UA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в обох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301542" y="2730501"/>
            <a:ext cx="2490807" cy="1578276"/>
            <a:chOff x="4995583" y="3032380"/>
            <a:chExt cx="2490807" cy="1578276"/>
          </a:xfrm>
        </p:grpSpPr>
        <p:sp>
          <p:nvSpPr>
            <p:cNvPr id="6" name="Овал 5"/>
            <p:cNvSpPr/>
            <p:nvPr/>
          </p:nvSpPr>
          <p:spPr>
            <a:xfrm>
              <a:off x="5687212" y="3039684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6602537" y="3032380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4995583" y="3708343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5557532" y="4362608"/>
              <a:ext cx="259361" cy="24804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6624072" y="4324971"/>
              <a:ext cx="259361" cy="24804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1" name="Прямая соединительная линия 10"/>
            <p:cNvCxnSpPr>
              <a:stCxn id="6" idx="3"/>
              <a:endCxn id="8" idx="7"/>
            </p:cNvCxnSpPr>
            <p:nvPr/>
          </p:nvCxnSpPr>
          <p:spPr>
            <a:xfrm flipH="1">
              <a:off x="5216961" y="3251406"/>
              <a:ext cx="508234" cy="49326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8" idx="5"/>
              <a:endCxn id="9" idx="0"/>
            </p:cNvCxnSpPr>
            <p:nvPr/>
          </p:nvCxnSpPr>
          <p:spPr>
            <a:xfrm>
              <a:off x="5216961" y="3920066"/>
              <a:ext cx="470251" cy="44254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6" idx="4"/>
              <a:endCxn id="9" idx="7"/>
            </p:cNvCxnSpPr>
            <p:nvPr/>
          </p:nvCxnSpPr>
          <p:spPr>
            <a:xfrm flipH="1">
              <a:off x="5778911" y="3287732"/>
              <a:ext cx="37982" cy="11112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6" idx="6"/>
              <a:endCxn id="7" idx="2"/>
            </p:cNvCxnSpPr>
            <p:nvPr/>
          </p:nvCxnSpPr>
          <p:spPr>
            <a:xfrm flipV="1">
              <a:off x="5946573" y="3156404"/>
              <a:ext cx="655964" cy="730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7" idx="4"/>
              <a:endCxn id="10" idx="0"/>
            </p:cNvCxnSpPr>
            <p:nvPr/>
          </p:nvCxnSpPr>
          <p:spPr>
            <a:xfrm>
              <a:off x="6732218" y="3280428"/>
              <a:ext cx="21535" cy="10445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10" idx="2"/>
              <a:endCxn id="9" idx="6"/>
            </p:cNvCxnSpPr>
            <p:nvPr/>
          </p:nvCxnSpPr>
          <p:spPr>
            <a:xfrm flipH="1">
              <a:off x="5816893" y="4448995"/>
              <a:ext cx="807179" cy="3763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Прямоугольник 16"/>
            <p:cNvSpPr/>
            <p:nvPr/>
          </p:nvSpPr>
          <p:spPr>
            <a:xfrm>
              <a:off x="6939445" y="3658456"/>
              <a:ext cx="54694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uk-UA" sz="2800" dirty="0"/>
                <a:t>G</a:t>
              </a:r>
              <a:r>
                <a:rPr lang="uk-UA" sz="2800" baseline="-25000" dirty="0"/>
                <a:t>2</a:t>
              </a:r>
              <a:endParaRPr lang="uk-UA" sz="2800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2470059" y="2677656"/>
            <a:ext cx="1811861" cy="1564758"/>
            <a:chOff x="1475656" y="4653136"/>
            <a:chExt cx="1440160" cy="1368152"/>
          </a:xfrm>
        </p:grpSpPr>
        <p:sp>
          <p:nvSpPr>
            <p:cNvPr id="19" name="Овал 18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1" name="Овал 20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2" name="Овал 21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4" name="Прямая соединительная линия 23"/>
            <p:cNvCxnSpPr>
              <a:stCxn id="19" idx="3"/>
              <a:endCxn id="21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21" idx="5"/>
              <a:endCxn id="22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>
              <a:stCxn id="19" idx="4"/>
              <a:endCxn id="22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>
              <a:stCxn id="19" idx="6"/>
              <a:endCxn id="20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>
              <a:stCxn id="19" idx="4"/>
              <a:endCxn id="23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>
              <a:stCxn id="20" idx="4"/>
              <a:endCxn id="23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Прямоугольник 29"/>
          <p:cNvSpPr/>
          <p:nvPr/>
        </p:nvSpPr>
        <p:spPr>
          <a:xfrm>
            <a:off x="1974569" y="3717728"/>
            <a:ext cx="5325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endParaRPr lang="uk-UA" sz="2800" dirty="0"/>
          </a:p>
        </p:txBody>
      </p:sp>
      <p:grpSp>
        <p:nvGrpSpPr>
          <p:cNvPr id="31" name="Группа 30"/>
          <p:cNvGrpSpPr/>
          <p:nvPr/>
        </p:nvGrpSpPr>
        <p:grpSpPr>
          <a:xfrm>
            <a:off x="3703396" y="4633323"/>
            <a:ext cx="2731893" cy="1776758"/>
            <a:chOff x="3760368" y="4869160"/>
            <a:chExt cx="2731893" cy="1776758"/>
          </a:xfrm>
        </p:grpSpPr>
        <p:sp>
          <p:nvSpPr>
            <p:cNvPr id="32" name="Овал 31"/>
            <p:cNvSpPr/>
            <p:nvPr/>
          </p:nvSpPr>
          <p:spPr>
            <a:xfrm>
              <a:off x="4485112" y="4869160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5300450" y="5280938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3760368" y="5535174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4349223" y="6186851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5300450" y="6186851"/>
              <a:ext cx="271779" cy="24706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40" name="Прямая соединительная линия 39"/>
            <p:cNvCxnSpPr>
              <a:stCxn id="32" idx="6"/>
              <a:endCxn id="33" idx="2"/>
            </p:cNvCxnSpPr>
            <p:nvPr/>
          </p:nvCxnSpPr>
          <p:spPr>
            <a:xfrm>
              <a:off x="4756892" y="4992694"/>
              <a:ext cx="543558" cy="41177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32" idx="4"/>
              <a:endCxn id="36" idx="1"/>
            </p:cNvCxnSpPr>
            <p:nvPr/>
          </p:nvCxnSpPr>
          <p:spPr>
            <a:xfrm>
              <a:off x="4621002" y="5116227"/>
              <a:ext cx="719249" cy="110680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33" idx="4"/>
              <a:endCxn id="36" idx="2"/>
            </p:cNvCxnSpPr>
            <p:nvPr/>
          </p:nvCxnSpPr>
          <p:spPr>
            <a:xfrm flipH="1">
              <a:off x="5300450" y="5528005"/>
              <a:ext cx="135890" cy="78237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Овал 42"/>
            <p:cNvSpPr/>
            <p:nvPr/>
          </p:nvSpPr>
          <p:spPr>
            <a:xfrm>
              <a:off x="6138665" y="4908732"/>
              <a:ext cx="271779" cy="2470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6220482" y="6193451"/>
              <a:ext cx="271779" cy="24706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45" name="Прямая соединительная линия 44"/>
            <p:cNvCxnSpPr>
              <a:stCxn id="32" idx="6"/>
              <a:endCxn id="43" idx="2"/>
            </p:cNvCxnSpPr>
            <p:nvPr/>
          </p:nvCxnSpPr>
          <p:spPr>
            <a:xfrm>
              <a:off x="4756891" y="4992694"/>
              <a:ext cx="1381774" cy="3957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>
              <a:stCxn id="43" idx="4"/>
              <a:endCxn id="44" idx="0"/>
            </p:cNvCxnSpPr>
            <p:nvPr/>
          </p:nvCxnSpPr>
          <p:spPr>
            <a:xfrm>
              <a:off x="6274555" y="5155799"/>
              <a:ext cx="81817" cy="103765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Полилиния 46"/>
            <p:cNvSpPr/>
            <p:nvPr/>
          </p:nvSpPr>
          <p:spPr>
            <a:xfrm>
              <a:off x="4586748" y="6341806"/>
              <a:ext cx="1696065" cy="304112"/>
            </a:xfrm>
            <a:custGeom>
              <a:avLst/>
              <a:gdLst>
                <a:gd name="connsiteX0" fmla="*/ 0 w 1696065"/>
                <a:gd name="connsiteY0" fmla="*/ 0 h 304112"/>
                <a:gd name="connsiteX1" fmla="*/ 486697 w 1696065"/>
                <a:gd name="connsiteY1" fmla="*/ 235975 h 304112"/>
                <a:gd name="connsiteX2" fmla="*/ 899652 w 1696065"/>
                <a:gd name="connsiteY2" fmla="*/ 294968 h 304112"/>
                <a:gd name="connsiteX3" fmla="*/ 1696065 w 1696065"/>
                <a:gd name="connsiteY3" fmla="*/ 73742 h 304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96065" h="304112">
                  <a:moveTo>
                    <a:pt x="0" y="0"/>
                  </a:moveTo>
                  <a:cubicBezTo>
                    <a:pt x="168377" y="93407"/>
                    <a:pt x="336755" y="186814"/>
                    <a:pt x="486697" y="235975"/>
                  </a:cubicBezTo>
                  <a:cubicBezTo>
                    <a:pt x="636639" y="285136"/>
                    <a:pt x="698091" y="322007"/>
                    <a:pt x="899652" y="294968"/>
                  </a:cubicBezTo>
                  <a:cubicBezTo>
                    <a:pt x="1101213" y="267929"/>
                    <a:pt x="1398639" y="170835"/>
                    <a:pt x="1696065" y="73742"/>
                  </a:cubicBezTo>
                </a:path>
              </a:pathLst>
            </a:custGeom>
            <a:noFill/>
            <a:ln w="952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</p:grpSp>
      <p:sp>
        <p:nvSpPr>
          <p:cNvPr id="48" name="Прямоугольник 47"/>
          <p:cNvSpPr/>
          <p:nvPr/>
        </p:nvSpPr>
        <p:spPr>
          <a:xfrm>
            <a:off x="6435289" y="5248612"/>
            <a:ext cx="11705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dirty="0"/>
              <a:t>G</a:t>
            </a:r>
            <a:r>
              <a:rPr lang="uk-UA" sz="2800" baseline="-25000" dirty="0"/>
              <a:t>1</a:t>
            </a:r>
            <a:r>
              <a:rPr lang="uk-UA" sz="2800" dirty="0">
                <a:sym typeface="Symbol"/>
              </a:rPr>
              <a:t></a:t>
            </a:r>
            <a:r>
              <a:rPr lang="uk-UA" sz="2800" dirty="0"/>
              <a:t>G</a:t>
            </a:r>
            <a:r>
              <a:rPr lang="uk-UA" sz="2800" baseline="-25000" dirty="0"/>
              <a:t>2</a:t>
            </a:r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xmlns="" val="328512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62399" y="404664"/>
            <a:ext cx="7915351" cy="5900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504432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39" y="0"/>
            <a:ext cx="7207899" cy="2788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2896308"/>
            <a:ext cx="7877471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маршрут через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пройти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мостом пройти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рівно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раз. На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острів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потрапити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інакше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через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мостів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пройденим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один раз (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пройти на середину мосту і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повернутися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назад, 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берега пройти другу половину).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Ейлер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довів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розв'язку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78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uk-UA" b="1" i="1" dirty="0" smtClean="0"/>
              <a:t>§1. Графи.</a:t>
            </a:r>
            <a:r>
              <a:rPr lang="uk-UA" dirty="0" smtClean="0"/>
              <a:t> </a:t>
            </a:r>
            <a:r>
              <a:rPr lang="uk-UA" b="1" i="1" dirty="0" smtClean="0"/>
              <a:t>Основні поняття і визначення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1071546"/>
            <a:ext cx="8143900" cy="113331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G=(V,E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це сукупність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непорожньої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множини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 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ребер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 </a:t>
            </a:r>
          </a:p>
          <a:p>
            <a:pPr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53221" y="2124617"/>
            <a:ext cx="2481676" cy="656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115616" y="2690336"/>
            <a:ext cx="79208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Орієнтований граф (</a:t>
            </a:r>
            <a:r>
              <a:rPr lang="uk-UA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</a:t>
            </a:r>
            <a:r>
              <a:rPr lang="uk-UA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граф, ребра якого мають напрям. </a:t>
            </a:r>
          </a:p>
          <a:p>
            <a:pPr algn="just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Ребра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орграфа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називаються </a:t>
            </a:r>
            <a:r>
              <a:rPr lang="uk-UA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дугами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pSp>
        <p:nvGrpSpPr>
          <p:cNvPr id="2064" name="Группа 2063"/>
          <p:cNvGrpSpPr/>
          <p:nvPr/>
        </p:nvGrpSpPr>
        <p:grpSpPr>
          <a:xfrm>
            <a:off x="2051720" y="4753348"/>
            <a:ext cx="1440160" cy="1368152"/>
            <a:chOff x="1475656" y="4653136"/>
            <a:chExt cx="1440160" cy="1368152"/>
          </a:xfrm>
        </p:grpSpPr>
        <p:sp>
          <p:nvSpPr>
            <p:cNvPr id="8" name="Овал 7"/>
            <p:cNvSpPr/>
            <p:nvPr/>
          </p:nvSpPr>
          <p:spPr>
            <a:xfrm>
              <a:off x="205172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2699792" y="50131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0" name="Овал 39"/>
            <p:cNvSpPr/>
            <p:nvPr/>
          </p:nvSpPr>
          <p:spPr>
            <a:xfrm>
              <a:off x="1475656" y="523546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1943708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2699792" y="5805264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0" name="Прямая соединительная линия 9"/>
            <p:cNvCxnSpPr>
              <a:stCxn id="8" idx="3"/>
              <a:endCxn id="40" idx="7"/>
            </p:cNvCxnSpPr>
            <p:nvPr/>
          </p:nvCxnSpPr>
          <p:spPr>
            <a:xfrm flipH="1">
              <a:off x="1660044" y="4837524"/>
              <a:ext cx="423312" cy="4295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>
              <a:stCxn id="40" idx="5"/>
              <a:endCxn id="42" idx="0"/>
            </p:cNvCxnSpPr>
            <p:nvPr/>
          </p:nvCxnSpPr>
          <p:spPr>
            <a:xfrm>
              <a:off x="1660044" y="5419856"/>
              <a:ext cx="391676" cy="38540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>
              <a:stCxn id="8" idx="4"/>
              <a:endCxn id="42" idx="7"/>
            </p:cNvCxnSpPr>
            <p:nvPr/>
          </p:nvCxnSpPr>
          <p:spPr>
            <a:xfrm flipH="1">
              <a:off x="2128096" y="4869160"/>
              <a:ext cx="3163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>
              <a:stCxn id="8" idx="6"/>
              <a:endCxn id="30" idx="2"/>
            </p:cNvCxnSpPr>
            <p:nvPr/>
          </p:nvCxnSpPr>
          <p:spPr>
            <a:xfrm>
              <a:off x="2267744" y="4761148"/>
              <a:ext cx="432048" cy="360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>
              <a:stCxn id="8" idx="4"/>
              <a:endCxn id="44" idx="1"/>
            </p:cNvCxnSpPr>
            <p:nvPr/>
          </p:nvCxnSpPr>
          <p:spPr>
            <a:xfrm>
              <a:off x="2159732" y="4869160"/>
              <a:ext cx="571696" cy="967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>
              <a:stCxn id="30" idx="4"/>
              <a:endCxn id="44" idx="2"/>
            </p:cNvCxnSpPr>
            <p:nvPr/>
          </p:nvCxnSpPr>
          <p:spPr>
            <a:xfrm flipH="1">
              <a:off x="2699792" y="5229200"/>
              <a:ext cx="108012" cy="68407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65" name="Группа 2064"/>
          <p:cNvGrpSpPr/>
          <p:nvPr/>
        </p:nvGrpSpPr>
        <p:grpSpPr>
          <a:xfrm>
            <a:off x="5275326" y="4664503"/>
            <a:ext cx="2625796" cy="1584176"/>
            <a:chOff x="5618873" y="4653136"/>
            <a:chExt cx="2625796" cy="1584176"/>
          </a:xfrm>
        </p:grpSpPr>
        <p:sp>
          <p:nvSpPr>
            <p:cNvPr id="22" name="Овал 21"/>
            <p:cNvSpPr/>
            <p:nvPr/>
          </p:nvSpPr>
          <p:spPr>
            <a:xfrm>
              <a:off x="6372200" y="465313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5618873" y="5193265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6372200" y="602128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2" name="Овал 51"/>
            <p:cNvSpPr/>
            <p:nvPr/>
          </p:nvSpPr>
          <p:spPr>
            <a:xfrm>
              <a:off x="7236296" y="56208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7812360" y="4753348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8028645" y="5913276"/>
              <a:ext cx="216024" cy="216024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4" name="Прямая со стрелкой 23"/>
            <p:cNvCxnSpPr>
              <a:stCxn id="48" idx="5"/>
              <a:endCxn id="50" idx="1"/>
            </p:cNvCxnSpPr>
            <p:nvPr/>
          </p:nvCxnSpPr>
          <p:spPr>
            <a:xfrm>
              <a:off x="5803261" y="5377653"/>
              <a:ext cx="600575" cy="675271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 стрелкой 27"/>
            <p:cNvCxnSpPr>
              <a:stCxn id="50" idx="0"/>
              <a:endCxn id="22" idx="4"/>
            </p:cNvCxnSpPr>
            <p:nvPr/>
          </p:nvCxnSpPr>
          <p:spPr>
            <a:xfrm flipV="1">
              <a:off x="6480212" y="4869160"/>
              <a:ext cx="0" cy="1152128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8" name="Прямая со стрелкой 2047"/>
            <p:cNvCxnSpPr>
              <a:stCxn id="22" idx="2"/>
              <a:endCxn id="48" idx="7"/>
            </p:cNvCxnSpPr>
            <p:nvPr/>
          </p:nvCxnSpPr>
          <p:spPr>
            <a:xfrm flipH="1">
              <a:off x="5803261" y="4761148"/>
              <a:ext cx="568939" cy="463753"/>
            </a:xfrm>
            <a:prstGeom prst="straightConnector1">
              <a:avLst/>
            </a:prstGeom>
            <a:ln>
              <a:headEnd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3" name="Прямая со стрелкой 2052"/>
            <p:cNvCxnSpPr>
              <a:stCxn id="22" idx="6"/>
              <a:endCxn id="52" idx="1"/>
            </p:cNvCxnSpPr>
            <p:nvPr/>
          </p:nvCxnSpPr>
          <p:spPr>
            <a:xfrm>
              <a:off x="6588224" y="4761148"/>
              <a:ext cx="679708" cy="891364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5" name="Прямая со стрелкой 2054"/>
            <p:cNvCxnSpPr>
              <a:stCxn id="50" idx="6"/>
              <a:endCxn id="52" idx="3"/>
            </p:cNvCxnSpPr>
            <p:nvPr/>
          </p:nvCxnSpPr>
          <p:spPr>
            <a:xfrm flipV="1">
              <a:off x="6588224" y="5805264"/>
              <a:ext cx="679708" cy="324036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7" name="Прямая со стрелкой 2056"/>
            <p:cNvCxnSpPr>
              <a:stCxn id="22" idx="6"/>
              <a:endCxn id="53" idx="2"/>
            </p:cNvCxnSpPr>
            <p:nvPr/>
          </p:nvCxnSpPr>
          <p:spPr>
            <a:xfrm>
              <a:off x="6588224" y="4761148"/>
              <a:ext cx="1224136" cy="100212"/>
            </a:xfrm>
            <a:prstGeom prst="straightConnector1">
              <a:avLst/>
            </a:prstGeom>
            <a:ln>
              <a:headEnd type="non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9" name="Прямая со стрелкой 2058"/>
            <p:cNvCxnSpPr>
              <a:stCxn id="53" idx="5"/>
              <a:endCxn id="54" idx="1"/>
            </p:cNvCxnSpPr>
            <p:nvPr/>
          </p:nvCxnSpPr>
          <p:spPr>
            <a:xfrm>
              <a:off x="7996748" y="4937736"/>
              <a:ext cx="63533" cy="1007176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1" name="Прямая со стрелкой 2060"/>
            <p:cNvCxnSpPr>
              <a:stCxn id="54" idx="3"/>
              <a:endCxn id="50" idx="5"/>
            </p:cNvCxnSpPr>
            <p:nvPr/>
          </p:nvCxnSpPr>
          <p:spPr>
            <a:xfrm flipH="1">
              <a:off x="6556588" y="6097664"/>
              <a:ext cx="1503693" cy="108012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3" name="Прямая со стрелкой 2062"/>
            <p:cNvCxnSpPr>
              <a:stCxn id="52" idx="0"/>
              <a:endCxn id="53" idx="3"/>
            </p:cNvCxnSpPr>
            <p:nvPr/>
          </p:nvCxnSpPr>
          <p:spPr>
            <a:xfrm flipV="1">
              <a:off x="7344308" y="4937736"/>
              <a:ext cx="499688" cy="683140"/>
            </a:xfrm>
            <a:prstGeom prst="straightConnector1">
              <a:avLst/>
            </a:prstGeom>
            <a:ln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30851" y="-30848"/>
            <a:ext cx="8113149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подавання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графа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зображуються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точками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ребра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лініями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які з’єднують точки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ребер,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інцидентних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степенем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lang="ru-RU" sz="28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d(</a:t>
            </a:r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степінь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ізольованою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степінь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висячими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кінцевими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12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800" b="1" i="1" dirty="0" err="1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етлями</a:t>
            </a:r>
            <a:r>
              <a:rPr lang="uk-UA" sz="2800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називають ребра, які мають збіжні кінці.</a:t>
            </a:r>
          </a:p>
          <a:p>
            <a:pPr algn="just"/>
            <a:endParaRPr lang="ru-RU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ребер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∅),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порожнім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вершини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порожнього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графа є </a:t>
            </a:r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ізольовані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47339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Группа 51"/>
          <p:cNvGrpSpPr/>
          <p:nvPr/>
        </p:nvGrpSpPr>
        <p:grpSpPr>
          <a:xfrm>
            <a:off x="1538107" y="764974"/>
            <a:ext cx="6666685" cy="5545839"/>
            <a:chOff x="1538107" y="764974"/>
            <a:chExt cx="6666685" cy="5545839"/>
          </a:xfrm>
        </p:grpSpPr>
        <p:sp>
          <p:nvSpPr>
            <p:cNvPr id="26" name="Полилиния 25"/>
            <p:cNvSpPr/>
            <p:nvPr/>
          </p:nvSpPr>
          <p:spPr>
            <a:xfrm rot="14686043">
              <a:off x="2432400" y="3044537"/>
              <a:ext cx="845820" cy="837981"/>
            </a:xfrm>
            <a:custGeom>
              <a:avLst/>
              <a:gdLst>
                <a:gd name="connsiteX0" fmla="*/ 0 w 807403"/>
                <a:gd name="connsiteY0" fmla="*/ 643293 h 798037"/>
                <a:gd name="connsiteX1" fmla="*/ 196947 w 807403"/>
                <a:gd name="connsiteY1" fmla="*/ 122788 h 798037"/>
                <a:gd name="connsiteX2" fmla="*/ 633046 w 807403"/>
                <a:gd name="connsiteY2" fmla="*/ 10247 h 798037"/>
                <a:gd name="connsiteX3" fmla="*/ 787790 w 807403"/>
                <a:gd name="connsiteY3" fmla="*/ 305668 h 798037"/>
                <a:gd name="connsiteX4" fmla="*/ 731520 w 807403"/>
                <a:gd name="connsiteY4" fmla="*/ 572954 h 798037"/>
                <a:gd name="connsiteX5" fmla="*/ 126609 w 807403"/>
                <a:gd name="connsiteY5" fmla="*/ 798037 h 7980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07403" h="798037">
                  <a:moveTo>
                    <a:pt x="0" y="643293"/>
                  </a:moveTo>
                  <a:cubicBezTo>
                    <a:pt x="45719" y="435794"/>
                    <a:pt x="91439" y="228296"/>
                    <a:pt x="196947" y="122788"/>
                  </a:cubicBezTo>
                  <a:cubicBezTo>
                    <a:pt x="302455" y="17280"/>
                    <a:pt x="534572" y="-20233"/>
                    <a:pt x="633046" y="10247"/>
                  </a:cubicBezTo>
                  <a:cubicBezTo>
                    <a:pt x="731520" y="40727"/>
                    <a:pt x="771378" y="211883"/>
                    <a:pt x="787790" y="305668"/>
                  </a:cubicBezTo>
                  <a:cubicBezTo>
                    <a:pt x="804202" y="399452"/>
                    <a:pt x="841717" y="490893"/>
                    <a:pt x="731520" y="572954"/>
                  </a:cubicBezTo>
                  <a:cubicBezTo>
                    <a:pt x="621323" y="655015"/>
                    <a:pt x="373966" y="726526"/>
                    <a:pt x="126609" y="798037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3281857" y="1691877"/>
              <a:ext cx="1708607" cy="261587"/>
            </a:xfrm>
            <a:custGeom>
              <a:avLst/>
              <a:gdLst>
                <a:gd name="connsiteX0" fmla="*/ 0 w 1627163"/>
                <a:gd name="connsiteY0" fmla="*/ 197292 h 249706"/>
                <a:gd name="connsiteX1" fmla="*/ 633046 w 1627163"/>
                <a:gd name="connsiteY1" fmla="*/ 344 h 249706"/>
                <a:gd name="connsiteX2" fmla="*/ 1561514 w 1627163"/>
                <a:gd name="connsiteY2" fmla="*/ 239495 h 249706"/>
                <a:gd name="connsiteX3" fmla="*/ 1477108 w 1627163"/>
                <a:gd name="connsiteY3" fmla="*/ 183224 h 2497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27163" h="249706">
                  <a:moveTo>
                    <a:pt x="0" y="197292"/>
                  </a:moveTo>
                  <a:cubicBezTo>
                    <a:pt x="186397" y="95301"/>
                    <a:pt x="372794" y="-6690"/>
                    <a:pt x="633046" y="344"/>
                  </a:cubicBezTo>
                  <a:cubicBezTo>
                    <a:pt x="893298" y="7378"/>
                    <a:pt x="1420837" y="209015"/>
                    <a:pt x="1561514" y="239495"/>
                  </a:cubicBezTo>
                  <a:cubicBezTo>
                    <a:pt x="1702191" y="269975"/>
                    <a:pt x="1589649" y="226599"/>
                    <a:pt x="1477108" y="183224"/>
                  </a:cubicBez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" name="Овал 3"/>
            <p:cNvSpPr/>
            <p:nvPr/>
          </p:nvSpPr>
          <p:spPr>
            <a:xfrm>
              <a:off x="4776052" y="1887359"/>
              <a:ext cx="302449" cy="30173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/>
            <p:cNvSpPr/>
            <p:nvPr/>
          </p:nvSpPr>
          <p:spPr>
            <a:xfrm>
              <a:off x="4171155" y="2792570"/>
              <a:ext cx="302449" cy="3017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5380950" y="3546912"/>
              <a:ext cx="302449" cy="301737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4465844" y="4225820"/>
              <a:ext cx="302449" cy="3017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3263808" y="3534225"/>
              <a:ext cx="302449" cy="3017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" name="Овал 9"/>
            <p:cNvSpPr/>
            <p:nvPr/>
          </p:nvSpPr>
          <p:spPr>
            <a:xfrm>
              <a:off x="3069762" y="1887359"/>
              <a:ext cx="302449" cy="3017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2" name="Прямая соединительная линия 11"/>
            <p:cNvCxnSpPr>
              <a:stCxn id="10" idx="4"/>
              <a:endCxn id="9" idx="0"/>
            </p:cNvCxnSpPr>
            <p:nvPr/>
          </p:nvCxnSpPr>
          <p:spPr>
            <a:xfrm>
              <a:off x="3220987" y="2189096"/>
              <a:ext cx="194046" cy="1345129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10" idx="6"/>
              <a:endCxn id="4" idx="2"/>
            </p:cNvCxnSpPr>
            <p:nvPr/>
          </p:nvCxnSpPr>
          <p:spPr>
            <a:xfrm>
              <a:off x="3372211" y="2038227"/>
              <a:ext cx="1403841" cy="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4" idx="3"/>
              <a:endCxn id="6" idx="7"/>
            </p:cNvCxnSpPr>
            <p:nvPr/>
          </p:nvCxnSpPr>
          <p:spPr>
            <a:xfrm flipH="1">
              <a:off x="4429311" y="2144908"/>
              <a:ext cx="391033" cy="6918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10" idx="5"/>
              <a:endCxn id="6" idx="1"/>
            </p:cNvCxnSpPr>
            <p:nvPr/>
          </p:nvCxnSpPr>
          <p:spPr>
            <a:xfrm>
              <a:off x="3327919" y="2144908"/>
              <a:ext cx="887528" cy="691850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>
              <a:stCxn id="9" idx="6"/>
              <a:endCxn id="7" idx="2"/>
            </p:cNvCxnSpPr>
            <p:nvPr/>
          </p:nvCxnSpPr>
          <p:spPr>
            <a:xfrm>
              <a:off x="3566257" y="3685093"/>
              <a:ext cx="1814693" cy="12687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>
              <a:stCxn id="4" idx="5"/>
              <a:endCxn id="7" idx="0"/>
            </p:cNvCxnSpPr>
            <p:nvPr/>
          </p:nvCxnSpPr>
          <p:spPr>
            <a:xfrm>
              <a:off x="5034209" y="2144908"/>
              <a:ext cx="497966" cy="1402004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2972743" y="764974"/>
              <a:ext cx="2301592" cy="548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Кратні ребра</a:t>
              </a:r>
              <a:endParaRPr lang="uk-UA" sz="28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2456698" y="1545812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1</a:t>
              </a:r>
              <a:endParaRPr lang="uk-UA" sz="3200" dirty="0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60538" y="1576497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2</a:t>
              </a:r>
              <a:endParaRPr lang="uk-UA" sz="32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462745" y="2761784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3</a:t>
              </a:r>
              <a:endParaRPr lang="uk-UA" sz="3200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775466" y="3802370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4</a:t>
              </a:r>
              <a:endParaRPr lang="uk-UA" sz="3200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388524" y="3764090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5</a:t>
              </a:r>
              <a:endParaRPr lang="uk-UA" sz="3200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929202" y="4092919"/>
              <a:ext cx="790791" cy="612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3200" dirty="0" smtClean="0"/>
                <a:t>V</a:t>
              </a:r>
              <a:r>
                <a:rPr lang="en-US" sz="3200" baseline="-25000" dirty="0" smtClean="0"/>
                <a:t>6</a:t>
              </a:r>
              <a:endParaRPr lang="uk-UA" sz="3200" dirty="0"/>
            </a:p>
          </p:txBody>
        </p:sp>
        <p:cxnSp>
          <p:nvCxnSpPr>
            <p:cNvPr id="36" name="Прямая со стрелкой 35"/>
            <p:cNvCxnSpPr>
              <a:stCxn id="28" idx="2"/>
              <a:endCxn id="15" idx="1"/>
            </p:cNvCxnSpPr>
            <p:nvPr/>
          </p:nvCxnSpPr>
          <p:spPr>
            <a:xfrm flipH="1">
              <a:off x="3946589" y="1313090"/>
              <a:ext cx="176950" cy="37914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Прямая со стрелкой 37"/>
            <p:cNvCxnSpPr>
              <a:stCxn id="28" idx="2"/>
            </p:cNvCxnSpPr>
            <p:nvPr/>
          </p:nvCxnSpPr>
          <p:spPr>
            <a:xfrm flipH="1">
              <a:off x="4035063" y="1313090"/>
              <a:ext cx="88475" cy="72513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3" name="TextBox 42"/>
            <p:cNvSpPr txBox="1"/>
            <p:nvPr/>
          </p:nvSpPr>
          <p:spPr>
            <a:xfrm>
              <a:off x="1538107" y="2189096"/>
              <a:ext cx="1155106" cy="5481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Петля</a:t>
              </a:r>
              <a:endParaRPr lang="uk-UA" sz="2800" dirty="0"/>
            </a:p>
          </p:txBody>
        </p:sp>
        <p:cxnSp>
          <p:nvCxnSpPr>
            <p:cNvPr id="45" name="Прямая со стрелкой 44"/>
            <p:cNvCxnSpPr>
              <a:stCxn id="48" idx="0"/>
              <a:endCxn id="34" idx="2"/>
            </p:cNvCxnSpPr>
            <p:nvPr/>
          </p:nvCxnSpPr>
          <p:spPr>
            <a:xfrm flipV="1">
              <a:off x="3456061" y="4705518"/>
              <a:ext cx="868537" cy="433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2477555" y="5139106"/>
              <a:ext cx="195701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Ізольована </a:t>
              </a:r>
            </a:p>
            <a:p>
              <a:r>
                <a:rPr lang="uk-UA" sz="2800" dirty="0" smtClean="0"/>
                <a:t>вершина</a:t>
              </a:r>
              <a:endParaRPr lang="uk-UA" sz="2800" dirty="0"/>
            </a:p>
          </p:txBody>
        </p:sp>
        <p:cxnSp>
          <p:nvCxnSpPr>
            <p:cNvPr id="53" name="Прямая со стрелкой 52"/>
            <p:cNvCxnSpPr>
              <a:stCxn id="43" idx="2"/>
            </p:cNvCxnSpPr>
            <p:nvPr/>
          </p:nvCxnSpPr>
          <p:spPr>
            <a:xfrm>
              <a:off x="2115660" y="2737212"/>
              <a:ext cx="361895" cy="33087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6090261" y="2189096"/>
              <a:ext cx="1725656" cy="99950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Суміжні</a:t>
              </a:r>
            </a:p>
            <a:p>
              <a:r>
                <a:rPr lang="uk-UA" sz="2800" dirty="0" smtClean="0"/>
                <a:t> вершини</a:t>
              </a:r>
              <a:endParaRPr lang="uk-UA" sz="2800" dirty="0"/>
            </a:p>
          </p:txBody>
        </p:sp>
        <p:cxnSp>
          <p:nvCxnSpPr>
            <p:cNvPr id="62" name="Прямая со стрелкой 61"/>
            <p:cNvCxnSpPr>
              <a:stCxn id="56" idx="1"/>
            </p:cNvCxnSpPr>
            <p:nvPr/>
          </p:nvCxnSpPr>
          <p:spPr>
            <a:xfrm flipH="1" flipV="1">
              <a:off x="5060538" y="2144908"/>
              <a:ext cx="1029723" cy="54394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/>
            <p:cNvCxnSpPr>
              <a:stCxn id="56" idx="1"/>
              <a:endCxn id="7" idx="7"/>
            </p:cNvCxnSpPr>
            <p:nvPr/>
          </p:nvCxnSpPr>
          <p:spPr>
            <a:xfrm flipH="1">
              <a:off x="5639107" y="2688849"/>
              <a:ext cx="451154" cy="90225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7482294" y="4550331"/>
              <a:ext cx="302449" cy="301737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22" name="Прямая соединительная линия 21"/>
            <p:cNvCxnSpPr>
              <a:stCxn id="7" idx="6"/>
              <a:endCxn id="39" idx="1"/>
            </p:cNvCxnSpPr>
            <p:nvPr/>
          </p:nvCxnSpPr>
          <p:spPr>
            <a:xfrm>
              <a:off x="5683399" y="3697781"/>
              <a:ext cx="1843188" cy="89673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 стрелкой 45"/>
            <p:cNvCxnSpPr>
              <a:stCxn id="50" idx="0"/>
            </p:cNvCxnSpPr>
            <p:nvPr/>
          </p:nvCxnSpPr>
          <p:spPr>
            <a:xfrm flipV="1">
              <a:off x="5732363" y="4165847"/>
              <a:ext cx="857622" cy="50344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5092829" y="4669291"/>
              <a:ext cx="1279068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Висяче</a:t>
              </a:r>
            </a:p>
            <a:p>
              <a:r>
                <a:rPr lang="uk-UA" sz="2800" dirty="0" smtClean="0"/>
                <a:t> ребро</a:t>
              </a:r>
              <a:endParaRPr lang="uk-UA" sz="2800" dirty="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6582232" y="5356706"/>
              <a:ext cx="1622560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uk-UA" sz="2800" dirty="0" smtClean="0"/>
                <a:t>Висяча</a:t>
              </a:r>
            </a:p>
            <a:p>
              <a:r>
                <a:rPr lang="uk-UA" sz="2800" dirty="0" smtClean="0"/>
                <a:t> вершина</a:t>
              </a:r>
              <a:endParaRPr lang="uk-UA" sz="2800" dirty="0"/>
            </a:p>
          </p:txBody>
        </p:sp>
        <p:cxnSp>
          <p:nvCxnSpPr>
            <p:cNvPr id="57" name="Прямая со стрелкой 56"/>
            <p:cNvCxnSpPr>
              <a:stCxn id="55" idx="0"/>
            </p:cNvCxnSpPr>
            <p:nvPr/>
          </p:nvCxnSpPr>
          <p:spPr>
            <a:xfrm flipV="1">
              <a:off x="7393512" y="4922312"/>
              <a:ext cx="152109" cy="43439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xmlns="" val="68358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608" y="116632"/>
            <a:ext cx="7992888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Звичайний граф з </a:t>
            </a:r>
            <a:r>
              <a:rPr lang="uk-UA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вершинами, будь-яка пара вершин якого з'єднана ребром, називається </a:t>
            </a:r>
            <a:r>
              <a:rPr lang="uk-UA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повним</a:t>
            </a:r>
            <a:r>
              <a:rPr lang="uk-UA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позначається </a:t>
            </a:r>
            <a:r>
              <a:rPr lang="uk-UA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uk-UA" sz="2600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 ребер в </a:t>
            </a:r>
            <a:r>
              <a:rPr lang="uk-UA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повному графі </a:t>
            </a:r>
            <a:r>
              <a:rPr lang="uk-UA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endParaRPr lang="uk-UA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" name="TextBox 4"/>
              <p:cNvSpPr txBox="1"/>
              <p:nvPr/>
            </p:nvSpPr>
            <p:spPr>
              <a:xfrm>
                <a:off x="7092280" y="963017"/>
                <a:ext cx="2051720" cy="8066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𝑚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𝑛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uk-UA" sz="24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2280" y="963017"/>
                <a:ext cx="2051720" cy="80669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 descr="k1234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9089" y="1707426"/>
            <a:ext cx="4536504" cy="1564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1187624" y="3429000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Граф,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(без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перетину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ребер),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планарним</a:t>
            </a:r>
            <a:r>
              <a:rPr lang="uk-UA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4383107"/>
            <a:ext cx="4464496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00" y="4337413"/>
            <a:ext cx="2409547" cy="2329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3577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02076" y="25121"/>
            <a:ext cx="810039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1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Сума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степенів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усіх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 графа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подвоєній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ребер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о в е д е 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</a:t>
            </a:r>
          </a:p>
          <a:p>
            <a:pPr algn="just"/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ребро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двічі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входить до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звідки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випливає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твердження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36670" y="2213366"/>
            <a:ext cx="810732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2.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кожному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графі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вершин,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непарний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степінь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є парне.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 о в е д е н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Нехай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⊆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 непарного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⊆ 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вершин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парного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Зазначимо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∪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=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∅</a:t>
            </a:r>
            <a:r>
              <a:rPr lang="uk-UA" sz="2800" dirty="0" smtClean="0">
                <a:latin typeface="Corbel" panose="020B0503020204020204" pitchFamily="34" charset="0"/>
              </a:rPr>
              <a:t>.</a:t>
            </a:r>
            <a:endParaRPr lang="uk-UA" sz="2800" dirty="0">
              <a:latin typeface="Corbel" panose="020B0503020204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8" name="TextBox 7"/>
              <p:cNvSpPr txBox="1"/>
              <p:nvPr/>
            </p:nvSpPr>
            <p:spPr>
              <a:xfrm>
                <a:off x="1187624" y="4725144"/>
                <a:ext cx="7113422" cy="7973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pHide m:val="on"/>
                          <m:ctrlPr>
                            <a:rPr lang="uk-UA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𝜖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𝑋</m:t>
                          </m:r>
                        </m:sub>
                        <m:sup/>
                        <m:e>
                          <m:r>
                            <a:rPr lang="en-US" b="0" i="1" smtClean="0">
                              <a:latin typeface="Cambria Math"/>
                            </a:rPr>
                            <m:t>𝑑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/>
                            </a:rPr>
                            <m:t>=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uk-UA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nary>
                          <m:r>
                            <a:rPr lang="en-US" b="0" i="1" smtClean="0">
                              <a:latin typeface="Cambria Math"/>
                            </a:rPr>
                            <m:t>+</m:t>
                          </m:r>
                          <m:nary>
                            <m:naryPr>
                              <m:chr m:val="∑"/>
                              <m:supHide m:val="on"/>
                              <m:ctrlPr>
                                <a:rPr lang="uk-UA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/>
                                  <a:ea typeface="Cambria Math"/>
                                </a:rPr>
                                <m:t>𝜖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/>
                                      <a:ea typeface="Cambria Math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  <m:sup/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𝑑</m:t>
                              </m:r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/>
                                </a:rPr>
                                <m:t> </m:t>
                              </m:r>
                              <m:r>
                                <a:rPr lang="en-US" b="0" i="1" smtClean="0">
                                  <a:latin typeface="Cambria Math"/>
                                  <a:ea typeface="Cambria Math"/>
                                </a:rPr>
                                <m:t>→</m:t>
                              </m:r>
                              <m:nary>
                                <m:naryPr>
                                  <m:chr m:val="∑"/>
                                  <m:supHide m:val="on"/>
                                  <m:ctrlPr>
                                    <a:rPr lang="uk-UA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7"/>
                                    </m:rPr>
                                    <a:rPr lang="en-US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en-US" i="1">
                                      <a:latin typeface="Cambria Math"/>
                                      <a:ea typeface="Cambria Math"/>
                                    </a:rPr>
                                    <m:t>𝜖</m:t>
                                  </m:r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  <a:ea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</m:sub>
                                <m:sup/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𝑑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</m:e>
                                  </m:d>
                                  <m:r>
                                    <a:rPr lang="en-US" i="1">
                                      <a:latin typeface="Cambria Math"/>
                                    </a:rPr>
                                    <m:t>=</m:t>
                                  </m:r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𝜖</m:t>
                                      </m:r>
                                      <m:r>
                                        <a:rPr lang="en-US" b="0" i="1" smtClean="0">
                                          <a:latin typeface="Cambria Math"/>
                                          <a:ea typeface="Cambria Math"/>
                                        </a:rPr>
                                        <m:t>𝑋</m:t>
                                      </m:r>
                                    </m:sub>
                                    <m:sup/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</m:e>
                                  </m:nary>
                                  <m:r>
                                    <a:rPr lang="en-US" b="0" i="1" smtClean="0">
                                      <a:latin typeface="Cambria Math"/>
                                    </a:rPr>
                                    <m:t>−</m:t>
                                  </m:r>
                                  <m:nary>
                                    <m:naryPr>
                                      <m:chr m:val="∑"/>
                                      <m:supHide m:val="on"/>
                                      <m:ctrlPr>
                                        <a:rPr lang="uk-U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7"/>
                                        </m:rPr>
                                        <a:rPr lang="en-US" i="1">
                                          <a:latin typeface="Cambria Math"/>
                                        </a:rPr>
                                        <m:t>𝑥</m:t>
                                      </m:r>
                                      <m:r>
                                        <a:rPr lang="en-US" i="1">
                                          <a:latin typeface="Cambria Math"/>
                                          <a:ea typeface="Cambria Math"/>
                                        </a:rPr>
                                        <m:t>𝜖</m:t>
                                      </m:r>
                                      <m:sSub>
                                        <m:sSub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  <a:ea typeface="Cambria Math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i="1">
                                              <a:latin typeface="Cambria Math"/>
                                              <a:ea typeface="Cambria Math"/>
                                            </a:rPr>
                                            <m:t>2</m:t>
                                          </m:r>
                                        </m:sub>
                                      </m:sSub>
                                    </m:sub>
                                    <m:sup/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𝑑</m:t>
                                      </m:r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d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  </m:t>
                                      </m:r>
                                    </m:e>
                                  </m:nary>
                                </m:e>
                              </m:nary>
                              <m:r>
                                <m:rPr>
                                  <m:nor/>
                                </m:rPr>
                                <a:rPr lang="uk-UA" dirty="0"/>
                                <m:t> 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uk-UA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4725144"/>
                <a:ext cx="7113422" cy="79733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Прямоугольник 9"/>
              <p:cNvSpPr/>
              <p:nvPr/>
            </p:nvSpPr>
            <p:spPr>
              <a:xfrm>
                <a:off x="1043608" y="5438836"/>
                <a:ext cx="7887915" cy="14729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Вочевидь,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uk-UA" sz="280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800" b="0" i="1" smtClean="0">
                            <a:latin typeface="Cambria Math"/>
                            <a:ea typeface="Cambria Math"/>
                          </a:rPr>
                          <m:t>∈</m:t>
                        </m:r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</m:sub>
                      <m:sup/>
                      <m:e>
                        <m:r>
                          <a:rPr lang="en-US" sz="2800" b="0" i="1" smtClean="0">
                            <a:latin typeface="Cambria Math"/>
                          </a:rPr>
                          <m:t>𝑑</m:t>
                        </m:r>
                        <m:d>
                          <m:d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𝑥</m:t>
                            </m:r>
                          </m:e>
                        </m:d>
                        <m:r>
                          <a:rPr lang="en-US" sz="2800" b="0" i="1" smtClean="0">
                            <a:latin typeface="Cambria Math"/>
                          </a:rPr>
                          <m:t> </m:t>
                        </m:r>
                      </m:e>
                    </m:nary>
                  </m:oMath>
                </a14:m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є парна як сума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парних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чисел,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uk-UA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𝜖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𝑋</m:t>
                        </m:r>
                      </m:sub>
                      <m:sup/>
                      <m:e>
                        <m:r>
                          <a:rPr lang="en-US" sz="2800" i="1">
                            <a:latin typeface="Cambria Math"/>
                          </a:rPr>
                          <m:t>𝑑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nary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−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парна </a:t>
                </a:r>
                <a:r>
                  <a:rPr lang="ru-RU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відповідно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теореми</a:t>
                </a:r>
                <a:r>
                  <a:rPr lang="ru-RU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1. </a:t>
                </a:r>
                <a:r>
                  <a:rPr lang="ru-RU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Отже</a:t>
                </a:r>
                <a:r>
                  <a:rPr lang="ru-RU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pHide m:val="on"/>
                        <m:ctrlPr>
                          <a:rPr lang="uk-UA" sz="28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sz="2800" i="1">
                            <a:latin typeface="Cambria Math"/>
                          </a:rPr>
                          <m:t>𝑥</m:t>
                        </m:r>
                        <m:r>
                          <a:rPr lang="en-US" sz="2800" i="1">
                            <a:latin typeface="Cambria Math"/>
                            <a:ea typeface="Cambria Math"/>
                          </a:rPr>
                          <m:t>𝜖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e>
                          <m:sub>
                            <m:r>
                              <a:rPr lang="en-US" sz="2800" i="1">
                                <a:latin typeface="Cambria Math"/>
                                <a:ea typeface="Cambria Math"/>
                              </a:rPr>
                              <m:t>1</m:t>
                            </m:r>
                          </m:sub>
                        </m:sSub>
                      </m:sub>
                      <m:sup/>
                      <m:e>
                        <m:r>
                          <a:rPr lang="en-US" sz="2800" i="1">
                            <a:latin typeface="Cambria Math"/>
                          </a:rPr>
                          <m:t>𝑑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/>
                              </a:rPr>
                              <m:t>𝑥</m:t>
                            </m:r>
                          </m:e>
                        </m:d>
                      </m:e>
                    </m:nary>
                  </m:oMath>
                </a14:m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парна.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5438836"/>
                <a:ext cx="7887915" cy="1472967"/>
              </a:xfrm>
              <a:prstGeom prst="rect">
                <a:avLst/>
              </a:prstGeom>
              <a:blipFill>
                <a:blip r:embed="rId3"/>
                <a:stretch>
                  <a:fillRect l="-1546" t="-14463" r="-1623" b="-39256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31638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960160" y="26435"/>
                <a:ext cx="8172400" cy="4221088"/>
              </a:xfrm>
            </p:spPr>
            <p:txBody>
              <a:bodyPr>
                <a:normAutofit fontScale="92500" lnSpcReduction="10000"/>
              </a:bodyPr>
              <a:lstStyle/>
              <a:p>
                <a:pPr marL="82296" indent="0" algn="just">
                  <a:buNone/>
                </a:pPr>
                <a:r>
                  <a:rPr lang="uk-UA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Насиченість графа </a:t>
                </a:r>
                <a:r>
                  <a:rPr lang="en-US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uk-UA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визначається: </a:t>
                </a:r>
                <a:r>
                  <a:rPr lang="uk-UA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</a:p>
              <a:p>
                <a:pPr marL="82296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𝑫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𝒎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/>
                            </a:rPr>
                            <m:t>𝒏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(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𝒏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  <m:r>
                            <a:rPr lang="en-US" sz="2800" b="1" i="1" smtClean="0">
                              <a:latin typeface="Cambria Math"/>
                            </a:rPr>
                            <m:t>)</m:t>
                          </m:r>
                        </m:den>
                      </m:f>
                      <m:r>
                        <a:rPr lang="ru-RU" sz="2800" b="1" i="1" smtClean="0">
                          <a:latin typeface="Cambria Math"/>
                        </a:rPr>
                        <m:t>.</m:t>
                      </m:r>
                    </m:oMath>
                  </m:oMathPara>
                </a14:m>
                <a:endParaRPr lang="uk-UA" sz="2800" b="1" i="1" dirty="0" smtClean="0"/>
              </a:p>
              <a:p>
                <a:pPr marL="82296" indent="0" algn="just">
                  <a:buNone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Для повного графа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=1.</a:t>
                </a:r>
              </a:p>
              <a:p>
                <a:pPr marL="82296" indent="0" algn="just">
                  <a:buNone/>
                </a:pPr>
                <a:r>
                  <a:rPr lang="uk-UA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Насичений граф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це граф, в якому кількість ребер наближається до максимально можливої:</a:t>
                </a:r>
              </a:p>
              <a:p>
                <a:pPr marL="82296" indent="0" algn="ctr">
                  <a:buNone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|Е| =О(|V</a:t>
                </a:r>
                <a:r>
                  <a:rPr lang="uk-UA" sz="2800" baseline="30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|). </a:t>
                </a:r>
              </a:p>
              <a:p>
                <a:pPr marL="82296" indent="0" algn="just">
                  <a:buNone/>
                </a:pPr>
                <a:r>
                  <a:rPr lang="uk-UA" sz="28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Розріджений </a:t>
                </a:r>
                <a:r>
                  <a:rPr lang="uk-UA" sz="28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граф 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це граф, в якому кількість ребер наближається 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 кількості вершин:</a:t>
                </a:r>
              </a:p>
              <a:p>
                <a:pPr marL="82296" indent="0" algn="ctr">
                  <a:buNone/>
                </a:pP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|Е</a:t>
                </a:r>
                <a:r>
                  <a:rPr lang="uk-UA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| =О(|</a:t>
                </a:r>
                <a:r>
                  <a:rPr lang="uk-UA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V|). </a:t>
                </a:r>
                <a:endParaRPr lang="uk-UA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82296" indent="0" algn="just">
                  <a:buNone/>
                </a:pPr>
                <a:endParaRPr lang="uk-UA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60160" y="26435"/>
                <a:ext cx="8172400" cy="4221088"/>
              </a:xfrm>
              <a:blipFill>
                <a:blip r:embed="rId2"/>
                <a:stretch>
                  <a:fillRect l="-299" t="-2165" r="-1343" b="-173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Группа 21"/>
          <p:cNvGrpSpPr/>
          <p:nvPr/>
        </p:nvGrpSpPr>
        <p:grpSpPr>
          <a:xfrm>
            <a:off x="5097478" y="4088022"/>
            <a:ext cx="1709561" cy="1774873"/>
            <a:chOff x="1332075" y="4509120"/>
            <a:chExt cx="1871773" cy="2088232"/>
          </a:xfrm>
        </p:grpSpPr>
        <p:sp>
          <p:nvSpPr>
            <p:cNvPr id="4" name="Овал 3"/>
            <p:cNvSpPr/>
            <p:nvPr/>
          </p:nvSpPr>
          <p:spPr>
            <a:xfrm>
              <a:off x="2093901" y="4509120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Овал 4"/>
            <p:cNvSpPr/>
            <p:nvPr/>
          </p:nvSpPr>
          <p:spPr>
            <a:xfrm>
              <a:off x="1341562" y="5080789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6" name="Овал 5"/>
            <p:cNvSpPr/>
            <p:nvPr/>
          </p:nvSpPr>
          <p:spPr>
            <a:xfrm>
              <a:off x="1332075" y="5805264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7" name="Овал 6"/>
            <p:cNvSpPr/>
            <p:nvPr/>
          </p:nvSpPr>
          <p:spPr>
            <a:xfrm>
              <a:off x="2195736" y="6309320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" name="Овал 7"/>
            <p:cNvSpPr/>
            <p:nvPr/>
          </p:nvSpPr>
          <p:spPr>
            <a:xfrm>
              <a:off x="2915816" y="5805264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" name="Овал 8"/>
            <p:cNvSpPr/>
            <p:nvPr/>
          </p:nvSpPr>
          <p:spPr>
            <a:xfrm>
              <a:off x="2915816" y="5109338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11" name="Прямая соединительная линия 10"/>
            <p:cNvCxnSpPr>
              <a:stCxn id="4" idx="3"/>
              <a:endCxn id="5" idx="7"/>
            </p:cNvCxnSpPr>
            <p:nvPr/>
          </p:nvCxnSpPr>
          <p:spPr>
            <a:xfrm flipH="1">
              <a:off x="1587413" y="4754970"/>
              <a:ext cx="548669" cy="3680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>
              <a:stCxn id="5" idx="4"/>
              <a:endCxn id="6" idx="0"/>
            </p:cNvCxnSpPr>
            <p:nvPr/>
          </p:nvCxnSpPr>
          <p:spPr>
            <a:xfrm flipH="1">
              <a:off x="1476091" y="5368821"/>
              <a:ext cx="9487" cy="43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>
              <a:stCxn id="6" idx="5"/>
              <a:endCxn id="7" idx="2"/>
            </p:cNvCxnSpPr>
            <p:nvPr/>
          </p:nvCxnSpPr>
          <p:spPr>
            <a:xfrm>
              <a:off x="1577926" y="6051115"/>
              <a:ext cx="617810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>
              <a:stCxn id="4" idx="5"/>
              <a:endCxn id="9" idx="1"/>
            </p:cNvCxnSpPr>
            <p:nvPr/>
          </p:nvCxnSpPr>
          <p:spPr>
            <a:xfrm>
              <a:off x="2339752" y="4754971"/>
              <a:ext cx="618245" cy="396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>
              <a:stCxn id="9" idx="4"/>
              <a:endCxn id="8" idx="0"/>
            </p:cNvCxnSpPr>
            <p:nvPr/>
          </p:nvCxnSpPr>
          <p:spPr>
            <a:xfrm>
              <a:off x="3059832" y="5397370"/>
              <a:ext cx="0" cy="407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>
              <a:stCxn id="8" idx="3"/>
              <a:endCxn id="7" idx="6"/>
            </p:cNvCxnSpPr>
            <p:nvPr/>
          </p:nvCxnSpPr>
          <p:spPr>
            <a:xfrm flipH="1">
              <a:off x="2483768" y="6051115"/>
              <a:ext cx="474229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Группа 29"/>
          <p:cNvGrpSpPr/>
          <p:nvPr/>
        </p:nvGrpSpPr>
        <p:grpSpPr>
          <a:xfrm>
            <a:off x="2771922" y="4104092"/>
            <a:ext cx="1574254" cy="1800200"/>
            <a:chOff x="1332075" y="4509120"/>
            <a:chExt cx="1871773" cy="2088232"/>
          </a:xfrm>
        </p:grpSpPr>
        <p:sp>
          <p:nvSpPr>
            <p:cNvPr id="31" name="Овал 30"/>
            <p:cNvSpPr/>
            <p:nvPr/>
          </p:nvSpPr>
          <p:spPr>
            <a:xfrm>
              <a:off x="2093901" y="4509120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1341562" y="5080789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3" name="Овал 32"/>
            <p:cNvSpPr/>
            <p:nvPr/>
          </p:nvSpPr>
          <p:spPr>
            <a:xfrm>
              <a:off x="1332075" y="5805264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4" name="Овал 33"/>
            <p:cNvSpPr/>
            <p:nvPr/>
          </p:nvSpPr>
          <p:spPr>
            <a:xfrm>
              <a:off x="2195736" y="6309320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915816" y="5805264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2915816" y="5109338"/>
              <a:ext cx="288032" cy="288032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cxnSp>
          <p:nvCxnSpPr>
            <p:cNvPr id="37" name="Прямая соединительная линия 36"/>
            <p:cNvCxnSpPr>
              <a:stCxn id="31" idx="3"/>
              <a:endCxn id="32" idx="7"/>
            </p:cNvCxnSpPr>
            <p:nvPr/>
          </p:nvCxnSpPr>
          <p:spPr>
            <a:xfrm flipH="1">
              <a:off x="1587412" y="4754970"/>
              <a:ext cx="548670" cy="368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>
              <a:stCxn id="32" idx="4"/>
              <a:endCxn id="33" idx="0"/>
            </p:cNvCxnSpPr>
            <p:nvPr/>
          </p:nvCxnSpPr>
          <p:spPr>
            <a:xfrm flipH="1">
              <a:off x="1476091" y="5368821"/>
              <a:ext cx="9487" cy="436443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>
              <a:stCxn id="33" idx="5"/>
              <a:endCxn id="34" idx="2"/>
            </p:cNvCxnSpPr>
            <p:nvPr/>
          </p:nvCxnSpPr>
          <p:spPr>
            <a:xfrm>
              <a:off x="1577926" y="6051115"/>
              <a:ext cx="617810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>
              <a:stCxn id="31" idx="5"/>
              <a:endCxn id="36" idx="1"/>
            </p:cNvCxnSpPr>
            <p:nvPr/>
          </p:nvCxnSpPr>
          <p:spPr>
            <a:xfrm>
              <a:off x="2339752" y="4754971"/>
              <a:ext cx="618245" cy="3965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>
              <a:stCxn id="36" idx="4"/>
              <a:endCxn id="35" idx="0"/>
            </p:cNvCxnSpPr>
            <p:nvPr/>
          </p:nvCxnSpPr>
          <p:spPr>
            <a:xfrm>
              <a:off x="3059832" y="5397370"/>
              <a:ext cx="0" cy="4078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>
              <a:stCxn id="35" idx="3"/>
              <a:endCxn id="34" idx="6"/>
            </p:cNvCxnSpPr>
            <p:nvPr/>
          </p:nvCxnSpPr>
          <p:spPr>
            <a:xfrm flipH="1">
              <a:off x="2483768" y="6051115"/>
              <a:ext cx="474229" cy="40222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Прямая соединительная линия 43"/>
          <p:cNvCxnSpPr>
            <a:stCxn id="31" idx="4"/>
            <a:endCxn id="33" idx="7"/>
          </p:cNvCxnSpPr>
          <p:nvPr/>
        </p:nvCxnSpPr>
        <p:spPr>
          <a:xfrm flipH="1">
            <a:off x="2978694" y="4352395"/>
            <a:ext cx="555086" cy="9054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31" idx="4"/>
            <a:endCxn id="34" idx="0"/>
          </p:cNvCxnSpPr>
          <p:nvPr/>
        </p:nvCxnSpPr>
        <p:spPr>
          <a:xfrm>
            <a:off x="3533780" y="4352395"/>
            <a:ext cx="85649" cy="13035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>
            <a:stCxn id="31" idx="4"/>
            <a:endCxn id="35" idx="2"/>
          </p:cNvCxnSpPr>
          <p:nvPr/>
        </p:nvCxnSpPr>
        <p:spPr>
          <a:xfrm>
            <a:off x="3533780" y="4352395"/>
            <a:ext cx="570147" cy="993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36" idx="3"/>
            <a:endCxn id="33" idx="7"/>
          </p:cNvCxnSpPr>
          <p:nvPr/>
        </p:nvCxnSpPr>
        <p:spPr>
          <a:xfrm flipH="1">
            <a:off x="2978694" y="4833461"/>
            <a:ext cx="1160710" cy="4243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>
            <a:stCxn id="36" idx="3"/>
            <a:endCxn id="34" idx="0"/>
          </p:cNvCxnSpPr>
          <p:nvPr/>
        </p:nvCxnSpPr>
        <p:spPr>
          <a:xfrm flipH="1">
            <a:off x="3619429" y="4833461"/>
            <a:ext cx="519975" cy="8225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36" idx="3"/>
            <a:endCxn id="32" idx="6"/>
          </p:cNvCxnSpPr>
          <p:nvPr/>
        </p:nvCxnSpPr>
        <p:spPr>
          <a:xfrm flipH="1" flipV="1">
            <a:off x="3022150" y="4721062"/>
            <a:ext cx="1117254" cy="1123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878455" y="4556282"/>
            <a:ext cx="18934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Насичений</a:t>
            </a:r>
            <a:endParaRPr lang="en-US" sz="2800" dirty="0" smtClean="0"/>
          </a:p>
          <a:p>
            <a:pPr algn="ctr"/>
            <a:r>
              <a:rPr lang="uk-UA" sz="2800" dirty="0" smtClean="0"/>
              <a:t> граф</a:t>
            </a:r>
            <a:endParaRPr lang="uk-UA" sz="2800" dirty="0"/>
          </a:p>
        </p:txBody>
      </p:sp>
      <p:sp>
        <p:nvSpPr>
          <p:cNvPr id="56" name="TextBox 55"/>
          <p:cNvSpPr txBox="1"/>
          <p:nvPr/>
        </p:nvSpPr>
        <p:spPr>
          <a:xfrm>
            <a:off x="6807039" y="4440402"/>
            <a:ext cx="220118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800" dirty="0" smtClean="0"/>
              <a:t>Розріджений</a:t>
            </a:r>
            <a:endParaRPr lang="en-US" sz="2800" dirty="0" smtClean="0"/>
          </a:p>
          <a:p>
            <a:pPr algn="ctr"/>
            <a:r>
              <a:rPr lang="uk-UA" sz="2800" dirty="0" smtClean="0"/>
              <a:t> граф</a:t>
            </a:r>
            <a:endParaRPr lang="uk-UA" sz="2800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57" name="TextBox 56"/>
              <p:cNvSpPr txBox="1"/>
              <p:nvPr/>
            </p:nvSpPr>
            <p:spPr>
              <a:xfrm>
                <a:off x="1065574" y="5966465"/>
                <a:ext cx="3270319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𝐷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2∗12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6∗5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=0,8&gt;0,5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574" y="5966465"/>
                <a:ext cx="3270319" cy="786177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58" name="TextBox 57"/>
              <p:cNvSpPr txBox="1"/>
              <p:nvPr/>
            </p:nvSpPr>
            <p:spPr>
              <a:xfrm>
                <a:off x="5032293" y="5962264"/>
                <a:ext cx="3100401" cy="7861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𝐷</m:t>
                      </m:r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2∗6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6∗5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=0,4&lt;0,5</m:t>
                      </m:r>
                    </m:oMath>
                  </m:oMathPara>
                </a14:m>
                <a:endParaRPr lang="uk-UA" sz="2400" dirty="0"/>
              </a:p>
            </p:txBody>
          </p:sp>
        </mc:Choice>
        <mc:Fallback>
          <p:sp>
            <p:nvSpPr>
              <p:cNvPr id="58" name="TextBox 5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2293" y="5962264"/>
                <a:ext cx="3100401" cy="7861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49430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8027</TotalTime>
  <Words>979</Words>
  <Application>Microsoft Office PowerPoint</Application>
  <PresentationFormat>Экран (4:3)</PresentationFormat>
  <Paragraphs>93</Paragraphs>
  <Slides>19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Солнцестояние</vt:lpstr>
      <vt:lpstr>Формула</vt:lpstr>
      <vt:lpstr>Лекція 6.  Графи.  </vt:lpstr>
      <vt:lpstr>Слайд 2</vt:lpstr>
      <vt:lpstr>Слайд 3</vt:lpstr>
      <vt:lpstr>§1. Графи. Основні поняття і визначення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5.   Дерева.  Основні операції з деревами.</dc:title>
  <dc:creator>Admin</dc:creator>
  <cp:lastModifiedBy>НАТАША</cp:lastModifiedBy>
  <cp:revision>84</cp:revision>
  <dcterms:created xsi:type="dcterms:W3CDTF">2017-10-06T05:13:18Z</dcterms:created>
  <dcterms:modified xsi:type="dcterms:W3CDTF">2022-10-14T15:25:46Z</dcterms:modified>
</cp:coreProperties>
</file>