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2"/>
  </p:notesMasterIdLst>
  <p:sldIdLst>
    <p:sldId id="256" r:id="rId2"/>
    <p:sldId id="275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26.11.2022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 smtClean="0"/>
              <a:t>Лекція </a:t>
            </a:r>
            <a:r>
              <a:rPr lang="en-US" sz="6000" b="1" i="1" dirty="0" smtClean="0"/>
              <a:t>12</a:t>
            </a:r>
            <a:r>
              <a:rPr lang="uk-UA" sz="6000" b="1" i="1" dirty="0" smtClean="0"/>
              <a:t>. </a:t>
            </a:r>
            <a:r>
              <a:rPr lang="en-US" sz="6000" b="1" i="1" dirty="0" smtClean="0"/>
              <a:t/>
            </a:r>
            <a:br>
              <a:rPr lang="en-US" sz="6000" b="1" i="1" dirty="0" smtClean="0"/>
            </a:br>
            <a:r>
              <a:rPr lang="uk-UA" sz="6000" b="1" i="1" dirty="0" err="1" smtClean="0"/>
              <a:t>Остовні</a:t>
            </a:r>
            <a:r>
              <a:rPr lang="uk-UA" sz="6000" b="1" i="1" dirty="0" smtClean="0"/>
              <a:t> дерева</a:t>
            </a:r>
            <a:r>
              <a:rPr lang="uk-UA" sz="6000" b="1" i="1" dirty="0" smtClean="0"/>
              <a:t> </a:t>
            </a:r>
            <a:r>
              <a:rPr lang="uk-UA" sz="6000" b="1" i="1" dirty="0" smtClean="0"/>
              <a:t/>
            </a:r>
            <a:br>
              <a:rPr lang="uk-UA" sz="6000" b="1" i="1" dirty="0" smtClean="0"/>
            </a:br>
            <a:r>
              <a:rPr lang="uk-UA" sz="6000" b="1" i="1" dirty="0" smtClean="0"/>
              <a:t>мінімальної ваги</a:t>
            </a:r>
            <a:endParaRPr lang="uk-UA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2088232"/>
          </a:xfrm>
        </p:spPr>
        <p:txBody>
          <a:bodyPr/>
          <a:lstStyle/>
          <a:p>
            <a:pPr marL="82296" indent="0" algn="just">
              <a:buNone/>
            </a:pPr>
            <a:r>
              <a:rPr lang="uk-UA" dirty="0"/>
              <a:t>За початкову обираємо довільну вершину, нехай це буде вершина </a:t>
            </a:r>
            <a:r>
              <a:rPr lang="en-US" i="1" dirty="0" smtClean="0"/>
              <a:t>V</a:t>
            </a:r>
            <a:r>
              <a:rPr lang="uk-UA" baseline="-25000" dirty="0" smtClean="0"/>
              <a:t>1</a:t>
            </a:r>
            <a:r>
              <a:rPr lang="uk-UA" dirty="0"/>
              <a:t>, і для неї шукаємо найближчого сусіда, тобто вершину відстань до якої найменша: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04428228"/>
              </p:ext>
            </p:extLst>
          </p:nvPr>
        </p:nvGraphicFramePr>
        <p:xfrm>
          <a:off x="1259633" y="2204864"/>
          <a:ext cx="7272804" cy="9361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89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3897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778820" y="3345900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78820" y="5116779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V4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61340" y="3341825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479096" y="5116779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V5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206526" y="3341825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230397" y="5118298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V6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832914" y="4183239"/>
            <a:ext cx="739624" cy="78705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V7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>
            <a:stCxn id="6" idx="6"/>
            <a:endCxn id="8" idx="2"/>
          </p:cNvCxnSpPr>
          <p:nvPr/>
        </p:nvCxnSpPr>
        <p:spPr>
          <a:xfrm flipV="1">
            <a:off x="2518443" y="3735353"/>
            <a:ext cx="942897" cy="40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52228" y="3215853"/>
            <a:ext cx="493082" cy="476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6642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616" y="155629"/>
            <a:ext cx="612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Розширюємо фрагмент: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0104943"/>
              </p:ext>
            </p:extLst>
          </p:nvPr>
        </p:nvGraphicFramePr>
        <p:xfrm>
          <a:off x="1331641" y="836712"/>
          <a:ext cx="5688630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81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81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481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481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4810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4810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2201547" y="2703284"/>
            <a:ext cx="5294531" cy="2249166"/>
            <a:chOff x="3482849" y="3471714"/>
            <a:chExt cx="5294531" cy="2699965"/>
          </a:xfrm>
        </p:grpSpPr>
        <p:sp>
          <p:nvSpPr>
            <p:cNvPr id="8" name="Овал 7"/>
            <p:cNvSpPr/>
            <p:nvPr/>
          </p:nvSpPr>
          <p:spPr>
            <a:xfrm>
              <a:off x="3482849" y="3602267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3482849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053828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070407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6683319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705607" y="5381560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8086789" y="439238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>
              <a:stCxn id="8" idx="6"/>
              <a:endCxn id="10" idx="2"/>
            </p:cNvCxnSpPr>
            <p:nvPr/>
          </p:nvCxnSpPr>
          <p:spPr>
            <a:xfrm flipV="1">
              <a:off x="4173440" y="3993235"/>
              <a:ext cx="880388" cy="409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10" idx="6"/>
              <a:endCxn id="12" idx="2"/>
            </p:cNvCxnSpPr>
            <p:nvPr/>
          </p:nvCxnSpPr>
          <p:spPr>
            <a:xfrm>
              <a:off x="5744419" y="3993235"/>
              <a:ext cx="9389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391726" y="3471714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91961" y="3481097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688678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15616" y="155629"/>
            <a:ext cx="612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Розширюємо фрагмент: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9" name="Объект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006549343"/>
              </p:ext>
            </p:extLst>
          </p:nvPr>
        </p:nvGraphicFramePr>
        <p:xfrm>
          <a:off x="1998605" y="1062947"/>
          <a:ext cx="4614230" cy="1800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8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228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28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228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228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5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2266262" y="3242775"/>
            <a:ext cx="5045206" cy="2249166"/>
            <a:chOff x="3482849" y="3471714"/>
            <a:chExt cx="5045206" cy="2699965"/>
          </a:xfrm>
        </p:grpSpPr>
        <p:sp>
          <p:nvSpPr>
            <p:cNvPr id="11" name="Овал 10"/>
            <p:cNvSpPr/>
            <p:nvPr/>
          </p:nvSpPr>
          <p:spPr>
            <a:xfrm>
              <a:off x="3482849" y="3602267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3482849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5053828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070407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683319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6705607" y="5381560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7837464" y="4425033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единительная линия 17"/>
            <p:cNvCxnSpPr>
              <a:stCxn id="11" idx="6"/>
              <a:endCxn id="13" idx="2"/>
            </p:cNvCxnSpPr>
            <p:nvPr/>
          </p:nvCxnSpPr>
          <p:spPr>
            <a:xfrm flipV="1">
              <a:off x="4173440" y="3993235"/>
              <a:ext cx="880388" cy="409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13" idx="6"/>
              <a:endCxn id="15" idx="2"/>
            </p:cNvCxnSpPr>
            <p:nvPr/>
          </p:nvCxnSpPr>
          <p:spPr>
            <a:xfrm>
              <a:off x="5744419" y="3993235"/>
              <a:ext cx="9389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13" idx="4"/>
              <a:endCxn id="14" idx="0"/>
            </p:cNvCxnSpPr>
            <p:nvPr/>
          </p:nvCxnSpPr>
          <p:spPr>
            <a:xfrm>
              <a:off x="5399123" y="4388295"/>
              <a:ext cx="16580" cy="99174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391726" y="3471714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991961" y="3481097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070407" y="4615592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60705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84334219"/>
              </p:ext>
            </p:extLst>
          </p:nvPr>
        </p:nvGraphicFramePr>
        <p:xfrm>
          <a:off x="3255557" y="692696"/>
          <a:ext cx="2520280" cy="21602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300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28929" y="29020"/>
            <a:ext cx="612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Розширюємо фрагмент: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492344" y="3272724"/>
            <a:ext cx="5202560" cy="2459750"/>
            <a:chOff x="3482849" y="3471714"/>
            <a:chExt cx="5202560" cy="2699965"/>
          </a:xfrm>
        </p:grpSpPr>
        <p:sp>
          <p:nvSpPr>
            <p:cNvPr id="7" name="Овал 6"/>
            <p:cNvSpPr/>
            <p:nvPr/>
          </p:nvSpPr>
          <p:spPr>
            <a:xfrm>
              <a:off x="3482849" y="3602267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3482849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5053828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070407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6683319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6705607" y="5381560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7994818" y="4425034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единительная линия 13"/>
            <p:cNvCxnSpPr>
              <a:stCxn id="7" idx="6"/>
              <a:endCxn id="9" idx="2"/>
            </p:cNvCxnSpPr>
            <p:nvPr/>
          </p:nvCxnSpPr>
          <p:spPr>
            <a:xfrm flipV="1">
              <a:off x="4173440" y="3993235"/>
              <a:ext cx="880388" cy="409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9" idx="6"/>
              <a:endCxn id="11" idx="2"/>
            </p:cNvCxnSpPr>
            <p:nvPr/>
          </p:nvCxnSpPr>
          <p:spPr>
            <a:xfrm>
              <a:off x="5744419" y="3993235"/>
              <a:ext cx="9389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5399123" y="4388295"/>
              <a:ext cx="16580" cy="99174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9" idx="3"/>
              <a:endCxn id="8" idx="7"/>
            </p:cNvCxnSpPr>
            <p:nvPr/>
          </p:nvCxnSpPr>
          <p:spPr>
            <a:xfrm flipH="1">
              <a:off x="4072305" y="4272585"/>
              <a:ext cx="1082658" cy="122316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391726" y="3471714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91961" y="3481097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621923" y="4152196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070407" y="4615592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37428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93552808"/>
              </p:ext>
            </p:extLst>
          </p:nvPr>
        </p:nvGraphicFramePr>
        <p:xfrm>
          <a:off x="1226487" y="254484"/>
          <a:ext cx="1800225" cy="2560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00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87782058"/>
              </p:ext>
            </p:extLst>
          </p:nvPr>
        </p:nvGraphicFramePr>
        <p:xfrm>
          <a:off x="1331640" y="3051359"/>
          <a:ext cx="1200150" cy="2987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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8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0" name="Группа 39"/>
          <p:cNvGrpSpPr/>
          <p:nvPr/>
        </p:nvGrpSpPr>
        <p:grpSpPr>
          <a:xfrm>
            <a:off x="3085243" y="2859464"/>
            <a:ext cx="5409630" cy="2663607"/>
            <a:chOff x="3482849" y="3471714"/>
            <a:chExt cx="5409630" cy="2794160"/>
          </a:xfrm>
        </p:grpSpPr>
        <p:sp>
          <p:nvSpPr>
            <p:cNvPr id="9" name="Овал 8"/>
            <p:cNvSpPr/>
            <p:nvPr/>
          </p:nvSpPr>
          <p:spPr>
            <a:xfrm>
              <a:off x="3482849" y="3602267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482849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053828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070407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683319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6705607" y="5381560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8201888" y="4442864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>
              <a:stCxn id="9" idx="6"/>
              <a:endCxn id="11" idx="2"/>
            </p:cNvCxnSpPr>
            <p:nvPr/>
          </p:nvCxnSpPr>
          <p:spPr>
            <a:xfrm flipV="1">
              <a:off x="4173440" y="3993235"/>
              <a:ext cx="880388" cy="409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11" idx="6"/>
              <a:endCxn id="13" idx="2"/>
            </p:cNvCxnSpPr>
            <p:nvPr/>
          </p:nvCxnSpPr>
          <p:spPr>
            <a:xfrm>
              <a:off x="5744419" y="3993235"/>
              <a:ext cx="9389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760999" y="5773569"/>
              <a:ext cx="944609" cy="15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14" idx="6"/>
              <a:endCxn id="15" idx="2"/>
            </p:cNvCxnSpPr>
            <p:nvPr/>
          </p:nvCxnSpPr>
          <p:spPr>
            <a:xfrm flipV="1">
              <a:off x="7396198" y="4837923"/>
              <a:ext cx="805690" cy="93869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>
              <a:stCxn id="11" idx="4"/>
              <a:endCxn id="12" idx="0"/>
            </p:cNvCxnSpPr>
            <p:nvPr/>
          </p:nvCxnSpPr>
          <p:spPr>
            <a:xfrm>
              <a:off x="5399123" y="4388295"/>
              <a:ext cx="16580" cy="99174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11" idx="3"/>
              <a:endCxn id="10" idx="7"/>
            </p:cNvCxnSpPr>
            <p:nvPr/>
          </p:nvCxnSpPr>
          <p:spPr>
            <a:xfrm flipH="1">
              <a:off x="4072305" y="4272585"/>
              <a:ext cx="1082658" cy="122316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91726" y="3471714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91961" y="3481097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21923" y="4152196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070407" y="4615592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59322" y="5787448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705098" y="5298193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3287146" y="281548"/>
            <a:ext cx="5409630" cy="2545564"/>
            <a:chOff x="3482849" y="3471714"/>
            <a:chExt cx="5409630" cy="2794160"/>
          </a:xfrm>
        </p:grpSpPr>
        <p:sp>
          <p:nvSpPr>
            <p:cNvPr id="42" name="Овал 41"/>
            <p:cNvSpPr/>
            <p:nvPr/>
          </p:nvSpPr>
          <p:spPr>
            <a:xfrm>
              <a:off x="3482849" y="3602267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Овал 42"/>
            <p:cNvSpPr/>
            <p:nvPr/>
          </p:nvSpPr>
          <p:spPr>
            <a:xfrm>
              <a:off x="3482849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5053828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Овал 44"/>
            <p:cNvSpPr/>
            <p:nvPr/>
          </p:nvSpPr>
          <p:spPr>
            <a:xfrm>
              <a:off x="5070407" y="5380035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6683319" y="3598176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Овал 46"/>
            <p:cNvSpPr/>
            <p:nvPr/>
          </p:nvSpPr>
          <p:spPr>
            <a:xfrm>
              <a:off x="6705607" y="5381560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Овал 47"/>
            <p:cNvSpPr/>
            <p:nvPr/>
          </p:nvSpPr>
          <p:spPr>
            <a:xfrm>
              <a:off x="8201888" y="4442864"/>
              <a:ext cx="690591" cy="7901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Прямая соединительная линия 48"/>
            <p:cNvCxnSpPr>
              <a:stCxn id="42" idx="6"/>
              <a:endCxn id="44" idx="2"/>
            </p:cNvCxnSpPr>
            <p:nvPr/>
          </p:nvCxnSpPr>
          <p:spPr>
            <a:xfrm flipV="1">
              <a:off x="4173440" y="3993235"/>
              <a:ext cx="880388" cy="40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44" idx="6"/>
              <a:endCxn id="46" idx="2"/>
            </p:cNvCxnSpPr>
            <p:nvPr/>
          </p:nvCxnSpPr>
          <p:spPr>
            <a:xfrm>
              <a:off x="5744419" y="3993235"/>
              <a:ext cx="9389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5760999" y="5773569"/>
              <a:ext cx="944609" cy="15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44" idx="4"/>
              <a:endCxn id="45" idx="0"/>
            </p:cNvCxnSpPr>
            <p:nvPr/>
          </p:nvCxnSpPr>
          <p:spPr>
            <a:xfrm>
              <a:off x="5399123" y="4388295"/>
              <a:ext cx="16580" cy="99174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44" idx="3"/>
              <a:endCxn id="43" idx="7"/>
            </p:cNvCxnSpPr>
            <p:nvPr/>
          </p:nvCxnSpPr>
          <p:spPr>
            <a:xfrm flipH="1">
              <a:off x="4072305" y="4272585"/>
              <a:ext cx="1082658" cy="122316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4391726" y="3471714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991961" y="3481097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21923" y="4152196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070407" y="4615592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59322" y="5787448"/>
              <a:ext cx="460394" cy="478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0" name="Объект 7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53473769"/>
              </p:ext>
            </p:extLst>
          </p:nvPr>
        </p:nvGraphicFramePr>
        <p:xfrm>
          <a:off x="2706835" y="5877272"/>
          <a:ext cx="6178846" cy="817136"/>
        </p:xfrm>
        <a:graphic>
          <a:graphicData uri="http://schemas.openxmlformats.org/presentationml/2006/ole">
            <p:oleObj spid="_x0000_s13320" name="Формула" r:id="rId3" imgW="2692080" imgH="3553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000334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-171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/>
              </a:rPr>
              <a:t>3.</a:t>
            </a:r>
            <a:r>
              <a:rPr lang="en-US" sz="3600" b="1" dirty="0" smtClean="0">
                <a:effectLst/>
              </a:rPr>
              <a:t>2</a:t>
            </a:r>
            <a:r>
              <a:rPr lang="uk-UA" sz="3600" b="1" dirty="0" smtClean="0">
                <a:effectLst/>
              </a:rPr>
              <a:t> </a:t>
            </a:r>
            <a:r>
              <a:rPr lang="uk-UA" sz="3600" b="1" dirty="0">
                <a:effectLst/>
              </a:rPr>
              <a:t>Алгоритм </a:t>
            </a:r>
            <a:r>
              <a:rPr lang="uk-UA" sz="3600" b="1" dirty="0" err="1" smtClean="0">
                <a:effectLst/>
              </a:rPr>
              <a:t>Крускала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8100392" cy="6021288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uk-UA" sz="4000" dirty="0" smtClean="0"/>
              <a:t>	Алгоритм </a:t>
            </a:r>
            <a:r>
              <a:rPr lang="uk-UA" sz="4000" dirty="0" err="1"/>
              <a:t>Крускала</a:t>
            </a:r>
            <a:r>
              <a:rPr lang="uk-UA" sz="4000" dirty="0"/>
              <a:t> будує мінімальне </a:t>
            </a:r>
            <a:r>
              <a:rPr lang="uk-UA" sz="4000" dirty="0" err="1"/>
              <a:t>остовне</a:t>
            </a:r>
            <a:r>
              <a:rPr lang="uk-UA" sz="4000" dirty="0"/>
              <a:t> дерево як послідовність </a:t>
            </a:r>
            <a:r>
              <a:rPr lang="uk-UA" sz="4000" dirty="0" err="1"/>
              <a:t>підграфів</a:t>
            </a:r>
            <a:r>
              <a:rPr lang="uk-UA" sz="4000" dirty="0"/>
              <a:t>, котрі завжди ациклічні, але на проміжних стадіях не завжди зв’язні.</a:t>
            </a:r>
          </a:p>
          <a:p>
            <a:pPr marL="82296" indent="0" algn="ctr">
              <a:buNone/>
            </a:pPr>
            <a:r>
              <a:rPr lang="uk-UA" sz="4000" b="1" i="1" dirty="0"/>
              <a:t>Алгоритм </a:t>
            </a:r>
            <a:r>
              <a:rPr lang="uk-UA" sz="4000" b="1" i="1" dirty="0" err="1"/>
              <a:t>Крускала</a:t>
            </a:r>
            <a:r>
              <a:rPr lang="uk-UA" sz="4000" b="1" i="1" dirty="0"/>
              <a:t>.</a:t>
            </a:r>
            <a:endParaRPr lang="uk-UA" sz="4000" b="1" dirty="0"/>
          </a:p>
          <a:p>
            <a:pPr marL="82296" lvl="0" indent="0" algn="just">
              <a:buNone/>
            </a:pPr>
            <a:r>
              <a:rPr lang="uk-UA" sz="4000" dirty="0" smtClean="0"/>
              <a:t>1. Відсортувати </a:t>
            </a:r>
            <a:r>
              <a:rPr lang="uk-UA" sz="4000" dirty="0"/>
              <a:t>ребра графу </a:t>
            </a:r>
            <a:r>
              <a:rPr lang="uk-UA" sz="4000" i="1" dirty="0"/>
              <a:t>G</a:t>
            </a:r>
            <a:r>
              <a:rPr lang="uk-UA" sz="4000" dirty="0"/>
              <a:t> в зростаючому порядку.</a:t>
            </a:r>
          </a:p>
          <a:p>
            <a:pPr marL="82296" lvl="0" indent="0" algn="just">
              <a:buNone/>
            </a:pPr>
            <a:r>
              <a:rPr lang="uk-UA" sz="4000" dirty="0" smtClean="0"/>
              <a:t>2. Вибрати </a:t>
            </a:r>
            <a:r>
              <a:rPr lang="uk-UA" sz="4000" dirty="0"/>
              <a:t>ребро </a:t>
            </a:r>
            <a:r>
              <a:rPr lang="uk-UA" sz="4000" i="1" dirty="0"/>
              <a:t>е</a:t>
            </a:r>
            <a:r>
              <a:rPr lang="uk-UA" sz="4000" baseline="-25000" dirty="0"/>
              <a:t>1</a:t>
            </a:r>
            <a:r>
              <a:rPr lang="uk-UA" sz="4000" dirty="0"/>
              <a:t>, яке має в графі </a:t>
            </a:r>
            <a:r>
              <a:rPr lang="uk-UA" sz="4000" i="1" dirty="0"/>
              <a:t>G</a:t>
            </a:r>
            <a:r>
              <a:rPr lang="uk-UA" sz="4000" dirty="0"/>
              <a:t> найменшу вагу.</a:t>
            </a:r>
          </a:p>
          <a:p>
            <a:pPr marL="82296" lvl="0" indent="0" algn="just">
              <a:buNone/>
            </a:pPr>
            <a:r>
              <a:rPr lang="uk-UA" sz="4000" dirty="0" smtClean="0"/>
              <a:t>3. На </a:t>
            </a:r>
            <a:r>
              <a:rPr lang="uk-UA" sz="4000" dirty="0"/>
              <a:t>кожному кроці обирати ребро (відмінне від попередніх) з найменшою вагою і таке, що не утворює простих циклів з попередніми ребрами. Отримане дерево </a:t>
            </a:r>
            <a:r>
              <a:rPr lang="uk-UA" sz="4000" i="1" dirty="0"/>
              <a:t>Т</a:t>
            </a:r>
            <a:r>
              <a:rPr lang="uk-UA" sz="4000" dirty="0"/>
              <a:t> з множиною ребер </a:t>
            </a:r>
            <a:endParaRPr lang="uk-UA" sz="4000" dirty="0" smtClean="0"/>
          </a:p>
          <a:p>
            <a:pPr marL="82296" lvl="0" indent="0" algn="just">
              <a:buNone/>
            </a:pPr>
            <a:r>
              <a:rPr lang="uk-UA" sz="4000" i="1" dirty="0" smtClean="0"/>
              <a:t>Е</a:t>
            </a:r>
            <a:r>
              <a:rPr lang="uk-UA" sz="4000" i="1" baseline="-25000" dirty="0" smtClean="0"/>
              <a:t>Т</a:t>
            </a:r>
            <a:r>
              <a:rPr lang="uk-UA" sz="4000" dirty="0" smtClean="0"/>
              <a:t> </a:t>
            </a:r>
            <a:r>
              <a:rPr lang="uk-UA" sz="4000" dirty="0"/>
              <a:t>= </a:t>
            </a:r>
            <a:r>
              <a:rPr lang="uk-UA" sz="4000" dirty="0">
                <a:sym typeface="Symbol"/>
              </a:rPr>
              <a:t></a:t>
            </a:r>
            <a:r>
              <a:rPr lang="uk-UA" sz="4000" i="1" dirty="0"/>
              <a:t>е</a:t>
            </a:r>
            <a:r>
              <a:rPr lang="uk-UA" sz="4000" baseline="-25000" dirty="0"/>
              <a:t>1</a:t>
            </a:r>
            <a:r>
              <a:rPr lang="uk-UA" sz="4000" dirty="0"/>
              <a:t>,</a:t>
            </a:r>
            <a:r>
              <a:rPr lang="uk-UA" sz="4000" i="1" dirty="0"/>
              <a:t> е</a:t>
            </a:r>
            <a:r>
              <a:rPr lang="uk-UA" sz="4000" baseline="-25000" dirty="0"/>
              <a:t>2</a:t>
            </a:r>
            <a:r>
              <a:rPr lang="uk-UA" sz="4000" dirty="0"/>
              <a:t>, </a:t>
            </a:r>
            <a:r>
              <a:rPr lang="uk-UA" sz="4000" i="1" dirty="0"/>
              <a:t>е</a:t>
            </a:r>
            <a:r>
              <a:rPr lang="uk-UA" sz="4000" baseline="-25000" dirty="0"/>
              <a:t>3</a:t>
            </a:r>
            <a:r>
              <a:rPr lang="uk-UA" sz="4000" dirty="0"/>
              <a:t>, …, </a:t>
            </a:r>
            <a:r>
              <a:rPr lang="uk-UA" sz="4000" i="1" dirty="0"/>
              <a:t>е</a:t>
            </a:r>
            <a:r>
              <a:rPr lang="uk-UA" sz="4000" i="1" baseline="-25000" dirty="0"/>
              <a:t>n</a:t>
            </a:r>
            <a:r>
              <a:rPr lang="uk-UA" sz="4000" baseline="-25000" dirty="0"/>
              <a:t>-1</a:t>
            </a:r>
            <a:r>
              <a:rPr lang="uk-UA" sz="4000" dirty="0">
                <a:sym typeface="Symbol"/>
              </a:rPr>
              <a:t></a:t>
            </a:r>
            <a:r>
              <a:rPr lang="uk-UA" sz="4000" dirty="0"/>
              <a:t> є мінімальним </a:t>
            </a:r>
            <a:r>
              <a:rPr lang="uk-UA" sz="4000" dirty="0" err="1"/>
              <a:t>остовним</a:t>
            </a:r>
            <a:r>
              <a:rPr lang="uk-UA" sz="4000" dirty="0"/>
              <a:t> </a:t>
            </a:r>
            <a:r>
              <a:rPr lang="uk-UA" sz="4000" dirty="0" err="1"/>
              <a:t>підграфом</a:t>
            </a:r>
            <a:r>
              <a:rPr lang="uk-UA" sz="4000" dirty="0"/>
              <a:t> графу </a:t>
            </a:r>
            <a:r>
              <a:rPr lang="uk-UA" sz="4000" i="1" dirty="0"/>
              <a:t>G</a:t>
            </a:r>
            <a:r>
              <a:rPr lang="uk-UA" sz="4000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625722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6632"/>
            <a:ext cx="8172400" cy="6624736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uk-UA" i="1" dirty="0"/>
              <a:t>Псевдокод алгоритму </a:t>
            </a:r>
            <a:r>
              <a:rPr lang="uk-UA" i="1" dirty="0" err="1" smtClean="0"/>
              <a:t>Крускала</a:t>
            </a:r>
            <a:r>
              <a:rPr lang="uk-UA" i="1" dirty="0"/>
              <a:t>:</a:t>
            </a:r>
            <a:endParaRPr lang="uk-UA" dirty="0"/>
          </a:p>
          <a:p>
            <a:pPr marL="82296" indent="0">
              <a:buNone/>
            </a:pPr>
            <a:r>
              <a:rPr lang="uk-UA" dirty="0"/>
              <a:t>// Вхідні дані: 	Зважений зв’язний граф </a:t>
            </a:r>
            <a:r>
              <a:rPr lang="uk-UA" i="1" dirty="0"/>
              <a:t>G </a:t>
            </a:r>
            <a:r>
              <a:rPr lang="uk-UA" dirty="0"/>
              <a:t>=(</a:t>
            </a:r>
            <a:r>
              <a:rPr lang="uk-UA" i="1" dirty="0"/>
              <a:t>V,E</a:t>
            </a:r>
            <a:r>
              <a:rPr lang="uk-UA" dirty="0"/>
              <a:t>)</a:t>
            </a:r>
          </a:p>
          <a:p>
            <a:pPr marL="82296" indent="0">
              <a:buNone/>
            </a:pPr>
            <a:r>
              <a:rPr lang="uk-UA" dirty="0"/>
              <a:t>//Вихідні дані: 	</a:t>
            </a:r>
            <a:r>
              <a:rPr lang="uk-UA" i="1" dirty="0"/>
              <a:t>Е</a:t>
            </a:r>
            <a:r>
              <a:rPr lang="uk-UA" i="1" baseline="-25000" dirty="0"/>
              <a:t>Т</a:t>
            </a:r>
            <a:r>
              <a:rPr lang="uk-UA" dirty="0"/>
              <a:t>, множина ребер, які утворюють мінімальне </a:t>
            </a:r>
            <a:r>
              <a:rPr lang="uk-UA" dirty="0" err="1"/>
              <a:t>остовне</a:t>
            </a:r>
            <a:r>
              <a:rPr lang="uk-UA" dirty="0"/>
              <a:t> дерево </a:t>
            </a:r>
            <a:r>
              <a:rPr lang="uk-UA" i="1" dirty="0"/>
              <a:t>Т</a:t>
            </a:r>
            <a:endParaRPr lang="uk-UA" dirty="0"/>
          </a:p>
          <a:p>
            <a:pPr marL="82296" indent="0">
              <a:buNone/>
            </a:pPr>
            <a:r>
              <a:rPr lang="uk-UA" dirty="0"/>
              <a:t> </a:t>
            </a:r>
          </a:p>
          <a:p>
            <a:pPr marL="82296" indent="0">
              <a:buNone/>
            </a:pPr>
            <a:r>
              <a:rPr lang="uk-UA" dirty="0"/>
              <a:t>Сортування множини </a:t>
            </a:r>
            <a:r>
              <a:rPr lang="uk-UA" i="1" dirty="0"/>
              <a:t>Е</a:t>
            </a:r>
            <a:r>
              <a:rPr lang="uk-UA" dirty="0"/>
              <a:t> за зростанням ваг ребер </a:t>
            </a:r>
            <a:r>
              <a:rPr lang="uk-UA" i="1" dirty="0"/>
              <a:t>w</a:t>
            </a:r>
            <a:r>
              <a:rPr lang="uk-UA" dirty="0"/>
              <a:t>(</a:t>
            </a:r>
            <a:r>
              <a:rPr lang="uk-UA" i="1" dirty="0"/>
              <a:t>е</a:t>
            </a:r>
            <a:r>
              <a:rPr lang="uk-UA" baseline="-25000" dirty="0"/>
              <a:t>1</a:t>
            </a:r>
            <a:r>
              <a:rPr lang="uk-UA" dirty="0"/>
              <a:t>)</a:t>
            </a:r>
            <a:r>
              <a:rPr lang="uk-UA" dirty="0">
                <a:sym typeface="Symbol"/>
              </a:rPr>
              <a:t></a:t>
            </a:r>
            <a:r>
              <a:rPr lang="uk-UA" dirty="0"/>
              <a:t> …</a:t>
            </a:r>
            <a:r>
              <a:rPr lang="uk-UA" dirty="0">
                <a:sym typeface="Symbol"/>
              </a:rPr>
              <a:t></a:t>
            </a:r>
            <a:r>
              <a:rPr lang="uk-UA" i="1" dirty="0"/>
              <a:t> w</a:t>
            </a:r>
            <a:r>
              <a:rPr lang="uk-UA" dirty="0"/>
              <a:t>(</a:t>
            </a:r>
            <a:r>
              <a:rPr lang="uk-UA" i="1" dirty="0" err="1"/>
              <a:t>е</a:t>
            </a:r>
            <a:r>
              <a:rPr lang="uk-UA" i="1" baseline="-25000" dirty="0" err="1"/>
              <a:t>n</a:t>
            </a:r>
            <a:r>
              <a:rPr lang="uk-UA" dirty="0"/>
              <a:t>), </a:t>
            </a:r>
            <a:r>
              <a:rPr lang="uk-UA" i="1" dirty="0"/>
              <a:t>n </a:t>
            </a:r>
            <a:r>
              <a:rPr lang="uk-UA" dirty="0"/>
              <a:t>= </a:t>
            </a:r>
            <a:r>
              <a:rPr lang="uk-UA" dirty="0">
                <a:sym typeface="Symbol"/>
              </a:rPr>
              <a:t></a:t>
            </a:r>
            <a:r>
              <a:rPr lang="uk-UA" i="1" dirty="0"/>
              <a:t>Е</a:t>
            </a:r>
            <a:r>
              <a:rPr lang="uk-UA" dirty="0">
                <a:sym typeface="Symbol"/>
              </a:rPr>
              <a:t></a:t>
            </a:r>
            <a:endParaRPr lang="uk-UA" dirty="0"/>
          </a:p>
          <a:p>
            <a:pPr marL="82296" indent="0">
              <a:buNone/>
            </a:pPr>
            <a:r>
              <a:rPr lang="uk-UA" i="1" dirty="0"/>
              <a:t>Е</a:t>
            </a:r>
            <a:r>
              <a:rPr lang="uk-UA" i="1" baseline="-25000" dirty="0"/>
              <a:t>Т</a:t>
            </a:r>
            <a:r>
              <a:rPr lang="uk-UA" dirty="0"/>
              <a:t>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</a:t>
            </a:r>
            <a:r>
              <a:rPr lang="uk-UA" dirty="0">
                <a:sym typeface="Symbol"/>
              </a:rPr>
              <a:t></a:t>
            </a:r>
            <a:r>
              <a:rPr lang="uk-UA" dirty="0"/>
              <a:t>	</a:t>
            </a:r>
            <a:r>
              <a:rPr lang="uk-UA" dirty="0" smtClean="0"/>
              <a:t>//</a:t>
            </a:r>
            <a:r>
              <a:rPr lang="uk-UA" dirty="0"/>
              <a:t>Множина ребер </a:t>
            </a:r>
            <a:r>
              <a:rPr lang="uk-UA" dirty="0" err="1"/>
              <a:t>остовного</a:t>
            </a:r>
            <a:r>
              <a:rPr lang="uk-UA" dirty="0"/>
              <a:t> дерева</a:t>
            </a:r>
            <a:r>
              <a:rPr lang="uk-UA" i="1" dirty="0"/>
              <a:t> Т</a:t>
            </a:r>
            <a:endParaRPr lang="uk-UA" dirty="0"/>
          </a:p>
          <a:p>
            <a:pPr marL="82296" indent="0">
              <a:buNone/>
            </a:pPr>
            <a:r>
              <a:rPr lang="uk-UA" i="1" dirty="0" err="1"/>
              <a:t>ecounter</a:t>
            </a:r>
            <a:r>
              <a:rPr lang="uk-UA" i="1" dirty="0"/>
              <a:t>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</a:t>
            </a:r>
            <a:r>
              <a:rPr lang="uk-UA" dirty="0" smtClean="0"/>
              <a:t>0//</a:t>
            </a:r>
            <a:r>
              <a:rPr lang="uk-UA" dirty="0"/>
              <a:t>розмір дерева</a:t>
            </a:r>
            <a:r>
              <a:rPr lang="uk-UA" i="1" dirty="0"/>
              <a:t> Т</a:t>
            </a:r>
            <a:endParaRPr lang="uk-UA" dirty="0"/>
          </a:p>
          <a:p>
            <a:pPr marL="82296" indent="0">
              <a:buNone/>
            </a:pPr>
            <a:r>
              <a:rPr lang="uk-UA" i="1" dirty="0"/>
              <a:t>k</a:t>
            </a:r>
            <a:r>
              <a:rPr lang="uk-UA" dirty="0"/>
              <a:t>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0		</a:t>
            </a:r>
            <a:r>
              <a:rPr lang="uk-UA" dirty="0" smtClean="0"/>
              <a:t>//</a:t>
            </a:r>
            <a:r>
              <a:rPr lang="uk-UA" dirty="0"/>
              <a:t>кількість оброблених ребер</a:t>
            </a:r>
          </a:p>
          <a:p>
            <a:pPr marL="82296" indent="0">
              <a:buNone/>
            </a:pPr>
            <a:r>
              <a:rPr lang="uk-UA" b="1" dirty="0" err="1"/>
              <a:t>while</a:t>
            </a:r>
            <a:r>
              <a:rPr lang="uk-UA" dirty="0"/>
              <a:t> </a:t>
            </a:r>
            <a:r>
              <a:rPr lang="uk-UA" i="1" dirty="0" err="1"/>
              <a:t>ecounter</a:t>
            </a:r>
            <a:r>
              <a:rPr lang="uk-UA" dirty="0"/>
              <a:t> &lt; </a:t>
            </a:r>
            <a:r>
              <a:rPr lang="uk-UA" dirty="0">
                <a:sym typeface="Symbol"/>
              </a:rPr>
              <a:t></a:t>
            </a:r>
            <a:r>
              <a:rPr lang="uk-UA" i="1" dirty="0"/>
              <a:t>V</a:t>
            </a:r>
            <a:r>
              <a:rPr lang="uk-UA" dirty="0">
                <a:sym typeface="Symbol"/>
              </a:rPr>
              <a:t></a:t>
            </a:r>
            <a:r>
              <a:rPr lang="uk-UA" dirty="0"/>
              <a:t>1 </a:t>
            </a:r>
            <a:r>
              <a:rPr lang="uk-UA" b="1" dirty="0" err="1"/>
              <a:t>do</a:t>
            </a:r>
            <a:endParaRPr lang="uk-UA" dirty="0"/>
          </a:p>
          <a:p>
            <a:pPr marL="82296" indent="0">
              <a:buNone/>
            </a:pPr>
            <a:r>
              <a:rPr lang="uk-UA" i="1" dirty="0"/>
              <a:t>k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</a:t>
            </a:r>
            <a:r>
              <a:rPr lang="uk-UA" i="1" dirty="0" err="1"/>
              <a:t>k</a:t>
            </a:r>
            <a:r>
              <a:rPr lang="uk-UA" i="1" dirty="0"/>
              <a:t> </a:t>
            </a:r>
            <a:r>
              <a:rPr lang="uk-UA" dirty="0"/>
              <a:t>+ 1</a:t>
            </a:r>
          </a:p>
          <a:p>
            <a:pPr marL="82296" indent="0">
              <a:buNone/>
            </a:pPr>
            <a:r>
              <a:rPr lang="uk-UA" dirty="0"/>
              <a:t>	</a:t>
            </a:r>
            <a:r>
              <a:rPr lang="uk-UA" b="1" dirty="0" err="1"/>
              <a:t>if</a:t>
            </a:r>
            <a:r>
              <a:rPr lang="uk-UA" dirty="0"/>
              <a:t> </a:t>
            </a:r>
            <a:r>
              <a:rPr lang="uk-UA" i="1" dirty="0"/>
              <a:t>Е</a:t>
            </a:r>
            <a:r>
              <a:rPr lang="uk-UA" i="1" baseline="-25000" dirty="0"/>
              <a:t>Т</a:t>
            </a:r>
            <a:r>
              <a:rPr lang="uk-UA" dirty="0"/>
              <a:t> </a:t>
            </a:r>
            <a:r>
              <a:rPr lang="uk-UA" dirty="0" err="1">
                <a:sym typeface="Symbol"/>
              </a:rPr>
              <a:t></a:t>
            </a:r>
            <a:r>
              <a:rPr lang="uk-UA" i="1" dirty="0" err="1"/>
              <a:t>e</a:t>
            </a:r>
            <a:r>
              <a:rPr lang="uk-UA" i="1" baseline="-25000" dirty="0" err="1"/>
              <a:t>k</a:t>
            </a:r>
            <a:r>
              <a:rPr lang="uk-UA" dirty="0" err="1">
                <a:sym typeface="Symbol"/>
              </a:rPr>
              <a:t></a:t>
            </a:r>
            <a:r>
              <a:rPr lang="uk-UA" dirty="0"/>
              <a:t> </a:t>
            </a:r>
            <a:r>
              <a:rPr lang="uk-UA" dirty="0">
                <a:sym typeface="Symbol"/>
              </a:rPr>
              <a:t></a:t>
            </a:r>
            <a:r>
              <a:rPr lang="uk-UA" dirty="0"/>
              <a:t> ациклічний граф </a:t>
            </a:r>
            <a:r>
              <a:rPr lang="uk-UA" b="1" dirty="0" err="1"/>
              <a:t>then</a:t>
            </a:r>
            <a:endParaRPr lang="uk-UA" dirty="0"/>
          </a:p>
          <a:p>
            <a:pPr marL="82296" indent="0">
              <a:buNone/>
            </a:pPr>
            <a:r>
              <a:rPr lang="uk-UA" dirty="0"/>
              <a:t>	</a:t>
            </a:r>
            <a:r>
              <a:rPr lang="uk-UA" i="1" dirty="0"/>
              <a:t>Е</a:t>
            </a:r>
            <a:r>
              <a:rPr lang="uk-UA" i="1" baseline="-25000" dirty="0"/>
              <a:t>Т</a:t>
            </a:r>
            <a:r>
              <a:rPr lang="uk-UA" dirty="0"/>
              <a:t> 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</a:t>
            </a:r>
            <a:r>
              <a:rPr lang="uk-UA" i="1" dirty="0" err="1"/>
              <a:t>Е</a:t>
            </a:r>
            <a:r>
              <a:rPr lang="uk-UA" i="1" baseline="-25000" dirty="0" err="1"/>
              <a:t>Т</a:t>
            </a:r>
            <a:r>
              <a:rPr lang="uk-UA" i="1" dirty="0"/>
              <a:t> </a:t>
            </a:r>
            <a:r>
              <a:rPr lang="uk-UA" dirty="0">
                <a:sym typeface="Symbol"/>
              </a:rPr>
              <a:t></a:t>
            </a:r>
            <a:r>
              <a:rPr lang="uk-UA" i="1" dirty="0"/>
              <a:t> </a:t>
            </a:r>
            <a:r>
              <a:rPr lang="uk-UA" i="1" dirty="0" err="1"/>
              <a:t>e</a:t>
            </a:r>
            <a:r>
              <a:rPr lang="uk-UA" i="1" baseline="-25000" dirty="0" err="1"/>
              <a:t>k</a:t>
            </a:r>
            <a:r>
              <a:rPr lang="uk-UA" dirty="0"/>
              <a:t> </a:t>
            </a:r>
            <a:r>
              <a:rPr lang="uk-UA" dirty="0">
                <a:sym typeface="Symbol"/>
              </a:rPr>
              <a:t></a:t>
            </a:r>
            <a:r>
              <a:rPr lang="uk-UA" dirty="0"/>
              <a:t>;	</a:t>
            </a:r>
            <a:r>
              <a:rPr lang="uk-UA" i="1" dirty="0" err="1"/>
              <a:t>ecounter</a:t>
            </a:r>
            <a:r>
              <a:rPr lang="uk-UA" i="1" dirty="0"/>
              <a:t> </a:t>
            </a:r>
            <a:r>
              <a:rPr lang="uk-UA" dirty="0">
                <a:sym typeface="Symbol"/>
              </a:rPr>
              <a:t></a:t>
            </a:r>
            <a:r>
              <a:rPr lang="uk-UA" dirty="0"/>
              <a:t> </a:t>
            </a:r>
            <a:r>
              <a:rPr lang="uk-UA" i="1" dirty="0" err="1"/>
              <a:t>ecounter</a:t>
            </a:r>
            <a:r>
              <a:rPr lang="uk-UA" i="1" dirty="0"/>
              <a:t>  </a:t>
            </a:r>
            <a:r>
              <a:rPr lang="uk-UA" dirty="0"/>
              <a:t>+ 1</a:t>
            </a:r>
          </a:p>
          <a:p>
            <a:pPr marL="82296" indent="0">
              <a:buNone/>
            </a:pPr>
            <a:r>
              <a:rPr lang="uk-UA" b="1" dirty="0" err="1"/>
              <a:t>return</a:t>
            </a:r>
            <a:r>
              <a:rPr lang="uk-UA" dirty="0"/>
              <a:t> </a:t>
            </a:r>
            <a:r>
              <a:rPr lang="uk-UA" i="1" dirty="0"/>
              <a:t>Е</a:t>
            </a:r>
            <a:r>
              <a:rPr lang="uk-UA" i="1" baseline="-25000" dirty="0"/>
              <a:t>Т</a:t>
            </a:r>
            <a:r>
              <a:rPr lang="uk-UA" i="1" dirty="0"/>
              <a:t>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782318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66936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uk-UA" dirty="0" smtClean="0">
                <a:solidFill>
                  <a:srgbClr val="0070C0"/>
                </a:solidFill>
              </a:rPr>
              <a:t>Одна </a:t>
            </a:r>
            <a:r>
              <a:rPr lang="uk-UA" dirty="0">
                <a:solidFill>
                  <a:srgbClr val="0070C0"/>
                </a:solidFill>
              </a:rPr>
              <a:t>з можливих реалізацій алгоритму </a:t>
            </a:r>
            <a:r>
              <a:rPr lang="uk-UA" dirty="0" err="1">
                <a:solidFill>
                  <a:srgbClr val="0070C0"/>
                </a:solidFill>
              </a:rPr>
              <a:t>Крускала</a:t>
            </a:r>
            <a:r>
              <a:rPr lang="uk-UA" dirty="0">
                <a:solidFill>
                  <a:srgbClr val="0070C0"/>
                </a:solidFill>
              </a:rPr>
              <a:t>.</a:t>
            </a:r>
          </a:p>
          <a:p>
            <a:pPr marL="82296" indent="0" algn="just">
              <a:buNone/>
            </a:pPr>
            <a:r>
              <a:rPr lang="uk-UA" i="1" dirty="0"/>
              <a:t>Початок.</a:t>
            </a:r>
            <a:r>
              <a:rPr lang="uk-UA" dirty="0"/>
              <a:t> Упорядкувати множину ребер за зростанням ваг: </a:t>
            </a:r>
            <a:r>
              <a:rPr lang="uk-UA" i="1" dirty="0"/>
              <a:t>е</a:t>
            </a:r>
            <a:r>
              <a:rPr lang="uk-UA" baseline="-25000" dirty="0"/>
              <a:t>1</a:t>
            </a:r>
            <a:r>
              <a:rPr lang="uk-UA" dirty="0"/>
              <a:t>,</a:t>
            </a:r>
            <a:r>
              <a:rPr lang="uk-UA" i="1" dirty="0"/>
              <a:t> е</a:t>
            </a:r>
            <a:r>
              <a:rPr lang="uk-UA" baseline="-25000" dirty="0"/>
              <a:t>2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3</a:t>
            </a:r>
            <a:r>
              <a:rPr lang="uk-UA" dirty="0"/>
              <a:t>, …, </a:t>
            </a:r>
            <a:r>
              <a:rPr lang="uk-UA" i="1" dirty="0" err="1"/>
              <a:t>е</a:t>
            </a:r>
            <a:r>
              <a:rPr lang="uk-UA" i="1" baseline="-25000" dirty="0" err="1"/>
              <a:t>n</a:t>
            </a:r>
            <a:r>
              <a:rPr lang="uk-UA" dirty="0"/>
              <a:t>. Виконати розбиття множини вершин </a:t>
            </a:r>
            <a:r>
              <a:rPr lang="uk-UA" dirty="0" smtClean="0"/>
              <a:t>.</a:t>
            </a:r>
            <a:endParaRPr lang="uk-UA" dirty="0"/>
          </a:p>
          <a:p>
            <a:pPr marL="82296" indent="0" algn="just">
              <a:buNone/>
            </a:pPr>
            <a:r>
              <a:rPr lang="uk-UA" i="1" dirty="0"/>
              <a:t>Ітерація</a:t>
            </a:r>
            <a:r>
              <a:rPr lang="uk-UA" dirty="0"/>
              <a:t>. Вибрати таке чергове ребро з упорядкованої послідовності ребер, кінці якого містяться в різних множинах розбиття. Нехай обрано ребро </a:t>
            </a:r>
            <a:r>
              <a:rPr lang="uk-UA" i="1" dirty="0" err="1"/>
              <a:t>е</a:t>
            </a:r>
            <a:r>
              <a:rPr lang="uk-UA" i="1" baseline="-25000" dirty="0" err="1"/>
              <a:t>і</a:t>
            </a:r>
            <a:r>
              <a:rPr lang="uk-UA" dirty="0"/>
              <a:t>(</a:t>
            </a:r>
            <a:r>
              <a:rPr lang="uk-UA" i="1" dirty="0"/>
              <a:t>u,v</a:t>
            </a:r>
            <a:r>
              <a:rPr lang="uk-UA" dirty="0"/>
              <a:t>), тоді множини, що містять вершини </a:t>
            </a:r>
            <a:r>
              <a:rPr lang="uk-UA" i="1" dirty="0"/>
              <a:t>u </a:t>
            </a:r>
            <a:r>
              <a:rPr lang="uk-UA" dirty="0"/>
              <a:t>та</a:t>
            </a:r>
            <a:r>
              <a:rPr lang="uk-UA" i="1" dirty="0"/>
              <a:t> v</a:t>
            </a:r>
            <a:r>
              <a:rPr lang="uk-UA" dirty="0"/>
              <a:t> об’єднуються в одну множину.</a:t>
            </a:r>
          </a:p>
          <a:p>
            <a:pPr marL="82296" indent="0" algn="just">
              <a:buNone/>
            </a:pPr>
            <a:r>
              <a:rPr lang="uk-UA" i="1" dirty="0"/>
              <a:t>Закінчення</a:t>
            </a:r>
            <a:r>
              <a:rPr lang="uk-UA" dirty="0"/>
              <a:t>. Роботу закінчити, коли буде вибране (</a:t>
            </a:r>
            <a:r>
              <a:rPr lang="uk-UA" i="1" dirty="0"/>
              <a:t>n</a:t>
            </a:r>
            <a:r>
              <a:rPr lang="uk-UA" dirty="0">
                <a:sym typeface="Symbol"/>
              </a:rPr>
              <a:t></a:t>
            </a:r>
            <a:r>
              <a:rPr lang="uk-UA" dirty="0"/>
              <a:t>1) ребро, при цьому всі підмножини розбиття об’єднуються в одну.</a:t>
            </a:r>
          </a:p>
          <a:p>
            <a:pPr marL="82296" indent="0">
              <a:buNone/>
            </a:pP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76877943"/>
              </p:ext>
            </p:extLst>
          </p:nvPr>
        </p:nvGraphicFramePr>
        <p:xfrm>
          <a:off x="5652120" y="1916832"/>
          <a:ext cx="2885286" cy="504056"/>
        </p:xfrm>
        <a:graphic>
          <a:graphicData uri="http://schemas.openxmlformats.org/presentationml/2006/ole">
            <p:oleObj spid="_x0000_s14343" name="Формула" r:id="rId3" imgW="1320800" imgH="2286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60146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8100392" cy="1628800"/>
          </a:xfrm>
        </p:spPr>
        <p:txBody>
          <a:bodyPr/>
          <a:lstStyle/>
          <a:p>
            <a:pPr marL="82296" indent="0" algn="just">
              <a:buNone/>
            </a:pPr>
            <a:r>
              <a:rPr lang="uk-UA" i="1" dirty="0"/>
              <a:t>Приклад</a:t>
            </a:r>
            <a:r>
              <a:rPr lang="uk-UA" dirty="0"/>
              <a:t>. Для заданого графа </a:t>
            </a:r>
            <a:r>
              <a:rPr lang="uk-UA" i="1" dirty="0"/>
              <a:t>G</a:t>
            </a:r>
            <a:r>
              <a:rPr lang="uk-UA" dirty="0"/>
              <a:t> </a:t>
            </a:r>
            <a:r>
              <a:rPr lang="uk-UA" dirty="0" smtClean="0"/>
              <a:t>побудувати </a:t>
            </a:r>
            <a:r>
              <a:rPr lang="uk-UA" dirty="0" err="1"/>
              <a:t>остовне</a:t>
            </a:r>
            <a:r>
              <a:rPr lang="uk-UA" dirty="0"/>
              <a:t> дерево мінімальної ваги, використовуючи алгоритм </a:t>
            </a:r>
            <a:r>
              <a:rPr lang="uk-UA" dirty="0" err="1"/>
              <a:t>Крускала</a:t>
            </a:r>
            <a:r>
              <a:rPr lang="uk-UA" dirty="0"/>
              <a:t>.</a:t>
            </a:r>
          </a:p>
          <a:p>
            <a:pPr marL="82296" indent="0">
              <a:buNone/>
            </a:pPr>
            <a:endParaRPr lang="uk-UA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806792" y="2196209"/>
            <a:ext cx="6912768" cy="3055770"/>
            <a:chOff x="1907704" y="1990080"/>
            <a:chExt cx="6912768" cy="3055770"/>
          </a:xfrm>
        </p:grpSpPr>
        <p:sp>
          <p:nvSpPr>
            <p:cNvPr id="5" name="Овал 4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>
              <a:stCxn id="5" idx="4"/>
              <a:endCxn id="6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6"/>
              <a:endCxn id="7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8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9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0" idx="6"/>
              <a:endCxn id="11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6"/>
              <a:endCxn id="11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7" idx="4"/>
              <a:endCxn id="8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7" idx="3"/>
              <a:endCxn id="6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9" idx="3"/>
              <a:endCxn id="8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5" idx="5"/>
              <a:endCxn id="8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30074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91985841"/>
              </p:ext>
            </p:extLst>
          </p:nvPr>
        </p:nvGraphicFramePr>
        <p:xfrm>
          <a:off x="251520" y="126612"/>
          <a:ext cx="8892480" cy="64537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316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633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974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138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Ребра впорядковані за зростанням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Розбиття множини вершин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Вибір ребра у мінімальний остов 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1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2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 2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3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3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4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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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6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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7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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8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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75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>
                          <a:solidFill>
                            <a:schemeClr val="tx1"/>
                          </a:solidFill>
                          <a:effectLst/>
                        </a:rPr>
                        <a:t>) = 8</a:t>
                      </a:r>
                      <a:endParaRPr lang="uk-UA" sz="2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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Т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=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 e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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7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е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(v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, v</a:t>
                      </a:r>
                      <a:r>
                        <a:rPr lang="uk-UA" sz="2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) = 9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4899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-171400"/>
            <a:ext cx="5256584" cy="1143000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§3. </a:t>
            </a:r>
            <a:r>
              <a:rPr lang="uk-UA" b="1" i="1" dirty="0" err="1" smtClean="0"/>
              <a:t>Остовні</a:t>
            </a:r>
            <a:r>
              <a:rPr lang="uk-UA" b="1" i="1" dirty="0" smtClean="0"/>
              <a:t> дерева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764704"/>
            <a:ext cx="8100392" cy="6093296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b="1" i="1" dirty="0" err="1"/>
              <a:t>Остовне</a:t>
            </a:r>
            <a:r>
              <a:rPr lang="uk-UA" b="1" i="1" dirty="0"/>
              <a:t> </a:t>
            </a:r>
            <a:r>
              <a:rPr lang="uk-UA" b="1" i="1" dirty="0" smtClean="0"/>
              <a:t>дерево (</a:t>
            </a:r>
            <a:r>
              <a:rPr lang="uk-UA" b="1" i="1" dirty="0" err="1" smtClean="0"/>
              <a:t>підграф</a:t>
            </a:r>
            <a:r>
              <a:rPr lang="uk-UA" b="1" i="1" dirty="0" smtClean="0"/>
              <a:t>)</a:t>
            </a:r>
            <a:r>
              <a:rPr lang="uk-UA" b="1" dirty="0" smtClean="0"/>
              <a:t> </a:t>
            </a:r>
            <a:r>
              <a:rPr lang="uk-UA" dirty="0"/>
              <a:t>зв’язного графу – це зв’язний ациклічний </a:t>
            </a:r>
            <a:r>
              <a:rPr lang="uk-UA" dirty="0" err="1"/>
              <a:t>підграф</a:t>
            </a:r>
            <a:r>
              <a:rPr lang="uk-UA" dirty="0"/>
              <a:t> </a:t>
            </a:r>
            <a:r>
              <a:rPr lang="uk-UA" dirty="0" smtClean="0"/>
              <a:t>(дерево</a:t>
            </a:r>
            <a:r>
              <a:rPr lang="uk-UA" dirty="0"/>
              <a:t>), котрий містить всі вершини графа.</a:t>
            </a:r>
            <a:endParaRPr lang="uk-UA" b="1" i="1" dirty="0" smtClean="0"/>
          </a:p>
          <a:p>
            <a:pPr marL="82296" indent="0" algn="just">
              <a:buNone/>
            </a:pPr>
            <a:r>
              <a:rPr lang="uk-UA" b="1" i="1" dirty="0" smtClean="0"/>
              <a:t>Методами пошуку </a:t>
            </a:r>
            <a:r>
              <a:rPr lang="uk-UA" b="1" i="1" dirty="0" err="1" smtClean="0"/>
              <a:t>остовного</a:t>
            </a:r>
            <a:r>
              <a:rPr lang="uk-UA" b="1" i="1" dirty="0" smtClean="0"/>
              <a:t> дерева</a:t>
            </a:r>
            <a:r>
              <a:rPr lang="uk-UA" b="1" dirty="0" smtClean="0"/>
              <a:t> </a:t>
            </a:r>
            <a:r>
              <a:rPr lang="uk-UA" dirty="0" smtClean="0"/>
              <a:t>називають алгоритми </a:t>
            </a:r>
            <a:r>
              <a:rPr lang="uk-UA" dirty="0"/>
              <a:t>обходу вершин </a:t>
            </a:r>
            <a:r>
              <a:rPr lang="uk-UA" dirty="0" smtClean="0"/>
              <a:t>графа, </a:t>
            </a:r>
            <a:r>
              <a:rPr lang="uk-UA" dirty="0"/>
              <a:t>при якому кожна вершина отримує унікальний порядковий </a:t>
            </a:r>
            <a:r>
              <a:rPr lang="uk-UA" dirty="0" smtClean="0"/>
              <a:t>номер</a:t>
            </a:r>
            <a:r>
              <a:rPr lang="uk-UA" dirty="0" smtClean="0"/>
              <a:t>.</a:t>
            </a:r>
            <a:endParaRPr lang="uk-UA" dirty="0" smtClean="0"/>
          </a:p>
        </p:txBody>
      </p:sp>
    </p:spTree>
    <p:extLst>
      <p:ext uri="{BB962C8B-B14F-4D97-AF65-F5344CB8AC3E}">
        <p14:creationId xmlns="" xmlns:p14="http://schemas.microsoft.com/office/powerpoint/2010/main" val="1911145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8172400" cy="3168352"/>
          </a:xfrm>
        </p:spPr>
        <p:txBody>
          <a:bodyPr/>
          <a:lstStyle/>
          <a:p>
            <a:pPr marL="82296" indent="0" algn="just">
              <a:buNone/>
            </a:pPr>
            <a:r>
              <a:rPr lang="uk-UA" dirty="0"/>
              <a:t>При приєднанні ребра </a:t>
            </a:r>
            <a:r>
              <a:rPr lang="uk-UA" i="1" dirty="0"/>
              <a:t>е</a:t>
            </a:r>
            <a:r>
              <a:rPr lang="uk-UA" baseline="-25000" dirty="0"/>
              <a:t>11</a:t>
            </a:r>
            <a:r>
              <a:rPr lang="uk-UA" dirty="0"/>
              <a:t> робота алгоритму закінчується, так як вже приєднано  </a:t>
            </a:r>
            <a:endParaRPr lang="uk-UA" dirty="0" smtClean="0"/>
          </a:p>
          <a:p>
            <a:pPr marL="82296" indent="0" algn="just">
              <a:buNone/>
            </a:pPr>
            <a:r>
              <a:rPr lang="uk-UA" dirty="0" smtClean="0"/>
              <a:t> </a:t>
            </a:r>
            <a:r>
              <a:rPr lang="uk-UA" i="1" dirty="0"/>
              <a:t>n</a:t>
            </a:r>
            <a:r>
              <a:rPr lang="uk-UA" dirty="0">
                <a:sym typeface="Symbol"/>
              </a:rPr>
              <a:t></a:t>
            </a:r>
            <a:r>
              <a:rPr lang="uk-UA" dirty="0"/>
              <a:t>1= 7</a:t>
            </a:r>
            <a:r>
              <a:rPr lang="uk-UA" dirty="0">
                <a:sym typeface="Symbol"/>
              </a:rPr>
              <a:t></a:t>
            </a:r>
            <a:r>
              <a:rPr lang="uk-UA" dirty="0"/>
              <a:t>1=6 ребер і всі підмножини розбиття об’єдналися в одну </a:t>
            </a:r>
            <a:r>
              <a:rPr lang="uk-UA" dirty="0">
                <a:sym typeface="Symbol"/>
              </a:rPr>
              <a:t></a:t>
            </a:r>
            <a:r>
              <a:rPr lang="uk-UA" baseline="-25000" dirty="0"/>
              <a:t>6</a:t>
            </a:r>
            <a:r>
              <a:rPr lang="uk-UA" dirty="0"/>
              <a:t>=</a:t>
            </a:r>
            <a:r>
              <a:rPr lang="uk-UA" dirty="0">
                <a:sym typeface="Symbol"/>
              </a:rPr>
              <a:t></a:t>
            </a:r>
            <a:r>
              <a:rPr lang="uk-UA" i="1" dirty="0"/>
              <a:t>v</a:t>
            </a:r>
            <a:r>
              <a:rPr lang="uk-UA" baseline="-25000" dirty="0"/>
              <a:t>1</a:t>
            </a:r>
            <a:r>
              <a:rPr lang="uk-UA" i="1" dirty="0"/>
              <a:t>,v</a:t>
            </a:r>
            <a:r>
              <a:rPr lang="uk-UA" baseline="-25000" dirty="0"/>
              <a:t>2</a:t>
            </a:r>
            <a:r>
              <a:rPr lang="uk-UA" i="1" dirty="0"/>
              <a:t>,v</a:t>
            </a:r>
            <a:r>
              <a:rPr lang="uk-UA" baseline="-25000" dirty="0"/>
              <a:t>3</a:t>
            </a:r>
            <a:r>
              <a:rPr lang="uk-UA" dirty="0"/>
              <a:t>,</a:t>
            </a:r>
            <a:r>
              <a:rPr lang="uk-UA" i="1" dirty="0"/>
              <a:t>v</a:t>
            </a:r>
            <a:r>
              <a:rPr lang="uk-UA" baseline="-25000" dirty="0"/>
              <a:t>4</a:t>
            </a:r>
            <a:r>
              <a:rPr lang="uk-UA" dirty="0"/>
              <a:t>,</a:t>
            </a:r>
            <a:r>
              <a:rPr lang="uk-UA" i="1" dirty="0"/>
              <a:t>v</a:t>
            </a:r>
            <a:r>
              <a:rPr lang="uk-UA" baseline="-25000" dirty="0"/>
              <a:t>5</a:t>
            </a:r>
            <a:r>
              <a:rPr lang="uk-UA" i="1" dirty="0"/>
              <a:t>,v</a:t>
            </a:r>
            <a:r>
              <a:rPr lang="uk-UA" baseline="-25000" dirty="0"/>
              <a:t>6</a:t>
            </a:r>
            <a:r>
              <a:rPr lang="uk-UA" i="1" dirty="0"/>
              <a:t>,v</a:t>
            </a:r>
            <a:r>
              <a:rPr lang="uk-UA" baseline="-25000" dirty="0"/>
              <a:t>7</a:t>
            </a:r>
            <a:r>
              <a:rPr lang="uk-UA" dirty="0">
                <a:sym typeface="Symbol"/>
              </a:rPr>
              <a:t></a:t>
            </a:r>
            <a:r>
              <a:rPr lang="uk-UA" dirty="0"/>
              <a:t>. </a:t>
            </a:r>
            <a:r>
              <a:rPr lang="uk-UA" dirty="0" err="1"/>
              <a:t>Остовне</a:t>
            </a:r>
            <a:r>
              <a:rPr lang="uk-UA" dirty="0"/>
              <a:t> дерево мінімальної ваги </a:t>
            </a:r>
            <a:r>
              <a:rPr lang="uk-UA" i="1" dirty="0"/>
              <a:t>Т</a:t>
            </a:r>
            <a:r>
              <a:rPr lang="uk-UA" dirty="0"/>
              <a:t> утворюють ребра </a:t>
            </a:r>
            <a:r>
              <a:rPr lang="uk-UA" i="1" dirty="0"/>
              <a:t>e</a:t>
            </a:r>
            <a:r>
              <a:rPr lang="uk-UA" baseline="-25000" dirty="0"/>
              <a:t>1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2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3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4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5</a:t>
            </a:r>
            <a:r>
              <a:rPr lang="uk-UA" dirty="0"/>
              <a:t>, </a:t>
            </a:r>
            <a:r>
              <a:rPr lang="uk-UA" i="1" dirty="0"/>
              <a:t>е</a:t>
            </a:r>
            <a:r>
              <a:rPr lang="uk-UA" baseline="-25000" dirty="0"/>
              <a:t>11</a:t>
            </a:r>
            <a:r>
              <a:rPr lang="uk-UA" dirty="0"/>
              <a:t> </a:t>
            </a:r>
            <a:r>
              <a:rPr lang="uk-UA" dirty="0" smtClean="0"/>
              <a:t>.</a:t>
            </a:r>
            <a:endParaRPr lang="uk-UA" dirty="0"/>
          </a:p>
          <a:p>
            <a:pPr marL="82296" indent="0" algn="just">
              <a:buNone/>
            </a:pPr>
            <a:endParaRPr lang="uk-UA" dirty="0"/>
          </a:p>
        </p:txBody>
      </p:sp>
      <p:sp>
        <p:nvSpPr>
          <p:cNvPr id="50" name="Rectangle 6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1362411" y="3522598"/>
            <a:ext cx="6768752" cy="3055770"/>
            <a:chOff x="2051720" y="1990080"/>
            <a:chExt cx="6768752" cy="3055770"/>
          </a:xfrm>
        </p:grpSpPr>
        <p:sp>
          <p:nvSpPr>
            <p:cNvPr id="52" name="Овал 51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Овал 52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Овал 54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0" name="Прямая соединительная линия 59"/>
            <p:cNvCxnSpPr>
              <a:stCxn id="52" idx="6"/>
              <a:endCxn id="54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>
              <a:stCxn id="53" idx="6"/>
              <a:endCxn id="55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>
              <a:stCxn id="54" idx="6"/>
              <a:endCxn id="56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stCxn id="57" idx="6"/>
              <a:endCxn id="58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stCxn id="54" idx="3"/>
              <a:endCxn id="53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59234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8100392" cy="1143000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</a:t>
            </a:r>
            <a:r>
              <a:rPr lang="en-US" b="1" i="1" smtClean="0"/>
              <a:t>4</a:t>
            </a:r>
            <a:r>
              <a:rPr lang="uk-UA" b="1" i="1" smtClean="0"/>
              <a:t>. </a:t>
            </a:r>
            <a:r>
              <a:rPr lang="uk-UA" b="1" i="1" dirty="0" err="1"/>
              <a:t>Остовні</a:t>
            </a:r>
            <a:r>
              <a:rPr lang="uk-UA" b="1" i="1" dirty="0"/>
              <a:t> </a:t>
            </a:r>
            <a:r>
              <a:rPr lang="uk-UA" b="1" i="1" dirty="0" smtClean="0"/>
              <a:t>дерева мінімальної ваги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2808312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uk-UA" sz="3000" i="1" dirty="0"/>
              <a:t>Постановка задачі</a:t>
            </a:r>
            <a:r>
              <a:rPr lang="uk-UA" sz="3000" dirty="0"/>
              <a:t>. Задано зв’язний неорієнтований граф </a:t>
            </a:r>
            <a:r>
              <a:rPr lang="uk-UA" sz="3000" i="1" dirty="0"/>
              <a:t>G </a:t>
            </a:r>
            <a:r>
              <a:rPr lang="uk-UA" sz="3000" dirty="0"/>
              <a:t>= (</a:t>
            </a:r>
            <a:r>
              <a:rPr lang="uk-UA" sz="3000" i="1" dirty="0"/>
              <a:t>V,E</a:t>
            </a:r>
            <a:r>
              <a:rPr lang="uk-UA" sz="3000" dirty="0"/>
              <a:t>), де </a:t>
            </a:r>
            <a:r>
              <a:rPr lang="uk-UA" sz="3000" i="1" dirty="0"/>
              <a:t>V</a:t>
            </a:r>
            <a:r>
              <a:rPr lang="uk-UA" sz="3000" dirty="0"/>
              <a:t> </a:t>
            </a:r>
            <a:r>
              <a:rPr lang="uk-UA" sz="3000" dirty="0" err="1"/>
              <a:t>–множина</a:t>
            </a:r>
            <a:r>
              <a:rPr lang="uk-UA" sz="3000" dirty="0"/>
              <a:t> вершин, а </a:t>
            </a:r>
            <a:r>
              <a:rPr lang="uk-UA" sz="3000" i="1" dirty="0"/>
              <a:t>E</a:t>
            </a:r>
            <a:r>
              <a:rPr lang="uk-UA" sz="3000" dirty="0"/>
              <a:t> – множина ребер і для кожного ребра (</a:t>
            </a:r>
            <a:r>
              <a:rPr lang="uk-UA" sz="3000" i="1" dirty="0"/>
              <a:t>u,v</a:t>
            </a:r>
            <a:r>
              <a:rPr lang="uk-UA" sz="3000" dirty="0"/>
              <a:t>)</a:t>
            </a:r>
            <a:r>
              <a:rPr lang="uk-UA" sz="3000" dirty="0">
                <a:sym typeface="Symbol"/>
              </a:rPr>
              <a:t></a:t>
            </a:r>
            <a:r>
              <a:rPr lang="uk-UA" sz="3000" i="1" dirty="0"/>
              <a:t>E</a:t>
            </a:r>
            <a:r>
              <a:rPr lang="uk-UA" sz="3000" dirty="0"/>
              <a:t> задано вагу </a:t>
            </a:r>
            <a:r>
              <a:rPr lang="uk-UA" sz="3000" i="1" dirty="0"/>
              <a:t>w</a:t>
            </a:r>
            <a:r>
              <a:rPr lang="uk-UA" sz="3000" dirty="0"/>
              <a:t>(</a:t>
            </a:r>
            <a:r>
              <a:rPr lang="uk-UA" sz="3000" i="1" dirty="0"/>
              <a:t>u,v</a:t>
            </a:r>
            <a:r>
              <a:rPr lang="uk-UA" sz="3000" dirty="0"/>
              <a:t>). Потрібно знайти ациклічну підмножину </a:t>
            </a:r>
            <a:r>
              <a:rPr lang="uk-UA" sz="3000" i="1" dirty="0"/>
              <a:t>Т</a:t>
            </a:r>
            <a:r>
              <a:rPr lang="uk-UA" sz="3000" dirty="0">
                <a:sym typeface="Symbol"/>
              </a:rPr>
              <a:t></a:t>
            </a:r>
            <a:r>
              <a:rPr lang="uk-UA" sz="3000" i="1" dirty="0"/>
              <a:t>E</a:t>
            </a:r>
            <a:r>
              <a:rPr lang="uk-UA" sz="3000" dirty="0"/>
              <a:t>, яка з’єднує всі вершини і загальна вага якої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6438250"/>
              </p:ext>
            </p:extLst>
          </p:nvPr>
        </p:nvGraphicFramePr>
        <p:xfrm>
          <a:off x="1259632" y="3616363"/>
          <a:ext cx="3545610" cy="1080120"/>
        </p:xfrm>
        <a:graphic>
          <a:graphicData uri="http://schemas.openxmlformats.org/presentationml/2006/ole">
            <p:oleObj spid="_x0000_s6155" name="Формула" r:id="rId3" imgW="1167893" imgH="355446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881042" y="3789040"/>
            <a:ext cx="220765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000" dirty="0"/>
              <a:t>мінімальна.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23356" y="4653136"/>
            <a:ext cx="8120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000" dirty="0" smtClean="0"/>
              <a:t>Задача </a:t>
            </a:r>
            <a:r>
              <a:rPr lang="uk-UA" sz="3000" dirty="0"/>
              <a:t>пошуку дерева </a:t>
            </a:r>
            <a:r>
              <a:rPr lang="uk-UA" sz="3000" i="1" dirty="0"/>
              <a:t>Т</a:t>
            </a:r>
            <a:r>
              <a:rPr lang="uk-UA" sz="3000" dirty="0"/>
              <a:t> називається задачею пошуку мінімального </a:t>
            </a:r>
            <a:r>
              <a:rPr lang="uk-UA" sz="3000" dirty="0" err="1"/>
              <a:t>остовного</a:t>
            </a:r>
            <a:r>
              <a:rPr lang="uk-UA" sz="3000" dirty="0"/>
              <a:t> дерева.</a:t>
            </a:r>
          </a:p>
          <a:p>
            <a:pPr algn="just"/>
            <a:r>
              <a:rPr lang="uk-UA" sz="3000" dirty="0"/>
              <a:t>Ми розглянемо два алгоритми розв’язку даної задачі – алгоритм Прима та алгоритм </a:t>
            </a:r>
            <a:r>
              <a:rPr lang="uk-UA" sz="3000" dirty="0" err="1"/>
              <a:t>Крускала</a:t>
            </a:r>
            <a:r>
              <a:rPr lang="uk-UA" sz="3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26698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effectLst/>
              </a:rPr>
              <a:t>3.1 Алгоритм </a:t>
            </a:r>
            <a:r>
              <a:rPr lang="uk-UA" b="1" dirty="0" smtClean="0">
                <a:effectLst/>
              </a:rPr>
              <a:t>Прима</a:t>
            </a:r>
            <a:r>
              <a:rPr lang="uk-UA" dirty="0" smtClean="0">
                <a:effectLst/>
              </a:rPr>
              <a:t/>
            </a:r>
            <a:br>
              <a:rPr lang="uk-UA" dirty="0" smtClean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476672"/>
            <a:ext cx="8244408" cy="6120680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uk-UA" sz="2800" i="1" dirty="0">
                <a:solidFill>
                  <a:srgbClr val="FF0000"/>
                </a:solidFill>
              </a:rPr>
              <a:t>Ізольованою</a:t>
            </a:r>
            <a:r>
              <a:rPr lang="uk-UA" sz="2800" dirty="0"/>
              <a:t> називається вершина, </a:t>
            </a:r>
            <a:r>
              <a:rPr lang="uk-UA" sz="2800" dirty="0" smtClean="0"/>
              <a:t>яка </a:t>
            </a:r>
            <a:r>
              <a:rPr lang="uk-UA" sz="2800" dirty="0"/>
              <a:t>на деякому етапі побудови не </a:t>
            </a:r>
            <a:r>
              <a:rPr lang="uk-UA" sz="2800" dirty="0" smtClean="0"/>
              <a:t>зв’язана </a:t>
            </a:r>
            <a:r>
              <a:rPr lang="uk-UA" sz="2800" dirty="0"/>
              <a:t>з іншими вершинами. </a:t>
            </a:r>
            <a:r>
              <a:rPr lang="uk-UA" sz="2800" i="1" dirty="0">
                <a:solidFill>
                  <a:srgbClr val="FF0000"/>
                </a:solidFill>
              </a:rPr>
              <a:t>Фрагмент</a:t>
            </a:r>
            <a:r>
              <a:rPr lang="uk-UA" sz="2800" dirty="0"/>
              <a:t> – це підмножина вершин зв’язаних ребрами.  </a:t>
            </a:r>
            <a:endParaRPr lang="uk-UA" sz="2800" dirty="0" smtClean="0"/>
          </a:p>
          <a:p>
            <a:pPr marL="82296" indent="0" algn="just">
              <a:buNone/>
            </a:pPr>
            <a:r>
              <a:rPr lang="uk-UA" sz="2800" i="1" dirty="0" smtClean="0">
                <a:solidFill>
                  <a:srgbClr val="FF0000"/>
                </a:solidFill>
              </a:rPr>
              <a:t>Ізольованим </a:t>
            </a:r>
            <a:r>
              <a:rPr lang="uk-UA" sz="2800" i="1" dirty="0">
                <a:solidFill>
                  <a:srgbClr val="FF0000"/>
                </a:solidFill>
              </a:rPr>
              <a:t>фрагментом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dirty="0"/>
              <a:t>називається фрагмент, який на даному етапі побудови не зв’язаний з іншими вершинами або фрагментами.</a:t>
            </a:r>
          </a:p>
          <a:p>
            <a:pPr marL="82296" indent="0">
              <a:buNone/>
            </a:pPr>
            <a:r>
              <a:rPr lang="uk-UA" sz="2800" dirty="0"/>
              <a:t>Принципи побудови дерева мінімальної довжини:</a:t>
            </a:r>
          </a:p>
          <a:p>
            <a:pPr lvl="0" algn="just"/>
            <a:r>
              <a:rPr lang="uk-UA" sz="2800" dirty="0"/>
              <a:t>Довільна ізольована вершина з’єднується з найближчим сусідом – вершиною, яка знаходиться на найменшій відстані від даної вершини.</a:t>
            </a:r>
          </a:p>
          <a:p>
            <a:pPr lvl="0" algn="just"/>
            <a:r>
              <a:rPr lang="uk-UA" sz="2800" dirty="0"/>
              <a:t>Довільний ізольований фрагмент з’єднується з найближчим сусідом найкоротшим ребром.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83117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8172400" cy="6858000"/>
          </a:xfrm>
        </p:spPr>
        <p:txBody>
          <a:bodyPr>
            <a:normAutofit fontScale="85000" lnSpcReduction="20000"/>
          </a:bodyPr>
          <a:lstStyle/>
          <a:p>
            <a:pPr marL="82296" lvl="0" indent="0" algn="ctr">
              <a:buNone/>
            </a:pPr>
            <a:r>
              <a:rPr lang="uk-UA" sz="3800" dirty="0"/>
              <a:t> </a:t>
            </a:r>
            <a:r>
              <a:rPr lang="uk-UA" sz="3800" b="1" i="1" dirty="0" smtClean="0"/>
              <a:t>Алгоритм </a:t>
            </a:r>
            <a:r>
              <a:rPr lang="uk-UA" sz="3800" b="1" i="1" dirty="0"/>
              <a:t>Прима</a:t>
            </a:r>
            <a:r>
              <a:rPr lang="uk-UA" sz="3800" b="1" i="1" dirty="0" smtClean="0"/>
              <a:t>.</a:t>
            </a:r>
            <a:endParaRPr lang="en-US" sz="3800" b="1" i="1" dirty="0" smtClean="0"/>
          </a:p>
          <a:p>
            <a:pPr marL="82296" lvl="0" indent="0" algn="ctr">
              <a:buNone/>
            </a:pPr>
            <a:endParaRPr lang="uk-UA" sz="2100" b="1" dirty="0"/>
          </a:p>
          <a:p>
            <a:pPr marL="82296" lvl="0" indent="0" algn="just">
              <a:buNone/>
            </a:pPr>
            <a:r>
              <a:rPr lang="uk-UA" sz="3600" dirty="0" smtClean="0">
                <a:solidFill>
                  <a:srgbClr val="0070C0"/>
                </a:solidFill>
              </a:rPr>
              <a:t>1. Побудова </a:t>
            </a:r>
            <a:r>
              <a:rPr lang="uk-UA" sz="3600" dirty="0">
                <a:solidFill>
                  <a:srgbClr val="0070C0"/>
                </a:solidFill>
              </a:rPr>
              <a:t>матриці суміжності ваг. </a:t>
            </a:r>
          </a:p>
          <a:p>
            <a:pPr marL="82296" indent="0" algn="just">
              <a:buNone/>
            </a:pPr>
            <a:r>
              <a:rPr lang="uk-UA" sz="3600" dirty="0"/>
              <a:t>Якщо вершини </a:t>
            </a:r>
            <a:r>
              <a:rPr lang="uk-UA" sz="3600" i="1" dirty="0"/>
              <a:t>u </a:t>
            </a:r>
            <a:r>
              <a:rPr lang="uk-UA" sz="3600" dirty="0"/>
              <a:t>та</a:t>
            </a:r>
            <a:r>
              <a:rPr lang="uk-UA" sz="3600" i="1" dirty="0"/>
              <a:t> v</a:t>
            </a:r>
            <a:r>
              <a:rPr lang="uk-UA" sz="3600" dirty="0"/>
              <a:t> не з’єднані, то в матриці на перетині рядка </a:t>
            </a:r>
            <a:r>
              <a:rPr lang="uk-UA" sz="3600" i="1" dirty="0"/>
              <a:t>u</a:t>
            </a:r>
            <a:r>
              <a:rPr lang="uk-UA" sz="3600" dirty="0"/>
              <a:t> та стовпчика </a:t>
            </a:r>
            <a:r>
              <a:rPr lang="uk-UA" sz="3600" i="1" dirty="0"/>
              <a:t>v</a:t>
            </a:r>
            <a:r>
              <a:rPr lang="uk-UA" sz="3600" dirty="0"/>
              <a:t> ставиться нескінченість (</a:t>
            </a:r>
            <a:r>
              <a:rPr lang="uk-UA" sz="3600" dirty="0">
                <a:sym typeface="Symbol"/>
              </a:rPr>
              <a:t></a:t>
            </a:r>
            <a:r>
              <a:rPr lang="uk-UA" sz="3600" dirty="0"/>
              <a:t>). Діагональні елементи умовно приймаються рівними нескінченості (</a:t>
            </a:r>
            <a:r>
              <a:rPr lang="uk-UA" sz="3600" dirty="0">
                <a:sym typeface="Symbol"/>
              </a:rPr>
              <a:t></a:t>
            </a:r>
            <a:r>
              <a:rPr lang="uk-UA" sz="3600" dirty="0"/>
              <a:t>). Всі інші елементи матриці дорівнюють </a:t>
            </a:r>
            <a:r>
              <a:rPr lang="uk-UA" sz="3600" i="1" dirty="0"/>
              <a:t>w</a:t>
            </a:r>
            <a:r>
              <a:rPr lang="uk-UA" sz="3600" dirty="0"/>
              <a:t>(</a:t>
            </a:r>
            <a:r>
              <a:rPr lang="uk-UA" sz="3600" i="1" dirty="0"/>
              <a:t>u,v</a:t>
            </a:r>
            <a:r>
              <a:rPr lang="uk-UA" sz="3600" dirty="0"/>
              <a:t>).</a:t>
            </a:r>
          </a:p>
          <a:p>
            <a:pPr marL="82296" lvl="0" indent="0" algn="just">
              <a:buNone/>
            </a:pPr>
            <a:r>
              <a:rPr lang="uk-UA" sz="3600" dirty="0" smtClean="0">
                <a:solidFill>
                  <a:srgbClr val="0070C0"/>
                </a:solidFill>
              </a:rPr>
              <a:t>2. Визначення </a:t>
            </a:r>
            <a:r>
              <a:rPr lang="uk-UA" sz="3600" dirty="0">
                <a:solidFill>
                  <a:srgbClr val="0070C0"/>
                </a:solidFill>
              </a:rPr>
              <a:t>першого фрагменту. </a:t>
            </a:r>
          </a:p>
          <a:p>
            <a:pPr marL="82296" indent="0" algn="just">
              <a:buNone/>
            </a:pPr>
            <a:r>
              <a:rPr lang="uk-UA" sz="3600" dirty="0"/>
              <a:t>За початкову обирається довільна вершина. Згідно принципу 1 для цієї вершини знаходимо найближчого сусіда. Для цього в матриці обирається рядок відстаней від обраної вершини до всіх інших і визначається вершина до якої відстань найменша</a:t>
            </a:r>
            <a:r>
              <a:rPr lang="uk-UA" sz="3600" dirty="0" smtClean="0"/>
              <a:t>.</a:t>
            </a:r>
            <a:endParaRPr lang="uk-UA" sz="3600" dirty="0"/>
          </a:p>
        </p:txBody>
      </p:sp>
    </p:spTree>
    <p:extLst>
      <p:ext uri="{BB962C8B-B14F-4D97-AF65-F5344CB8AC3E}">
        <p14:creationId xmlns="" xmlns:p14="http://schemas.microsoft.com/office/powerpoint/2010/main" val="10134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6336704"/>
          </a:xfrm>
        </p:spPr>
        <p:txBody>
          <a:bodyPr>
            <a:normAutofit/>
          </a:bodyPr>
          <a:lstStyle/>
          <a:p>
            <a:pPr marL="82296" lvl="0" indent="0" algn="just">
              <a:buNone/>
            </a:pPr>
            <a:r>
              <a:rPr lang="uk-UA" dirty="0">
                <a:solidFill>
                  <a:srgbClr val="0070C0"/>
                </a:solidFill>
              </a:rPr>
              <a:t>3. Розширення фрагменту. </a:t>
            </a:r>
          </a:p>
          <a:p>
            <a:pPr marL="82296" indent="0" algn="just">
              <a:buNone/>
            </a:pPr>
            <a:r>
              <a:rPr lang="uk-UA" dirty="0"/>
              <a:t>Для розширення </a:t>
            </a:r>
            <a:r>
              <a:rPr lang="uk-UA" dirty="0" smtClean="0"/>
              <a:t>фрагмент</a:t>
            </a:r>
            <a:r>
              <a:rPr lang="uk-UA" dirty="0"/>
              <a:t>у</a:t>
            </a:r>
            <a:r>
              <a:rPr lang="uk-UA" dirty="0" smtClean="0"/>
              <a:t> </a:t>
            </a:r>
            <a:r>
              <a:rPr lang="uk-UA" dirty="0"/>
              <a:t>порівнюються відстані від отриманого фрагменту до кожної ізольованої вершини. З усіх можливих з’єднань обирається така ізольована вершина відстань до якої найменша. </a:t>
            </a:r>
          </a:p>
          <a:p>
            <a:pPr marL="82296" lvl="0" indent="0" algn="just">
              <a:buNone/>
            </a:pPr>
            <a:r>
              <a:rPr lang="uk-UA" dirty="0">
                <a:solidFill>
                  <a:srgbClr val="0070C0"/>
                </a:solidFill>
              </a:rPr>
              <a:t>4. Закінчення. </a:t>
            </a:r>
          </a:p>
          <a:p>
            <a:pPr marL="82296" indent="0" algn="just">
              <a:buNone/>
            </a:pPr>
            <a:r>
              <a:rPr lang="uk-UA" dirty="0"/>
              <a:t>Якщо всі ізольовані вершини приєднані, то мінімальне </a:t>
            </a:r>
            <a:r>
              <a:rPr lang="uk-UA" dirty="0" err="1"/>
              <a:t>остовне</a:t>
            </a:r>
            <a:r>
              <a:rPr lang="uk-UA" dirty="0"/>
              <a:t> дерево побудоване (роботу алгоритму завершено), якщо – ні, то перейти на крок 3.</a:t>
            </a:r>
          </a:p>
        </p:txBody>
      </p:sp>
    </p:spTree>
    <p:extLst>
      <p:ext uri="{BB962C8B-B14F-4D97-AF65-F5344CB8AC3E}">
        <p14:creationId xmlns="" xmlns:p14="http://schemas.microsoft.com/office/powerpoint/2010/main" val="2508454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8640"/>
            <a:ext cx="8244408" cy="6669360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uk-UA" sz="3300" i="1" dirty="0"/>
              <a:t>Псевдокод алгоритму </a:t>
            </a:r>
            <a:r>
              <a:rPr lang="uk-UA" sz="3300" i="1" dirty="0" smtClean="0"/>
              <a:t>Прима:</a:t>
            </a:r>
          </a:p>
          <a:p>
            <a:pPr marL="82296" indent="0">
              <a:buNone/>
            </a:pPr>
            <a:endParaRPr lang="uk-UA" sz="3300" dirty="0"/>
          </a:p>
          <a:p>
            <a:pPr marL="82296" indent="0">
              <a:buNone/>
            </a:pPr>
            <a:r>
              <a:rPr lang="uk-UA" sz="3300" dirty="0"/>
              <a:t>// Вхідні дані: 	Зважений зв’язний граф </a:t>
            </a:r>
            <a:r>
              <a:rPr lang="uk-UA" sz="3300" i="1" dirty="0"/>
              <a:t>G </a:t>
            </a:r>
            <a:r>
              <a:rPr lang="uk-UA" sz="3300" dirty="0"/>
              <a:t>=(</a:t>
            </a:r>
            <a:r>
              <a:rPr lang="uk-UA" sz="3300" i="1" dirty="0"/>
              <a:t>V,E</a:t>
            </a:r>
            <a:r>
              <a:rPr lang="uk-UA" sz="3300" dirty="0"/>
              <a:t>)</a:t>
            </a:r>
          </a:p>
          <a:p>
            <a:pPr marL="82296" indent="0">
              <a:buNone/>
            </a:pPr>
            <a:r>
              <a:rPr lang="uk-UA" sz="3300" dirty="0"/>
              <a:t>//Вихідні дані: 	</a:t>
            </a:r>
            <a:r>
              <a:rPr lang="uk-UA" sz="3300" i="1" dirty="0"/>
              <a:t>Е</a:t>
            </a:r>
            <a:r>
              <a:rPr lang="uk-UA" sz="3300" i="1" baseline="-25000" dirty="0"/>
              <a:t>Т</a:t>
            </a:r>
            <a:r>
              <a:rPr lang="uk-UA" sz="3300" dirty="0"/>
              <a:t>, множина ребер, які утворюють мінімальне </a:t>
            </a:r>
            <a:r>
              <a:rPr lang="uk-UA" sz="3300" dirty="0" err="1"/>
              <a:t>остовне</a:t>
            </a:r>
            <a:r>
              <a:rPr lang="uk-UA" sz="3300" dirty="0"/>
              <a:t> дерево </a:t>
            </a:r>
            <a:r>
              <a:rPr lang="uk-UA" sz="3300" i="1" dirty="0" smtClean="0"/>
              <a:t>Т</a:t>
            </a:r>
          </a:p>
          <a:p>
            <a:pPr marL="82296" indent="0">
              <a:buNone/>
            </a:pPr>
            <a:endParaRPr lang="uk-UA" sz="3300" dirty="0"/>
          </a:p>
          <a:p>
            <a:pPr marL="82296" indent="0">
              <a:buNone/>
            </a:pPr>
            <a:r>
              <a:rPr lang="uk-UA" sz="3300" i="1" dirty="0"/>
              <a:t>V</a:t>
            </a:r>
            <a:r>
              <a:rPr lang="uk-UA" sz="3300" i="1" baseline="-25000" dirty="0"/>
              <a:t>Т  </a:t>
            </a:r>
            <a:r>
              <a:rPr lang="uk-UA" sz="3300" i="1" dirty="0">
                <a:sym typeface="Symbol"/>
              </a:rPr>
              <a:t></a:t>
            </a:r>
            <a:r>
              <a:rPr lang="uk-UA" sz="3300" i="1" dirty="0"/>
              <a:t> </a:t>
            </a:r>
            <a:r>
              <a:rPr lang="uk-UA" sz="3300" dirty="0">
                <a:sym typeface="Symbol"/>
              </a:rPr>
              <a:t></a:t>
            </a:r>
            <a:r>
              <a:rPr lang="uk-UA" sz="3300" i="1" dirty="0"/>
              <a:t> v</a:t>
            </a:r>
            <a:r>
              <a:rPr lang="uk-UA" sz="3300" baseline="-25000" dirty="0"/>
              <a:t>0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</a:t>
            </a:r>
            <a:r>
              <a:rPr lang="uk-UA" sz="3300" dirty="0"/>
              <a:t>	</a:t>
            </a:r>
            <a:r>
              <a:rPr lang="uk-UA" sz="3300" dirty="0" smtClean="0"/>
              <a:t>//</a:t>
            </a:r>
            <a:r>
              <a:rPr lang="uk-UA" sz="3300" dirty="0"/>
              <a:t>Множина вершин </a:t>
            </a:r>
            <a:r>
              <a:rPr lang="uk-UA" sz="3300" dirty="0" err="1"/>
              <a:t>остовного</a:t>
            </a:r>
            <a:r>
              <a:rPr lang="uk-UA" sz="3300" dirty="0"/>
              <a:t> дерева</a:t>
            </a:r>
            <a:r>
              <a:rPr lang="uk-UA" sz="3300" i="1" dirty="0"/>
              <a:t> Т</a:t>
            </a:r>
            <a:endParaRPr lang="uk-UA" sz="3300" dirty="0"/>
          </a:p>
          <a:p>
            <a:pPr marL="82296" indent="0">
              <a:buNone/>
            </a:pPr>
            <a:r>
              <a:rPr lang="uk-UA" sz="3300" i="1" dirty="0"/>
              <a:t>Е</a:t>
            </a:r>
            <a:r>
              <a:rPr lang="uk-UA" sz="3300" i="1" baseline="-25000" dirty="0"/>
              <a:t>Т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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</a:t>
            </a:r>
            <a:r>
              <a:rPr lang="uk-UA" sz="3300" dirty="0"/>
              <a:t>	</a:t>
            </a:r>
            <a:r>
              <a:rPr lang="uk-UA" sz="3300" dirty="0" smtClean="0"/>
              <a:t>//</a:t>
            </a:r>
            <a:r>
              <a:rPr lang="uk-UA" sz="3300" dirty="0"/>
              <a:t>Множина ребер </a:t>
            </a:r>
            <a:r>
              <a:rPr lang="uk-UA" sz="3300" dirty="0" err="1"/>
              <a:t>остовного</a:t>
            </a:r>
            <a:r>
              <a:rPr lang="uk-UA" sz="3300" dirty="0"/>
              <a:t> дерева</a:t>
            </a:r>
            <a:r>
              <a:rPr lang="uk-UA" sz="3300" i="1" dirty="0"/>
              <a:t> Т</a:t>
            </a:r>
            <a:endParaRPr lang="uk-UA" sz="3300" dirty="0"/>
          </a:p>
          <a:p>
            <a:pPr marL="82296" indent="0">
              <a:buNone/>
            </a:pPr>
            <a:endParaRPr lang="uk-UA" sz="3300" b="1" dirty="0" smtClean="0"/>
          </a:p>
          <a:p>
            <a:pPr marL="82296" indent="0">
              <a:buNone/>
            </a:pPr>
            <a:r>
              <a:rPr lang="uk-UA" sz="3300" b="1" dirty="0" err="1" smtClean="0"/>
              <a:t>for</a:t>
            </a:r>
            <a:r>
              <a:rPr lang="uk-UA" sz="3300" dirty="0" smtClean="0"/>
              <a:t> </a:t>
            </a:r>
            <a:r>
              <a:rPr lang="uk-UA" sz="3300" i="1" dirty="0"/>
              <a:t>i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</a:t>
            </a:r>
            <a:r>
              <a:rPr lang="uk-UA" sz="3300" dirty="0"/>
              <a:t> 1 </a:t>
            </a:r>
            <a:r>
              <a:rPr lang="uk-UA" sz="3300" b="1" dirty="0" err="1"/>
              <a:t>to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</a:t>
            </a:r>
            <a:r>
              <a:rPr lang="uk-UA" sz="3300" i="1" dirty="0"/>
              <a:t>V</a:t>
            </a:r>
            <a:r>
              <a:rPr lang="uk-UA" sz="3300" dirty="0">
                <a:sym typeface="Symbol"/>
              </a:rPr>
              <a:t></a:t>
            </a:r>
            <a:r>
              <a:rPr lang="uk-UA" sz="3300" dirty="0"/>
              <a:t>1 </a:t>
            </a:r>
            <a:r>
              <a:rPr lang="uk-UA" sz="3300" b="1" dirty="0" err="1"/>
              <a:t>do</a:t>
            </a:r>
            <a:endParaRPr lang="uk-UA" sz="3300" dirty="0"/>
          </a:p>
          <a:p>
            <a:pPr marL="82296" indent="0">
              <a:buNone/>
            </a:pPr>
            <a:r>
              <a:rPr lang="uk-UA" sz="3300" dirty="0"/>
              <a:t>// Пошук ребра з мінімальною вагою </a:t>
            </a:r>
            <a:r>
              <a:rPr lang="uk-UA" sz="3300" i="1" dirty="0"/>
              <a:t>e</a:t>
            </a:r>
            <a:r>
              <a:rPr lang="uk-UA" sz="3300" dirty="0"/>
              <a:t>* = (</a:t>
            </a:r>
            <a:r>
              <a:rPr lang="uk-UA" sz="3300" i="1" dirty="0"/>
              <a:t>u*,v*</a:t>
            </a:r>
            <a:r>
              <a:rPr lang="uk-UA" sz="3300" dirty="0"/>
              <a:t>) серед всіх ребер (</a:t>
            </a:r>
            <a:r>
              <a:rPr lang="uk-UA" sz="3300" i="1" dirty="0"/>
              <a:t>u,v</a:t>
            </a:r>
            <a:r>
              <a:rPr lang="uk-UA" sz="3300" dirty="0"/>
              <a:t>) таких, що </a:t>
            </a:r>
            <a:r>
              <a:rPr lang="uk-UA" sz="3300" i="1" dirty="0"/>
              <a:t>v </a:t>
            </a:r>
            <a:r>
              <a:rPr lang="uk-UA" sz="3300" dirty="0">
                <a:sym typeface="Symbol"/>
              </a:rPr>
              <a:t></a:t>
            </a:r>
            <a:r>
              <a:rPr lang="uk-UA" sz="3300" i="1" dirty="0"/>
              <a:t> V</a:t>
            </a:r>
            <a:r>
              <a:rPr lang="uk-UA" sz="3300" i="1" baseline="-25000" dirty="0"/>
              <a:t>Т</a:t>
            </a:r>
            <a:r>
              <a:rPr lang="uk-UA" sz="3300" i="1" dirty="0"/>
              <a:t>  </a:t>
            </a:r>
            <a:r>
              <a:rPr lang="uk-UA" sz="3300" dirty="0"/>
              <a:t>та </a:t>
            </a:r>
            <a:r>
              <a:rPr lang="uk-UA" sz="3300" i="1" dirty="0"/>
              <a:t>u </a:t>
            </a:r>
            <a:r>
              <a:rPr lang="uk-UA" sz="3300" dirty="0">
                <a:sym typeface="Symbol"/>
              </a:rPr>
              <a:t></a:t>
            </a:r>
            <a:r>
              <a:rPr lang="uk-UA" sz="3300" dirty="0"/>
              <a:t> </a:t>
            </a:r>
            <a:r>
              <a:rPr lang="uk-UA" sz="3300" i="1" dirty="0"/>
              <a:t>V</a:t>
            </a:r>
            <a:r>
              <a:rPr lang="uk-UA" sz="3300" dirty="0">
                <a:sym typeface="Symbol"/>
              </a:rPr>
              <a:t></a:t>
            </a:r>
            <a:r>
              <a:rPr lang="uk-UA" sz="3300" i="1" dirty="0"/>
              <a:t>V</a:t>
            </a:r>
            <a:r>
              <a:rPr lang="uk-UA" sz="3300" i="1" baseline="-25000" dirty="0"/>
              <a:t>Т</a:t>
            </a:r>
            <a:r>
              <a:rPr lang="uk-UA" sz="3300" i="1" dirty="0"/>
              <a:t> </a:t>
            </a:r>
            <a:endParaRPr lang="uk-UA" sz="3300" dirty="0"/>
          </a:p>
          <a:p>
            <a:pPr marL="82296" indent="0">
              <a:buNone/>
            </a:pPr>
            <a:r>
              <a:rPr lang="uk-UA" sz="3300" i="1" dirty="0"/>
              <a:t> V</a:t>
            </a:r>
            <a:r>
              <a:rPr lang="uk-UA" sz="3300" i="1" baseline="-25000" dirty="0"/>
              <a:t>T</a:t>
            </a:r>
            <a:r>
              <a:rPr lang="uk-UA" sz="3300" i="1" dirty="0"/>
              <a:t> </a:t>
            </a:r>
            <a:r>
              <a:rPr lang="uk-UA" sz="3300" dirty="0">
                <a:sym typeface="Symbol"/>
              </a:rPr>
              <a:t></a:t>
            </a:r>
            <a:r>
              <a:rPr lang="uk-UA" sz="3300" i="1" dirty="0"/>
              <a:t> V</a:t>
            </a:r>
            <a:r>
              <a:rPr lang="uk-UA" sz="3300" i="1" baseline="-25000" dirty="0"/>
              <a:t>Т</a:t>
            </a:r>
            <a:r>
              <a:rPr lang="uk-UA" sz="3300" dirty="0"/>
              <a:t> </a:t>
            </a:r>
            <a:r>
              <a:rPr lang="uk-UA" sz="3300" dirty="0">
                <a:sym typeface="Symbol"/>
              </a:rPr>
              <a:t></a:t>
            </a:r>
            <a:r>
              <a:rPr lang="uk-UA" sz="3300" i="1" dirty="0"/>
              <a:t>u</a:t>
            </a:r>
            <a:r>
              <a:rPr lang="uk-UA" sz="3300" dirty="0"/>
              <a:t>*</a:t>
            </a:r>
            <a:r>
              <a:rPr lang="uk-UA" sz="3300" dirty="0">
                <a:sym typeface="Symbol"/>
              </a:rPr>
              <a:t></a:t>
            </a:r>
            <a:endParaRPr lang="uk-UA" sz="3300" dirty="0"/>
          </a:p>
          <a:p>
            <a:pPr marL="82296" indent="0">
              <a:buNone/>
            </a:pPr>
            <a:r>
              <a:rPr lang="uk-UA" sz="3300" i="1" dirty="0"/>
              <a:t>Е</a:t>
            </a:r>
            <a:r>
              <a:rPr lang="uk-UA" sz="3300" i="1" baseline="-25000" dirty="0"/>
              <a:t>Т</a:t>
            </a:r>
            <a:r>
              <a:rPr lang="uk-UA" sz="3300" dirty="0"/>
              <a:t>  </a:t>
            </a:r>
            <a:r>
              <a:rPr lang="uk-UA" sz="3300" dirty="0">
                <a:sym typeface="Symbol"/>
              </a:rPr>
              <a:t></a:t>
            </a:r>
            <a:r>
              <a:rPr lang="uk-UA" sz="3300" dirty="0"/>
              <a:t> </a:t>
            </a:r>
            <a:r>
              <a:rPr lang="uk-UA" sz="3300" i="1" dirty="0" err="1"/>
              <a:t>Е</a:t>
            </a:r>
            <a:r>
              <a:rPr lang="uk-UA" sz="3300" i="1" baseline="-25000" dirty="0" err="1"/>
              <a:t>Т</a:t>
            </a:r>
            <a:r>
              <a:rPr lang="uk-UA" sz="3300" i="1" dirty="0"/>
              <a:t> </a:t>
            </a:r>
            <a:r>
              <a:rPr lang="uk-UA" sz="3300" dirty="0">
                <a:sym typeface="Symbol"/>
              </a:rPr>
              <a:t></a:t>
            </a:r>
            <a:r>
              <a:rPr lang="uk-UA" sz="3300" i="1" dirty="0"/>
              <a:t>e</a:t>
            </a:r>
            <a:r>
              <a:rPr lang="uk-UA" sz="3300" dirty="0"/>
              <a:t>*</a:t>
            </a:r>
            <a:r>
              <a:rPr lang="uk-UA" sz="3300" dirty="0">
                <a:sym typeface="Symbol"/>
              </a:rPr>
              <a:t></a:t>
            </a:r>
            <a:endParaRPr lang="uk-UA" sz="3300" dirty="0"/>
          </a:p>
          <a:p>
            <a:pPr marL="82296" indent="0">
              <a:buNone/>
            </a:pPr>
            <a:r>
              <a:rPr lang="uk-UA" sz="3300" b="1" dirty="0" err="1"/>
              <a:t>return</a:t>
            </a:r>
            <a:r>
              <a:rPr lang="uk-UA" sz="3300" dirty="0"/>
              <a:t> </a:t>
            </a:r>
            <a:r>
              <a:rPr lang="uk-UA" sz="3300" i="1" dirty="0"/>
              <a:t>Е</a:t>
            </a:r>
            <a:r>
              <a:rPr lang="uk-UA" sz="3300" i="1" baseline="-25000" dirty="0"/>
              <a:t>Т</a:t>
            </a:r>
            <a:r>
              <a:rPr lang="uk-UA" sz="3300" i="1" dirty="0"/>
              <a:t> </a:t>
            </a:r>
            <a:endParaRPr lang="uk-UA" sz="3300" dirty="0"/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064226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104" y="241996"/>
            <a:ext cx="8064896" cy="1728192"/>
          </a:xfrm>
        </p:spPr>
        <p:txBody>
          <a:bodyPr/>
          <a:lstStyle/>
          <a:p>
            <a:pPr marL="82296" indent="0" algn="just">
              <a:buNone/>
            </a:pPr>
            <a:r>
              <a:rPr lang="uk-UA" i="1" dirty="0"/>
              <a:t>Приклад</a:t>
            </a:r>
            <a:r>
              <a:rPr lang="uk-UA" dirty="0"/>
              <a:t>: Для заданого графа </a:t>
            </a:r>
            <a:r>
              <a:rPr lang="uk-UA" i="1" dirty="0"/>
              <a:t>G</a:t>
            </a:r>
            <a:r>
              <a:rPr lang="uk-UA" dirty="0"/>
              <a:t> </a:t>
            </a:r>
            <a:r>
              <a:rPr lang="uk-UA" dirty="0" smtClean="0"/>
              <a:t>побудувати </a:t>
            </a:r>
            <a:r>
              <a:rPr lang="uk-UA" dirty="0" err="1"/>
              <a:t>остовне</a:t>
            </a:r>
            <a:r>
              <a:rPr lang="uk-UA" dirty="0"/>
              <a:t> дерево мінімальної ваги, використовуючи алгоритм Прима.</a:t>
            </a:r>
          </a:p>
          <a:p>
            <a:pPr lvl="2"/>
            <a:endParaRPr lang="uk-UA" dirty="0"/>
          </a:p>
        </p:txBody>
      </p:sp>
      <p:sp>
        <p:nvSpPr>
          <p:cNvPr id="4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9" name="Группа 98"/>
          <p:cNvGrpSpPr/>
          <p:nvPr/>
        </p:nvGrpSpPr>
        <p:grpSpPr>
          <a:xfrm>
            <a:off x="1319307" y="2388367"/>
            <a:ext cx="6912768" cy="3055770"/>
            <a:chOff x="1907704" y="1990080"/>
            <a:chExt cx="6912768" cy="3055770"/>
          </a:xfrm>
        </p:grpSpPr>
        <p:sp>
          <p:nvSpPr>
            <p:cNvPr id="51" name="Овал 50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Овал 51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Овал 52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Овал 54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Прямая соединительная линия 58"/>
            <p:cNvCxnSpPr>
              <a:stCxn id="51" idx="4"/>
              <a:endCxn id="52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>
              <a:stCxn id="51" idx="6"/>
              <a:endCxn id="53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stCxn id="52" idx="6"/>
              <a:endCxn id="54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stCxn id="53" idx="6"/>
              <a:endCxn id="55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>
              <a:stCxn id="55" idx="4"/>
              <a:endCxn id="56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>
              <a:stCxn id="56" idx="6"/>
              <a:endCxn id="57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>
              <a:stCxn id="55" idx="6"/>
              <a:endCxn id="57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>
              <a:stCxn id="53" idx="4"/>
              <a:endCxn id="54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>
              <a:stCxn id="53" idx="3"/>
              <a:endCxn id="52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>
              <a:stCxn id="55" idx="3"/>
              <a:endCxn id="54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>
              <a:stCxn id="51" idx="5"/>
              <a:endCxn id="54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75344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65855192"/>
              </p:ext>
            </p:extLst>
          </p:nvPr>
        </p:nvGraphicFramePr>
        <p:xfrm>
          <a:off x="1506201" y="764704"/>
          <a:ext cx="5946120" cy="4876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7432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4326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 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4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1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1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4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8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2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1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2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3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2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3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2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6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7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</a:rPr>
                        <a:t>9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4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4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3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3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5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8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2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6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3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5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6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7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  <a:sym typeface="Symbol"/>
                        </a:rPr>
                        <a:t>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5</a:t>
                      </a:r>
                      <a:endParaRPr lang="uk-UA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  <a:sym typeface="Symbol"/>
                        </a:rPr>
                        <a:t>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</a:rPr>
                        <a:t>8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v</a:t>
                      </a:r>
                      <a:r>
                        <a:rPr lang="uk-UA" sz="4000" baseline="-25000" dirty="0">
                          <a:effectLst/>
                        </a:rPr>
                        <a:t>7</a:t>
                      </a:r>
                      <a:endParaRPr lang="uk-UA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</a:rPr>
                        <a:t>9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</a:rPr>
                        <a:t>8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0" dirty="0">
                          <a:effectLst/>
                          <a:sym typeface="Symbol"/>
                        </a:rPr>
                        <a:t></a:t>
                      </a:r>
                      <a:endParaRPr lang="uk-UA" sz="4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58881" y="92232"/>
            <a:ext cx="727280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Побудуємо матрицю суміжності ваг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6253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455</TotalTime>
  <Words>1087</Words>
  <Application>Microsoft Office PowerPoint</Application>
  <PresentationFormat>Экран (4:3)</PresentationFormat>
  <Paragraphs>395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Солнцестояние</vt:lpstr>
      <vt:lpstr>Формула</vt:lpstr>
      <vt:lpstr>Лекція 12.  Остовні дерева  мінімальної ваги</vt:lpstr>
      <vt:lpstr>§3. Остовні дерева</vt:lpstr>
      <vt:lpstr>§4. Остовні дерева мінімальної ваги</vt:lpstr>
      <vt:lpstr>3.1 Алгоритм Прима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3.2 Алгоритм Крускала</vt:lpstr>
      <vt:lpstr>Слайд 16</vt:lpstr>
      <vt:lpstr>Слайд 17</vt:lpstr>
      <vt:lpstr>Слайд 18</vt:lpstr>
      <vt:lpstr>Слайд 19</vt:lpstr>
      <vt:lpstr>Слайд 20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НАТАША</cp:lastModifiedBy>
  <cp:revision>57</cp:revision>
  <dcterms:created xsi:type="dcterms:W3CDTF">2017-10-06T05:13:18Z</dcterms:created>
  <dcterms:modified xsi:type="dcterms:W3CDTF">2022-11-26T17:51:40Z</dcterms:modified>
</cp:coreProperties>
</file>