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76" r:id="rId8"/>
    <p:sldId id="259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70" r:id="rId17"/>
    <p:sldId id="271" r:id="rId18"/>
    <p:sldId id="268" r:id="rId19"/>
    <p:sldId id="272" r:id="rId20"/>
    <p:sldId id="273" r:id="rId21"/>
    <p:sldId id="269" r:id="rId22"/>
    <p:sldId id="274" r:id="rId23"/>
    <p:sldId id="275" r:id="rId24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5950FB-E89F-4C5B-BC3E-846C15206862}" v="1" dt="2021-12-02T18:14:59.377"/>
    <p1510:client id="{F6D4AC7D-AE74-4127-B00B-B68F89D71E18}" v="21" dt="2021-12-02T18:30:06.0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38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Денис Корут" userId="S::korut_dv@knuba.edu.ua::f9c35a74-88d4-4da5-9d93-e913cf4e3360" providerId="AD" clId="Web-{F6D4AC7D-AE74-4127-B00B-B68F89D71E18}"/>
    <pc:docChg chg="modSld">
      <pc:chgData name="Денис Корут" userId="S::korut_dv@knuba.edu.ua::f9c35a74-88d4-4da5-9d93-e913cf4e3360" providerId="AD" clId="Web-{F6D4AC7D-AE74-4127-B00B-B68F89D71E18}" dt="2021-12-02T18:30:06.081" v="20" actId="20577"/>
      <pc:docMkLst>
        <pc:docMk/>
      </pc:docMkLst>
      <pc:sldChg chg="modSp">
        <pc:chgData name="Денис Корут" userId="S::korut_dv@knuba.edu.ua::f9c35a74-88d4-4da5-9d93-e913cf4e3360" providerId="AD" clId="Web-{F6D4AC7D-AE74-4127-B00B-B68F89D71E18}" dt="2021-12-02T18:30:06.081" v="20" actId="20577"/>
        <pc:sldMkLst>
          <pc:docMk/>
          <pc:sldMk cId="693891107" sldId="258"/>
        </pc:sldMkLst>
        <pc:spChg chg="mod">
          <ac:chgData name="Денис Корут" userId="S::korut_dv@knuba.edu.ua::f9c35a74-88d4-4da5-9d93-e913cf4e3360" providerId="AD" clId="Web-{F6D4AC7D-AE74-4127-B00B-B68F89D71E18}" dt="2021-12-02T18:30:06.081" v="20" actId="20577"/>
          <ac:spMkLst>
            <pc:docMk/>
            <pc:sldMk cId="693891107" sldId="258"/>
            <ac:spMk id="3" creationId="{00000000-0000-0000-0000-000000000000}"/>
          </ac:spMkLst>
        </pc:spChg>
      </pc:sldChg>
    </pc:docChg>
  </pc:docChgLst>
  <pc:docChgLst>
    <pc:chgData name="Денис Корут" userId="S::korut_dv@knuba.edu.ua::f9c35a74-88d4-4da5-9d93-e913cf4e3360" providerId="AD" clId="Web-{535950FB-E89F-4C5B-BC3E-846C15206862}"/>
    <pc:docChg chg="sldOrd">
      <pc:chgData name="Денис Корут" userId="S::korut_dv@knuba.edu.ua::f9c35a74-88d4-4da5-9d93-e913cf4e3360" providerId="AD" clId="Web-{535950FB-E89F-4C5B-BC3E-846C15206862}" dt="2021-12-02T18:14:59.377" v="0"/>
      <pc:docMkLst>
        <pc:docMk/>
      </pc:docMkLst>
      <pc:sldChg chg="ord">
        <pc:chgData name="Денис Корут" userId="S::korut_dv@knuba.edu.ua::f9c35a74-88d4-4da5-9d93-e913cf4e3360" providerId="AD" clId="Web-{535950FB-E89F-4C5B-BC3E-846C15206862}" dt="2021-12-02T18:14:59.377" v="0"/>
        <pc:sldMkLst>
          <pc:docMk/>
          <pc:sldMk cId="603076305" sldId="274"/>
        </pc:sldMkLst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D2307-3694-49EB-A16A-EC051F851C56}" type="datetimeFigureOut">
              <a:rPr lang="uk-UA" smtClean="0"/>
              <a:pPr/>
              <a:t>26.09.2022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5B6E1-145B-4537-8F34-1D45496DE73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622850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D2307-3694-49EB-A16A-EC051F851C56}" type="datetimeFigureOut">
              <a:rPr lang="uk-UA" smtClean="0"/>
              <a:pPr/>
              <a:t>26.09.2022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5B6E1-145B-4537-8F34-1D45496DE73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3564507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D2307-3694-49EB-A16A-EC051F851C56}" type="datetimeFigureOut">
              <a:rPr lang="uk-UA" smtClean="0"/>
              <a:pPr/>
              <a:t>26.09.2022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5B6E1-145B-4537-8F34-1D45496DE73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182673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D2307-3694-49EB-A16A-EC051F851C56}" type="datetimeFigureOut">
              <a:rPr lang="uk-UA" smtClean="0"/>
              <a:pPr/>
              <a:t>26.09.2022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5B6E1-145B-4537-8F34-1D45496DE73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2643087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D2307-3694-49EB-A16A-EC051F851C56}" type="datetimeFigureOut">
              <a:rPr lang="uk-UA" smtClean="0"/>
              <a:pPr/>
              <a:t>26.09.2022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5B6E1-145B-4537-8F34-1D45496DE73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2862143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D2307-3694-49EB-A16A-EC051F851C56}" type="datetimeFigureOut">
              <a:rPr lang="uk-UA" smtClean="0"/>
              <a:pPr/>
              <a:t>26.09.2022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5B6E1-145B-4537-8F34-1D45496DE73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2524339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D2307-3694-49EB-A16A-EC051F851C56}" type="datetimeFigureOut">
              <a:rPr lang="uk-UA" smtClean="0"/>
              <a:pPr/>
              <a:t>26.09.2022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5B6E1-145B-4537-8F34-1D45496DE73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1417555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D2307-3694-49EB-A16A-EC051F851C56}" type="datetimeFigureOut">
              <a:rPr lang="uk-UA" smtClean="0"/>
              <a:pPr/>
              <a:t>26.09.2022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5B6E1-145B-4537-8F34-1D45496DE73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228764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D2307-3694-49EB-A16A-EC051F851C56}" type="datetimeFigureOut">
              <a:rPr lang="uk-UA" smtClean="0"/>
              <a:pPr/>
              <a:t>26.09.2022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5B6E1-145B-4537-8F34-1D45496DE73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3831691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D2307-3694-49EB-A16A-EC051F851C56}" type="datetimeFigureOut">
              <a:rPr lang="uk-UA" smtClean="0"/>
              <a:pPr/>
              <a:t>26.09.2022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5B6E1-145B-4537-8F34-1D45496DE73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2122902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D2307-3694-49EB-A16A-EC051F851C56}" type="datetimeFigureOut">
              <a:rPr lang="uk-UA" smtClean="0"/>
              <a:pPr/>
              <a:t>26.09.2022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5B6E1-145B-4537-8F34-1D45496DE73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1497318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1D2307-3694-49EB-A16A-EC051F851C56}" type="datetimeFigureOut">
              <a:rPr lang="uk-UA" smtClean="0"/>
              <a:pPr/>
              <a:t>26.09.2022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5B6E1-145B-4537-8F34-1D45496DE73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2307311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ТЕМА </a:t>
            </a:r>
            <a:r>
              <a:rPr lang="en-US"/>
              <a:t>4</a:t>
            </a:r>
            <a:r>
              <a:rPr lang="uk-UA"/>
              <a:t>. </a:t>
            </a:r>
            <a:r>
              <a:rPr lang="uk-UA" dirty="0"/>
              <a:t/>
            </a:r>
            <a:br>
              <a:rPr lang="uk-UA" dirty="0"/>
            </a:br>
            <a:r>
              <a:rPr lang="uk-UA" b="1" dirty="0"/>
              <a:t>Функціональні відношення</a:t>
            </a:r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33970202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316416" cy="836712"/>
          </a:xfrm>
        </p:spPr>
        <p:txBody>
          <a:bodyPr/>
          <a:lstStyle/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Відображення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836712"/>
            <a:ext cx="892899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відношення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водночас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функціональним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всюди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визначеним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множені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відображенням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B: f:А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стрілочному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зображенні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точки повинна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виходити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стрілка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083481"/>
            <a:ext cx="8280920" cy="3623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4602152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="" xmlns:a14="http://schemas.microsoft.com/office/drawing/2010/main" Requires="a14">
          <p:sp>
            <p:nvSpPr>
              <p:cNvPr id="4" name="Прямоугольник 3"/>
              <p:cNvSpPr/>
              <p:nvPr/>
            </p:nvSpPr>
            <p:spPr>
              <a:xfrm>
                <a:off x="0" y="116632"/>
                <a:ext cx="9144000" cy="22467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2800" dirty="0"/>
                  <a:t/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Нехай </a:t>
                </a:r>
                <a:r>
                  <a:rPr lang="en-US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є відображенням множини </a:t>
                </a:r>
                <a:r>
                  <a:rPr lang="uk-UA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</a:t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на множину </a:t>
                </a:r>
                <a:r>
                  <a:rPr lang="uk-UA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</a:t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Переріз </a:t>
                </a:r>
                <a:r>
                  <a:rPr lang="en-US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f(x) </a:t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множини </a:t>
                </a:r>
                <a:r>
                  <a:rPr lang="en-US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 </a:t>
                </a:r>
                <a:r>
                  <a:rPr lang="en-US" sz="28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x∈A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є образом елемента </a:t>
                </a:r>
                <a:r>
                  <a:rPr lang="en-US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для функції </a:t>
                </a:r>
                <a:r>
                  <a:rPr lang="en-US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і позначається як </a:t>
                </a:r>
                <a:r>
                  <a:rPr lang="uk-UA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 = </a:t>
                </a:r>
                <a:r>
                  <a:rPr lang="en-US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 (x). </a:t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Елемент </a:t>
                </a:r>
                <a:r>
                  <a:rPr lang="uk-UA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х</a:t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називають </a:t>
                </a:r>
                <a:r>
                  <a:rPr lang="uk-UA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аргументом</a:t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f(x)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− </a:t>
                </a:r>
                <a:r>
                  <a:rPr lang="uk-UA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значенням функції</a:t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Переріз</a:t>
                </a:r>
                <a:r>
                  <a:rPr lang="uk-UA" sz="28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k-UA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</a:rPr>
                          <m:t>𝑓</m:t>
                        </m:r>
                      </m:e>
                      <m:sup>
                        <m:r>
                          <a:rPr lang="uk-UA" sz="2800" i="1">
                            <a:latin typeface="Cambria Math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uk-UA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en-US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r>
                  <a:rPr lang="uk-UA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:r>
                  <a:rPr lang="en-US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− </a:t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множини </a:t>
                </a:r>
                <a:r>
                  <a:rPr lang="uk-UA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</a:t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по </a:t>
                </a:r>
                <a:r>
                  <a:rPr lang="uk-UA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у∈ </a:t>
                </a:r>
                <a:r>
                  <a:rPr lang="en-US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 </a:t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є прообразом елемента </a:t>
                </a:r>
                <a:r>
                  <a:rPr lang="uk-UA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</a:t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для функції </a:t>
                </a:r>
                <a:r>
                  <a:rPr lang="en-US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endParaRPr lang="uk-UA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16632"/>
                <a:ext cx="9144000" cy="2246769"/>
              </a:xfrm>
              <a:prstGeom prst="rect">
                <a:avLst/>
              </a:prstGeom>
              <a:blipFill>
                <a:blip r:embed="rId2"/>
                <a:stretch>
                  <a:fillRect l="-1333" t="-2981" r="-1333" b="-6504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492896"/>
            <a:ext cx="8930689" cy="3816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8397203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2940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Типи відображень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585014"/>
            <a:ext cx="896448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Відображення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сюр’єктивним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або просто </a:t>
            </a:r>
            <a:r>
              <a:rPr lang="uk-UA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сюр’єкцією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якщо область значень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збігається з усією множиною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або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f(A)=B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тобто якщо кожний елемент з множини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образом хоча б одного елемента з множини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Тобто,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В,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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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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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=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f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2" y="3501008"/>
            <a:ext cx="4170834" cy="2412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6442" y="3771103"/>
            <a:ext cx="3784678" cy="187220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2056227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3568" y="188640"/>
            <a:ext cx="18958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Приклади:</a:t>
            </a:r>
          </a:p>
        </p:txBody>
      </p:sp>
      <p:sp>
        <p:nvSpPr>
          <p:cNvPr id="7" name="Rectangle 6"/>
          <p:cNvSpPr/>
          <p:nvPr/>
        </p:nvSpPr>
        <p:spPr>
          <a:xfrm>
            <a:off x="179512" y="711860"/>
            <a:ext cx="878497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Відповідність між множиною всіх студентів університету і множиною груп. Це відношення сюр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єктивне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оскільки кожній групі відповідає хоча б один студент.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9408" y="2527742"/>
            <a:ext cx="4234925" cy="378157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0154752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188640"/>
            <a:ext cx="849694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Відповідність між множиною студентів 2 курсу університету і множиною викладачів. Це відношення не сюр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єктивне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оскільки на другому курсі викладають не всі викладачі.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720" y="2132856"/>
            <a:ext cx="4968552" cy="432105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6032532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798168"/>
            <a:ext cx="4118858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>
        <mc:Choice xmlns="" xmlns:a14="http://schemas.microsoft.com/office/drawing/2010/main" Requires="a14">
          <p:sp>
            <p:nvSpPr>
              <p:cNvPr id="4" name="Прямоугольник 3"/>
              <p:cNvSpPr/>
              <p:nvPr/>
            </p:nvSpPr>
            <p:spPr>
              <a:xfrm>
                <a:off x="251520" y="188640"/>
                <a:ext cx="8712968" cy="31085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uk-UA" sz="2800" dirty="0"/>
                  <a:t/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Відображення </a:t>
                </a:r>
                <a:r>
                  <a:rPr lang="en-US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називається </a:t>
                </a:r>
                <a:r>
                  <a:rPr lang="uk-UA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ін’єктивним</a:t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або просто </a:t>
                </a:r>
                <a:r>
                  <a:rPr lang="uk-UA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ін’єкцією</a:t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якщо відношення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k-UA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</a:rPr>
                          <m:t>𝑓</m:t>
                        </m:r>
                      </m:e>
                      <m:sup>
                        <m:r>
                          <a:rPr lang="en-US" sz="2800" b="0" i="1" smtClean="0">
                            <a:latin typeface="Cambria Math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є функціональне, тобто різні елементи множини </a:t>
                </a:r>
                <a:r>
                  <a:rPr lang="uk-UA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</a:t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переводяться в різні елементи множини </a:t>
                </a:r>
                <a:r>
                  <a:rPr lang="uk-UA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</a:t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У цьому разі кожний елемент з області значень </a:t>
                </a:r>
                <a:r>
                  <a:rPr lang="en-US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має єдиний прообраз, тобто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2800" b="0" i="1" smtClean="0">
                        <a:latin typeface="Cambria Math"/>
                      </a:rPr>
                      <m:t>=</m:t>
                    </m:r>
                    <m:r>
                      <a:rPr lang="en-US" sz="2800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14:m>
                  <m:oMath xmlns:m="http://schemas.openxmlformats.org/officeDocument/2006/math">
                    <m:r>
                      <a:rPr lang="uk-UA" sz="280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</m:t>
                    </m:r>
                    <m:r>
                      <a:rPr lang="uk-UA" sz="28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  <m:sSub>
                      <m:sSubPr>
                        <m:ctrlPr>
                          <a:rPr lang="uk-UA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endParaRPr lang="uk-UA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188640"/>
                <a:ext cx="8712968" cy="3108543"/>
              </a:xfrm>
              <a:prstGeom prst="rect">
                <a:avLst/>
              </a:prstGeom>
              <a:blipFill>
                <a:blip r:embed="rId3"/>
                <a:stretch>
                  <a:fillRect l="-1399" t="-2353" r="-1399" b="-4510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4048" y="3789040"/>
            <a:ext cx="3360310" cy="168819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6820024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188640"/>
            <a:ext cx="18958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Приклади:</a:t>
            </a:r>
          </a:p>
        </p:txBody>
      </p:sp>
      <p:sp>
        <p:nvSpPr>
          <p:cNvPr id="5" name="Rectangle 4"/>
          <p:cNvSpPr/>
          <p:nvPr/>
        </p:nvSpPr>
        <p:spPr>
          <a:xfrm>
            <a:off x="179512" y="711860"/>
            <a:ext cx="878497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Відповідність між множиною студентів і стільців в аудиторії. Це відношення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єктивне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оскільки різні студенти сидять на різних стільцях.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7744" y="2204864"/>
            <a:ext cx="4680520" cy="432143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1054385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188640"/>
            <a:ext cx="878497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Відображення множини студентів університету на множину імен. Це відношення не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єктивне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оскільки є студенти з однаковими іменами.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7744" y="1772816"/>
            <a:ext cx="4889413" cy="430268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994181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8196" y="50374"/>
            <a:ext cx="912580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Відображення називається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взаємнооднозначним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або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бієктивним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або просто </a:t>
            </a:r>
            <a:r>
              <a:rPr lang="uk-UA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бієкцією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якщо воно є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сюр’єктивне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ін’єктивне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інакше кажучи, якщо обернене відношення є відображенням.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66256"/>
            <a:ext cx="4897975" cy="1939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2080" y="1866256"/>
            <a:ext cx="3024279" cy="161294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544" y="3682138"/>
            <a:ext cx="2983336" cy="309478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634793" y="4383187"/>
            <a:ext cx="551360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студентів в журналі (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номер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прізвище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Нумерація сторінок в книзі (сторінка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номер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="" xmlns:p14="http://schemas.microsoft.com/office/powerpoint/2010/main" val="6357411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99792" y="0"/>
            <a:ext cx="36551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Приклади відношень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46" y="764704"/>
            <a:ext cx="9049654" cy="2232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474" y="3645024"/>
            <a:ext cx="2952328" cy="166385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531002" y="5551457"/>
            <a:ext cx="24264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відображення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80910" y="3631735"/>
            <a:ext cx="2676525" cy="165735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9543" y="3631735"/>
            <a:ext cx="2771775" cy="161925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937885" y="5597624"/>
            <a:ext cx="185659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єкція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сюр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єкція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354960" y="5520470"/>
            <a:ext cx="24264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відображення</a:t>
            </a:r>
          </a:p>
        </p:txBody>
      </p:sp>
    </p:spTree>
    <p:extLst>
      <p:ext uri="{BB962C8B-B14F-4D97-AF65-F5344CB8AC3E}">
        <p14:creationId xmlns="" xmlns:p14="http://schemas.microsoft.com/office/powerpoint/2010/main" val="603076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-121073"/>
            <a:ext cx="6192688" cy="792088"/>
          </a:xfrm>
        </p:spPr>
        <p:txBody>
          <a:bodyPr>
            <a:normAutofit/>
          </a:bodyPr>
          <a:lstStyle/>
          <a:p>
            <a:r>
              <a:rPr lang="ru-RU" sz="3600" b="1" i="1" dirty="0"/>
              <a:t>§1 </a:t>
            </a:r>
            <a:r>
              <a:rPr lang="uk-UA" sz="3600" b="1" dirty="0"/>
              <a:t>Основні визначення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548680"/>
            <a:ext cx="8856984" cy="630932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800" dirty="0"/>
              <a:t>	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Відношення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⊂</a:t>
            </a:r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A×B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функціональним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кожного </a:t>
            </a:r>
            <a:r>
              <a:rPr lang="ru-RU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∈</a:t>
            </a:r>
            <a:r>
              <a:rPr lang="ru-RU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переріз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елемента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∈</a:t>
            </a:r>
            <a:r>
              <a:rPr lang="ru-RU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один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жодного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!). </a:t>
            </a:r>
          </a:p>
          <a:p>
            <a:pPr marL="0" indent="0" algn="just">
              <a:buNone/>
            </a:pP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У цьому випадку говорять, що відношення 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діє з множини 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множину 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часто використовують позначення 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R:</a:t>
            </a:r>
            <a:r>
              <a:rPr lang="uk-UA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A→B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Також використовується позначення функціональної залежності малими латинським буквами 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f:A→B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 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y=f(x)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відношення 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 </a:t>
            </a:r>
            <a:r>
              <a:rPr lang="uk-UA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функцією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Функція 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 бути задана не на всій множені </a:t>
            </a:r>
            <a:r>
              <a:rPr lang="uk-UA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тільки на деякій її частині 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D⊂A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цьому випадку множину 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 </a:t>
            </a:r>
            <a:r>
              <a:rPr lang="uk-UA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областю визначення функції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domain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«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область»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</a:p>
          <a:p>
            <a:pPr marL="0" indent="0" algn="just">
              <a:buNone/>
            </a:pP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Підмножину </a:t>
            </a:r>
            <a:r>
              <a:rPr lang="uk-UA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⊂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uk-UA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 </a:t>
            </a:r>
            <a:r>
              <a:rPr lang="uk-UA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областю значень функції 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mage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«зображення чи образ»: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uk-UA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uk-UA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5895" y="5157192"/>
            <a:ext cx="4440493" cy="43204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8520" y="6253376"/>
            <a:ext cx="4306960" cy="49222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1653872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188640"/>
            <a:ext cx="85643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 множини на яких відображення  є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бієкцією</a:t>
            </a:r>
            <a:r>
              <a:rPr lang="uk-UA" dirty="0"/>
              <a:t>.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865445192"/>
              </p:ext>
            </p:extLst>
          </p:nvPr>
        </p:nvGraphicFramePr>
        <p:xfrm>
          <a:off x="3275856" y="836712"/>
          <a:ext cx="1912218" cy="637406"/>
        </p:xfrm>
        <a:graphic>
          <a:graphicData uri="http://schemas.openxmlformats.org/presentationml/2006/ole">
            <p:oleObj spid="_x0000_s1043" name="Уравнение" r:id="rId3" imgW="799920" imgH="266400" progId="Equation.3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73168" y="1493509"/>
            <a:ext cx="617740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R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єкція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сюр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єкція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(не використовуються від'ємні значення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для двох різних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одне значення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[0;+) 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єкція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сюр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єкція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(використовуються всі значення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для двох різних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одне значення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в)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[0;+)  [0;+)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І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єкція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сюр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єкція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бієкція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(для кожного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одне значення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28184" y="2060848"/>
            <a:ext cx="2564879" cy="239238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008741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88640"/>
            <a:ext cx="8856984" cy="194421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uk-UA" sz="2800" dirty="0">
                <a:latin typeface="Times New Roman"/>
                <a:cs typeface="Times New Roman"/>
              </a:rPr>
              <a:t>Елемент </a:t>
            </a:r>
            <a:r>
              <a:rPr lang="en-US" sz="2800" i="1" dirty="0">
                <a:latin typeface="Times New Roman"/>
                <a:cs typeface="Times New Roman"/>
              </a:rPr>
              <a:t>b=f(a)</a:t>
            </a:r>
            <a:r>
              <a:rPr lang="en-US" sz="2800" dirty="0">
                <a:latin typeface="Times New Roman"/>
                <a:cs typeface="Times New Roman"/>
              </a:rPr>
              <a:t>, </a:t>
            </a:r>
            <a:r>
              <a:rPr lang="uk-UA" sz="2800" dirty="0">
                <a:latin typeface="Times New Roman"/>
                <a:cs typeface="Times New Roman"/>
              </a:rPr>
              <a:t>де </a:t>
            </a:r>
            <a:r>
              <a:rPr lang="en-US" sz="2800" i="1" dirty="0" err="1">
                <a:latin typeface="Times New Roman"/>
                <a:cs typeface="Times New Roman"/>
              </a:rPr>
              <a:t>a∈D</a:t>
            </a:r>
            <a:r>
              <a:rPr lang="en-US" sz="2800" dirty="0">
                <a:latin typeface="Times New Roman"/>
                <a:cs typeface="Times New Roman"/>
              </a:rPr>
              <a:t>, </a:t>
            </a:r>
            <a:r>
              <a:rPr lang="uk-UA" sz="2800" dirty="0">
                <a:latin typeface="Times New Roman"/>
                <a:cs typeface="Times New Roman"/>
              </a:rPr>
              <a:t>називають </a:t>
            </a:r>
            <a:r>
              <a:rPr lang="uk-UA" sz="2800" b="1" dirty="0">
                <a:latin typeface="Times New Roman"/>
                <a:cs typeface="Times New Roman"/>
              </a:rPr>
              <a:t>образом</a:t>
            </a:r>
            <a:r>
              <a:rPr lang="uk-UA" sz="2800" dirty="0">
                <a:latin typeface="Times New Roman"/>
                <a:cs typeface="Times New Roman"/>
              </a:rPr>
              <a:t> елемента </a:t>
            </a:r>
            <a:r>
              <a:rPr lang="en-US" sz="2800" i="1" dirty="0">
                <a:latin typeface="Times New Roman"/>
                <a:cs typeface="Times New Roman"/>
              </a:rPr>
              <a:t>a</a:t>
            </a:r>
            <a:r>
              <a:rPr lang="en-US" sz="2800" dirty="0">
                <a:latin typeface="Times New Roman"/>
                <a:cs typeface="Times New Roman"/>
              </a:rPr>
              <a:t>, </a:t>
            </a:r>
            <a:r>
              <a:rPr lang="uk-UA" sz="2800" dirty="0">
                <a:latin typeface="Times New Roman"/>
                <a:cs typeface="Times New Roman"/>
              </a:rPr>
              <a:t>а сам елемент </a:t>
            </a:r>
            <a:r>
              <a:rPr lang="en-US" sz="2800" i="1" dirty="0">
                <a:latin typeface="Times New Roman"/>
                <a:cs typeface="Times New Roman"/>
              </a:rPr>
              <a:t>a</a:t>
            </a:r>
            <a:r>
              <a:rPr lang="en-US" sz="2800" dirty="0">
                <a:latin typeface="Times New Roman"/>
                <a:cs typeface="Times New Roman"/>
              </a:rPr>
              <a:t> − </a:t>
            </a:r>
            <a:r>
              <a:rPr lang="uk-UA" sz="2800" b="1" dirty="0">
                <a:latin typeface="Times New Roman"/>
                <a:cs typeface="Times New Roman"/>
              </a:rPr>
              <a:t>прообразом</a:t>
            </a:r>
            <a:r>
              <a:rPr lang="uk-UA" sz="2800" dirty="0">
                <a:latin typeface="Times New Roman"/>
                <a:cs typeface="Times New Roman"/>
              </a:rPr>
              <a:t> елемента </a:t>
            </a:r>
            <a:r>
              <a:rPr lang="en-US" sz="2800" i="1" dirty="0">
                <a:latin typeface="Times New Roman"/>
                <a:cs typeface="Times New Roman"/>
              </a:rPr>
              <a:t>b</a:t>
            </a:r>
            <a:r>
              <a:rPr lang="en-US" sz="2800" dirty="0">
                <a:latin typeface="Times New Roman"/>
                <a:cs typeface="Times New Roman"/>
              </a:rPr>
              <a:t>. </a:t>
            </a:r>
            <a:r>
              <a:rPr lang="uk-UA" sz="2800" dirty="0">
                <a:latin typeface="Times New Roman"/>
                <a:cs typeface="Times New Roman"/>
              </a:rPr>
              <a:t>Якщо </a:t>
            </a:r>
            <a:r>
              <a:rPr lang="en-US" sz="2800" i="1" dirty="0">
                <a:latin typeface="Times New Roman"/>
                <a:cs typeface="Times New Roman"/>
              </a:rPr>
              <a:t>D=A</a:t>
            </a:r>
            <a:r>
              <a:rPr lang="en-US" sz="2800" dirty="0">
                <a:latin typeface="Times New Roman"/>
                <a:cs typeface="Times New Roman"/>
              </a:rPr>
              <a:t> , </a:t>
            </a:r>
            <a:r>
              <a:rPr lang="uk-UA" sz="2800" dirty="0">
                <a:latin typeface="Times New Roman"/>
                <a:cs typeface="Times New Roman"/>
              </a:rPr>
              <a:t>то функція </a:t>
            </a:r>
            <a:r>
              <a:rPr lang="en-US" sz="2800" i="1" dirty="0">
                <a:latin typeface="Times New Roman"/>
                <a:cs typeface="Times New Roman"/>
              </a:rPr>
              <a:t>f </a:t>
            </a:r>
            <a:r>
              <a:rPr lang="uk-UA" sz="2800" dirty="0">
                <a:latin typeface="Times New Roman"/>
                <a:cs typeface="Times New Roman"/>
              </a:rPr>
              <a:t>називається </a:t>
            </a:r>
            <a:r>
              <a:rPr lang="uk-UA" sz="2800" b="1" u="sng" dirty="0">
                <a:highlight>
                  <a:srgbClr val="FF0000"/>
                </a:highlight>
                <a:latin typeface="Times New Roman"/>
                <a:cs typeface="Times New Roman"/>
              </a:rPr>
              <a:t>всюди визначеною</a:t>
            </a:r>
            <a:r>
              <a:rPr lang="uk-UA" sz="2800" dirty="0">
                <a:latin typeface="Times New Roman"/>
                <a:cs typeface="Times New Roman"/>
              </a:rPr>
              <a:t> на </a:t>
            </a:r>
            <a:r>
              <a:rPr lang="uk-UA" sz="2800" i="1" dirty="0">
                <a:latin typeface="Times New Roman"/>
                <a:cs typeface="Times New Roman"/>
              </a:rPr>
              <a:t>А</a:t>
            </a:r>
            <a:r>
              <a:rPr lang="uk-UA" sz="2800" dirty="0">
                <a:latin typeface="Times New Roman"/>
                <a:cs typeface="Times New Roman"/>
              </a:rPr>
              <a:t>. У цьому разі </a:t>
            </a:r>
            <a:r>
              <a:rPr lang="en-US" sz="2800" i="1" dirty="0">
                <a:latin typeface="Times New Roman"/>
                <a:cs typeface="Times New Roman"/>
              </a:rPr>
              <a:t>Dom</a:t>
            </a:r>
            <a:r>
              <a:rPr lang="uk-UA" sz="2800" i="1" dirty="0">
                <a:latin typeface="Times New Roman"/>
                <a:cs typeface="Times New Roman"/>
              </a:rPr>
              <a:t> </a:t>
            </a:r>
            <a:r>
              <a:rPr lang="en-US" sz="2800" i="1" dirty="0">
                <a:latin typeface="Times New Roman"/>
                <a:cs typeface="Times New Roman"/>
              </a:rPr>
              <a:t>f = A</a:t>
            </a:r>
            <a:r>
              <a:rPr lang="en-US" sz="2800" dirty="0">
                <a:latin typeface="Times New Roman"/>
                <a:cs typeface="Times New Roman"/>
              </a:rPr>
              <a:t>. 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925" y="2420888"/>
            <a:ext cx="9153180" cy="3084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693891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836712"/>
            <a:ext cx="8643367" cy="410445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380514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58" y="357166"/>
            <a:ext cx="3436158" cy="177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090593" y="2132856"/>
            <a:ext cx="2766270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dirty="0"/>
              <a:t>Відношення, </a:t>
            </a:r>
          </a:p>
          <a:p>
            <a:r>
              <a:rPr lang="uk-UA" sz="3200" dirty="0"/>
              <a:t>але не функція</a:t>
            </a: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-28221"/>
            <a:ext cx="2381622" cy="23947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391545"/>
            <a:ext cx="3399981" cy="2293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3278600" y="5528629"/>
            <a:ext cx="2584362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dirty="0"/>
              <a:t>Відношення і </a:t>
            </a:r>
          </a:p>
          <a:p>
            <a:r>
              <a:rPr lang="uk-UA" sz="3200" dirty="0"/>
              <a:t>функція</a:t>
            </a:r>
          </a:p>
        </p:txBody>
      </p:sp>
    </p:spTree>
    <p:extLst>
      <p:ext uri="{BB962C8B-B14F-4D97-AF65-F5344CB8AC3E}">
        <p14:creationId xmlns="" xmlns:p14="http://schemas.microsoft.com/office/powerpoint/2010/main" val="12031350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80528" y="0"/>
            <a:ext cx="9540552" cy="908720"/>
          </a:xfrm>
        </p:spPr>
        <p:txBody>
          <a:bodyPr>
            <a:normAutofit fontScale="90000"/>
          </a:bodyPr>
          <a:lstStyle/>
          <a:p>
            <a:r>
              <a:rPr lang="ru-RU" b="1" i="1" dirty="0"/>
              <a:t>§</a:t>
            </a:r>
            <a:r>
              <a:rPr lang="en-US" b="1" i="1" dirty="0"/>
              <a:t>2 </a:t>
            </a:r>
            <a:r>
              <a:rPr lang="uk-UA" b="1" i="1" dirty="0"/>
              <a:t>Обернене функціональне відношення</a:t>
            </a:r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790736"/>
            <a:ext cx="892899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обернене відношення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8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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BA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також є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функціональним відношенням, то це відношення визначає деяку функцію, яку </a:t>
            </a:r>
            <a:b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будемо називати оберненою до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функцією і позначати</a:t>
            </a:r>
          </a:p>
          <a:p>
            <a:pPr algn="just" eaLnBrk="0" hangingPunct="0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→ A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або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f(a)=b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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(b)=a.</a:t>
            </a:r>
            <a:endParaRPr lang="uk-UA" sz="2800" i="1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996952"/>
            <a:ext cx="2376264" cy="3702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324" y="2996952"/>
            <a:ext cx="5308365" cy="2104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20" y="5301208"/>
            <a:ext cx="4693076" cy="109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674576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47" y="127743"/>
            <a:ext cx="8856984" cy="3518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3639626"/>
            <a:ext cx="241935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75392" y="3812700"/>
            <a:ext cx="5286960" cy="267765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800" b="0" i="0" strike="noStrike" cap="none" normalizeH="0" baseline="0" dirty="0">
                <a:ln>
                  <a:noFill/>
                </a:ln>
                <a:effectLst/>
                <a:latin typeface="+mn-lt"/>
                <a:cs typeface="Arial" pitchFamily="34" charset="0"/>
              </a:rPr>
              <a:t> </a:t>
            </a:r>
            <a:r>
              <a:rPr kumimoji="0" lang="uk-UA" altLang="uk-UA" sz="2800" b="0" i="0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 </a:t>
            </a:r>
            <a:r>
              <a:rPr lang="uk-UA" alt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kumimoji="0" lang="uk-UA" altLang="uk-UA" sz="2800" b="0" i="0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ункція задана формулою </a:t>
            </a:r>
            <a:endParaRPr kumimoji="0" lang="en-US" altLang="uk-UA" sz="2800" b="0" i="0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uk-UA" sz="2800" b="0" i="1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y=f(x)</a:t>
            </a:r>
            <a:r>
              <a:rPr kumimoji="0" lang="uk-UA" altLang="uk-UA" sz="2800" b="0" i="0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kumimoji="0" lang="en-US" altLang="uk-UA" sz="2800" b="0" i="0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800" b="0" i="0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 для знаходження оберненої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800" b="0" i="0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функції  потрібно розв’язати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kumimoji="0" lang="uk-UA" altLang="uk-UA" sz="2800" b="0" i="0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івняння  </a:t>
            </a:r>
            <a:r>
              <a:rPr kumimoji="0" lang="en-US" altLang="uk-UA" sz="2800" b="0" i="1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f(x)=y </a:t>
            </a:r>
            <a:r>
              <a:rPr kumimoji="0" lang="uk-UA" altLang="uk-UA" sz="2800" b="0" i="0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відносно </a:t>
            </a:r>
            <a:r>
              <a:rPr kumimoji="0" lang="uk-UA" altLang="uk-UA" sz="2800" b="0" i="1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kumimoji="0" lang="uk-UA" altLang="uk-UA" sz="2800" b="0" i="0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800" b="0" i="0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 потім поміняти місцями </a:t>
            </a:r>
            <a:r>
              <a:rPr kumimoji="0" lang="uk-UA" altLang="uk-UA" sz="2800" b="0" i="1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kumimoji="0" lang="uk-UA" altLang="uk-UA" sz="2800" b="0" i="0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і </a:t>
            </a:r>
            <a:r>
              <a:rPr kumimoji="0" lang="uk-UA" altLang="uk-UA" sz="2800" b="0" i="1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kumimoji="0" lang="uk-UA" altLang="uk-UA" sz="2800" b="0" i="0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16433303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33" name="Picture 13" descr="https://fizmat.7mile.net/algebra-10/f-05-oberneni-funktsii.files/image036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39725" y="-212725"/>
            <a:ext cx="238125" cy="2286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5"/>
          <p:cNvSpPr>
            <a:spLocks noChangeArrowheads="1"/>
          </p:cNvSpPr>
          <p:nvPr/>
        </p:nvSpPr>
        <p:spPr bwMode="auto">
          <a:xfrm>
            <a:off x="16768" y="231318"/>
            <a:ext cx="9127232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80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Графіки даної функції і оберненої до даної симетричні </a:t>
            </a:r>
            <a:r>
              <a: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відносно </a:t>
            </a:r>
            <a:r>
              <a:rPr kumimoji="0" lang="uk-UA" altLang="uk-UA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прямої        </a:t>
            </a:r>
            <a:r>
              <a:rPr kumimoji="0" lang="uk-UA" altLang="uk-UA" sz="28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= х.</a:t>
            </a:r>
            <a:endParaRPr kumimoji="0" lang="uk-UA" altLang="uk-UA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 точка </a:t>
            </a:r>
            <a:r>
              <a:rPr kumimoji="0" lang="uk-UA" altLang="uk-UA" sz="28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(а; </a:t>
            </a:r>
            <a:r>
              <a:rPr kumimoji="0" lang="en-US" altLang="uk-UA" sz="28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kumimoji="0" lang="uk-UA" altLang="uk-UA" sz="28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kumimoji="0" lang="uk-UA" altLang="uk-UA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належить графіку даної функції, то точка </a:t>
            </a:r>
            <a:r>
              <a:rPr kumimoji="0" lang="uk-UA" altLang="uk-UA" sz="28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0" lang="en-US" altLang="uk-UA" sz="28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kumimoji="0" lang="uk-UA" altLang="uk-UA" sz="28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а)</a:t>
            </a:r>
            <a:r>
              <a:rPr kumimoji="0" lang="uk-UA" altLang="uk-UA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належить графіку оберненої функції, а ці дві </a:t>
            </a:r>
            <a:r>
              <a: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точки </a:t>
            </a:r>
            <a:r>
              <a:rPr kumimoji="0" lang="uk-UA" altLang="uk-UA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симетричні відносно прямої </a:t>
            </a:r>
            <a:r>
              <a:rPr kumimoji="0" lang="uk-UA" altLang="uk-UA" sz="28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kumimoji="0" lang="uk-UA" altLang="uk-UA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= </a:t>
            </a:r>
            <a:r>
              <a:rPr kumimoji="0" lang="uk-UA" altLang="uk-UA" sz="28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х.</a:t>
            </a:r>
            <a:endParaRPr lang="en-US" alt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 функція </a:t>
            </a:r>
            <a:r>
              <a:rPr kumimoji="0" lang="uk-UA" altLang="uk-UA" sz="28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у=</a:t>
            </a:r>
            <a:r>
              <a:rPr kumimoji="0" lang="en-US" altLang="uk-UA" sz="28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f(x)</a:t>
            </a:r>
            <a:r>
              <a:rPr kumimoji="0" lang="uk-UA" altLang="uk-UA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зростає (спадає) на деякому проміжку, то вона оборотна. Обернена функція до даної, визначена області значень функції </a:t>
            </a:r>
            <a:r>
              <a:rPr kumimoji="0" lang="uk-UA" altLang="uk-UA" sz="28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kumimoji="0" lang="uk-UA" altLang="uk-UA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kumimoji="0" lang="en-US" altLang="uk-UA" sz="28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f(x), </a:t>
            </a:r>
            <a:r>
              <a:rPr kumimoji="0" lang="uk-UA" altLang="uk-UA" sz="2800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kumimoji="0" lang="uk-UA" altLang="uk-UA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 є зростаючою (спадною).</a:t>
            </a:r>
          </a:p>
        </p:txBody>
      </p:sp>
      <p:pic>
        <p:nvPicPr>
          <p:cNvPr id="5137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201636"/>
            <a:ext cx="2314575" cy="232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2646879" y="4163144"/>
            <a:ext cx="6497121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набуває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кожного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єдиній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точці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оборотною</a:t>
            </a:r>
            <a:r>
              <a:rPr lang="uk-UA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= </a:t>
            </a:r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2х+1 —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оборотна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      </a:t>
            </a:r>
          </a:p>
          <a:p>
            <a:pPr algn="just"/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= х</a:t>
            </a:r>
            <a:r>
              <a:rPr lang="ru-RU" sz="26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визначена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всій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числовій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не є оборотною.</a:t>
            </a:r>
            <a:endParaRPr lang="uk-UA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218802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="" xmlns:a14="http://schemas.microsoft.com/office/drawing/2010/main" Requires="a14">
          <p:sp>
            <p:nvSpPr>
              <p:cNvPr id="4" name="Rectangle 10"/>
              <p:cNvSpPr>
                <a:spLocks noChangeArrowheads="1"/>
              </p:cNvSpPr>
              <p:nvPr/>
            </p:nvSpPr>
            <p:spPr bwMode="auto">
              <a:xfrm>
                <a:off x="124448" y="3571601"/>
                <a:ext cx="6097794" cy="2682466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tabLst/>
                </a:pPr>
                <a:r>
                  <a:rPr kumimoji="0" lang="uk-UA" altLang="uk-UA" sz="28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Функція </a:t>
                </a:r>
                <a:r>
                  <a:rPr kumimoji="0" lang="uk-UA" altLang="uk-UA" sz="2800" b="0" i="1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</a:t>
                </a:r>
                <a:r>
                  <a:rPr kumimoji="0" lang="uk-UA" altLang="uk-UA" sz="28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= </a:t>
                </a:r>
                <a:r>
                  <a:rPr kumimoji="0" lang="uk-UA" altLang="uk-UA" sz="2800" b="0" i="1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х</a:t>
                </a:r>
                <a:r>
                  <a:rPr kumimoji="0" lang="uk-UA" altLang="uk-UA" sz="2800" b="0" i="1" u="none" strike="noStrike" cap="none" normalizeH="0" baseline="3000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kumimoji="0" lang="uk-UA" altLang="uk-UA" sz="28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не є оборотною в області визначення. </a:t>
                </a:r>
                <a:endParaRPr kumimoji="0" lang="en-US" altLang="uk-UA" sz="2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tabLst/>
                </a:pPr>
                <a:r>
                  <a:rPr kumimoji="0" lang="uk-UA" altLang="uk-UA" sz="28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Проте функція </a:t>
                </a:r>
                <a:r>
                  <a:rPr kumimoji="0" lang="uk-UA" altLang="uk-UA" sz="2800" b="0" i="1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 = х</a:t>
                </a:r>
                <a:r>
                  <a:rPr kumimoji="0" lang="uk-UA" altLang="uk-UA" sz="2800" b="0" i="1" u="none" strike="noStrike" cap="none" normalizeH="0" baseline="3000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kumimoji="0" lang="uk-UA" altLang="uk-UA" sz="2800" b="0" i="1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  <a:r>
                  <a:rPr kumimoji="0" lang="uk-UA" altLang="uk-UA" sz="28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де </a:t>
                </a:r>
                <a:r>
                  <a:rPr kumimoji="0" lang="uk-UA" altLang="uk-UA" sz="2800" b="0" i="1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х</a:t>
                </a:r>
                <a:r>
                  <a:rPr lang="uk-UA" altLang="uk-UA" sz="28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/>
                  </a:rPr>
                  <a:t></a:t>
                </a:r>
                <a:r>
                  <a:rPr kumimoji="0" lang="uk-UA" altLang="uk-UA" sz="28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[0; + </a:t>
                </a:r>
                <a:r>
                  <a:rPr kumimoji="0" lang="uk-UA" altLang="uk-UA" sz="28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  <a:sym typeface="Symbol"/>
                  </a:rPr>
                  <a:t></a:t>
                </a:r>
                <a:r>
                  <a:rPr kumimoji="0" lang="uk-UA" altLang="uk-UA" sz="28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) зростає на цьому проміжку, тому має обернену. </a:t>
                </a:r>
                <a:endParaRPr kumimoji="0" lang="en-US" altLang="uk-UA" sz="2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tabLst/>
                </a:pPr>
                <a:r>
                  <a:rPr kumimoji="0" lang="uk-UA" altLang="uk-UA" sz="28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Оберненою функцією є функція</a:t>
                </a:r>
                <a:r>
                  <a:rPr kumimoji="0" lang="uk-UA" altLang="uk-UA" sz="2800" b="0" i="0" u="none" strike="noStrike" cap="none" normalizeH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kumimoji="0" lang="uk-UA" altLang="uk-UA" sz="2800" b="0" i="1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kumimoji="0" lang="uk-UA" altLang="uk-UA" sz="2800" b="0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radPr>
                      <m:deg/>
                      <m:e>
                        <m:r>
                          <a:rPr kumimoji="0" lang="en-US" altLang="uk-UA" sz="2800" b="0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kumimoji="0" lang="uk-UA" altLang="uk-UA" sz="2800" b="0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cs typeface="Times New Roman" pitchFamily="18" charset="0"/>
                          </a:rPr>
                          <m:t>.</m:t>
                        </m:r>
                      </m:e>
                    </m:rad>
                  </m:oMath>
                </a14:m>
                <a:endParaRPr kumimoji="0" lang="uk-UA" altLang="uk-UA" sz="2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24448" y="3571601"/>
                <a:ext cx="6097794" cy="2682466"/>
              </a:xfrm>
              <a:prstGeom prst="rect">
                <a:avLst/>
              </a:prstGeom>
              <a:blipFill>
                <a:blip r:embed="rId2"/>
                <a:stretch>
                  <a:fillRect l="-1998" t="-1818" b="-5909"/>
                </a:stretch>
              </a:blip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7242" y="3429000"/>
            <a:ext cx="2926346" cy="2514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40737" y="1340768"/>
            <a:ext cx="9109282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016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2016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Тригонометричні функції </a:t>
            </a:r>
            <a:r>
              <a:rPr kumimoji="0" lang="uk-UA" altLang="uk-UA" sz="2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kumimoji="0" lang="en-US" altLang="uk-UA" sz="2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y=cos</a:t>
            </a:r>
            <a:r>
              <a:rPr kumimoji="0" lang="en-US" altLang="uk-UA" sz="2800" b="0" i="1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x, y=sin x</a:t>
            </a:r>
            <a:r>
              <a:rPr kumimoji="0" lang="uk-UA" altLang="uk-UA" sz="28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kumimoji="0" lang="uk-UA" altLang="uk-UA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uk-UA" alt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uk-UA" altLang="uk-UA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не є монотонними у всій області їх визначення. Тому для утворення обернених функцій виділяють інтервали монотонності</a:t>
            </a:r>
            <a:r>
              <a:rPr kumimoji="0" lang="uk-UA" altLang="uk-UA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Times New Roman" pitchFamily="18" charset="0"/>
              </a:rPr>
              <a:t>.</a:t>
            </a:r>
            <a:r>
              <a:rPr kumimoji="0" lang="uk-UA" alt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63896" y="142474"/>
            <a:ext cx="8986143" cy="95410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just"/>
            <a:r>
              <a:rPr kumimoji="0" lang="uk-UA" altLang="uk-UA" sz="28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 рівняння</a:t>
            </a:r>
            <a:r>
              <a:rPr lang="uk-UA" alt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alt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f(x)=y </a:t>
            </a:r>
            <a:r>
              <a:rPr kumimoji="0" lang="uk-UA" altLang="uk-UA" sz="28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відносно </a:t>
            </a:r>
            <a:r>
              <a:rPr kumimoji="0" lang="uk-UA" altLang="uk-UA" sz="2800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kumimoji="0" lang="uk-UA" altLang="uk-UA" sz="28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має більше ніж один корінь, то функція </a:t>
            </a:r>
            <a:r>
              <a:rPr lang="en-US" alt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y=f(x)</a:t>
            </a:r>
            <a:r>
              <a:rPr lang="en-US" alt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uk-UA" altLang="uk-UA" sz="28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 має оберненої функції. </a:t>
            </a:r>
          </a:p>
        </p:txBody>
      </p:sp>
    </p:spTree>
    <p:extLst>
      <p:ext uri="{BB962C8B-B14F-4D97-AF65-F5344CB8AC3E}">
        <p14:creationId xmlns="" xmlns:p14="http://schemas.microsoft.com/office/powerpoint/2010/main" val="104891703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3DDF41F42CA4B04EAEFD0D380E5ABEC9" ma:contentTypeVersion="16" ma:contentTypeDescription="Створення нового документа." ma:contentTypeScope="" ma:versionID="6a678cdcafa099040b6ef4b343ba67c2">
  <xsd:schema xmlns:xsd="http://www.w3.org/2001/XMLSchema" xmlns:xs="http://www.w3.org/2001/XMLSchema" xmlns:p="http://schemas.microsoft.com/office/2006/metadata/properties" xmlns:ns2="dae31748-7135-4915-ac04-b02f7d6d0c4b" xmlns:ns3="52dbdaf3-bb59-4277-ac8c-e4cdb332f465" targetNamespace="http://schemas.microsoft.com/office/2006/metadata/properties" ma:root="true" ma:fieldsID="a176389a7707098397e8814059479f24" ns2:_="" ns3:_="">
    <xsd:import namespace="dae31748-7135-4915-ac04-b02f7d6d0c4b"/>
    <xsd:import namespace="52dbdaf3-bb59-4277-ac8c-e4cdb332f46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e31748-7135-4915-ac04-b02f7d6d0c4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Теги зображень" ma:readOnly="false" ma:fieldId="{5cf76f15-5ced-4ddc-b409-7134ff3c332f}" ma:taxonomyMulti="true" ma:sspId="5b72861a-f4a8-45e9-bb96-918f8c6c5ce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dbdaf3-bb59-4277-ac8c-e4cdb332f465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4d7eecd2-4e65-4529-95a2-6dd5b72fe9bc}" ma:internalName="TaxCatchAll" ma:showField="CatchAllData" ma:web="52dbdaf3-bb59-4277-ac8c-e4cdb332f46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Спільний доступ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Відомості про тих, хто має доступ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вмісту"/>
        <xsd:element ref="dc:title" minOccurs="0" maxOccurs="1" ma:index="4" ma:displayName="Заголовок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ae31748-7135-4915-ac04-b02f7d6d0c4b">
      <Terms xmlns="http://schemas.microsoft.com/office/infopath/2007/PartnerControls"/>
    </lcf76f155ced4ddcb4097134ff3c332f>
    <TaxCatchAll xmlns="52dbdaf3-bb59-4277-ac8c-e4cdb332f465" xsi:nil="true"/>
  </documentManagement>
</p:properties>
</file>

<file path=customXml/itemProps1.xml><?xml version="1.0" encoding="utf-8"?>
<ds:datastoreItem xmlns:ds="http://schemas.openxmlformats.org/officeDocument/2006/customXml" ds:itemID="{2FAF4612-6D8D-441F-8210-CBE4AFD1660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ae31748-7135-4915-ac04-b02f7d6d0c4b"/>
    <ds:schemaRef ds:uri="52dbdaf3-bb59-4277-ac8c-e4cdb332f46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A077EB9-E0E1-4CE4-9262-80D0B580B10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7D81A04-35C9-4136-B2ED-36B5E13A3D43}">
  <ds:schemaRefs>
    <ds:schemaRef ds:uri="http://schemas.microsoft.com/office/2006/metadata/properties"/>
    <ds:schemaRef ds:uri="http://schemas.microsoft.com/office/infopath/2007/PartnerControls"/>
    <ds:schemaRef ds:uri="dae31748-7135-4915-ac04-b02f7d6d0c4b"/>
    <ds:schemaRef ds:uri="52dbdaf3-bb59-4277-ac8c-e4cdb332f46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9058</TotalTime>
  <Words>433</Words>
  <Application>Microsoft Office PowerPoint</Application>
  <PresentationFormat>Экран (4:3)</PresentationFormat>
  <Paragraphs>58</Paragraphs>
  <Slides>20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2" baseType="lpstr">
      <vt:lpstr>Тема Office</vt:lpstr>
      <vt:lpstr>Уравнение</vt:lpstr>
      <vt:lpstr>ТЕМА 4.  Функціональні відношення</vt:lpstr>
      <vt:lpstr>§1 Основні визначення</vt:lpstr>
      <vt:lpstr>Слайд 3</vt:lpstr>
      <vt:lpstr>Слайд 4</vt:lpstr>
      <vt:lpstr>Слайд 5</vt:lpstr>
      <vt:lpstr>§2 Обернене функціональне відношення</vt:lpstr>
      <vt:lpstr>Слайд 7</vt:lpstr>
      <vt:lpstr>Слайд 8</vt:lpstr>
      <vt:lpstr>Слайд 9</vt:lpstr>
      <vt:lpstr>§3 Відображення</vt:lpstr>
      <vt:lpstr>Слайд 11</vt:lpstr>
      <vt:lpstr>§4 Типи відображень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3.  Функціональні відношення</dc:title>
  <dc:creator>BAO</dc:creator>
  <cp:lastModifiedBy>НАТАША</cp:lastModifiedBy>
  <cp:revision>62</cp:revision>
  <dcterms:created xsi:type="dcterms:W3CDTF">2018-02-27T15:56:50Z</dcterms:created>
  <dcterms:modified xsi:type="dcterms:W3CDTF">2022-09-26T12:01:28Z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0x0101003DDF41F42CA4B04EAEFD0D380E5ABEC9</vt:lpwstr>
  </property>
  <property fmtid="{D5CDD505-2E9C-101B-9397-08002B2CF9AE}" pid="3" name="MediaServiceImageTags">
    <vt:lpwstr/>
  </property>
</Properties>
</file>