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05.12.2024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/>
              <a:t>Лекція </a:t>
            </a:r>
            <a:r>
              <a:rPr lang="en-US" sz="6000" b="1" i="1" dirty="0"/>
              <a:t>5</a:t>
            </a:r>
            <a:r>
              <a:rPr lang="uk-UA" sz="6000" b="1" i="1" dirty="0"/>
              <a:t>. </a:t>
            </a:r>
            <a:br>
              <a:rPr lang="en-US" sz="6000" b="1" i="1" dirty="0"/>
            </a:br>
            <a:r>
              <a:rPr lang="ru-RU" sz="5400" b="1" i="0" u="none" strike="noStrike" baseline="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Методи</a:t>
            </a:r>
            <a:r>
              <a:rPr lang="ru-RU" sz="5400" b="1" i="0" u="none" strike="noStrike" baseline="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5400" b="1" i="0" u="none" strike="noStrike" baseline="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генерування</a:t>
            </a:r>
            <a:r>
              <a:rPr lang="ru-RU" sz="5400" b="1" i="0" u="none" strike="noStrike" baseline="0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5400" b="1" i="0" u="none" strike="noStrike" baseline="0" dirty="0" err="1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</a:rPr>
              <a:t>ідей</a:t>
            </a:r>
            <a:endParaRPr lang="uk-UA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400FEE-5025-D639-D842-FF811248DA3A}"/>
              </a:ext>
            </a:extLst>
          </p:cNvPr>
          <p:cNvSpPr txBox="1"/>
          <p:nvPr/>
        </p:nvSpPr>
        <p:spPr>
          <a:xfrm>
            <a:off x="971600" y="0"/>
            <a:ext cx="817240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 «</a:t>
            </a:r>
            <a:r>
              <a:rPr lang="uk-UA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Слово </a:t>
            </a:r>
            <a:r>
              <a:rPr lang="uk-UA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uk-UA" sz="1800" b="1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uk-UA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перекладі з грецького означає поєднання різнорідних і цілком не відповідних один одному елементів.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має за мету об’єднати різних індивідів і дисципліни для вирішення певної проблеми.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uk-UA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відрізняється від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тим, що вона характеризується високим рівнем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синекторів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(членів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синектичної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групи). </a:t>
            </a:r>
            <a:endParaRPr lang="uk-UA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Метод </a:t>
            </a:r>
            <a:r>
              <a:rPr lang="uk-UA" sz="1800" b="1" i="0" u="none" strike="noStrike" baseline="0" dirty="0">
                <a:latin typeface="Times New Roman" panose="02020603050405020304" pitchFamily="18" charset="0"/>
              </a:rPr>
              <a:t>«</a:t>
            </a:r>
            <a:r>
              <a:rPr lang="uk-UA" sz="1800" b="1" i="0" u="none" strike="noStrike" baseline="0" dirty="0" err="1">
                <a:latin typeface="Times New Roman" panose="02020603050405020304" pitchFamily="18" charset="0"/>
              </a:rPr>
              <a:t>синектика</a:t>
            </a:r>
            <a:r>
              <a:rPr lang="uk-UA" sz="1800" b="1" i="0" u="none" strike="noStrike" baseline="0" dirty="0">
                <a:latin typeface="Times New Roman" panose="02020603050405020304" pitchFamily="18" charset="0"/>
              </a:rPr>
              <a:t>»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базується на мисленні групи експертів з орієнтацією на аналогії. Після встановлення і формулювання проблеми група експертів намагається вияснити, яким чином подібні проблеми вирішуються в інших галузях (наприклад, якщо мова іде про певну технічну ідею, то можна спробувати знайти аналогії в ботаніці, зоології, хімії тощо). Далі, використовуючи виявлені аналогії і принципи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подібних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проблем,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намагаються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розв’язати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конкретну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задачу, яка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стоїть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перед ними. Метод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розроблений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фірмою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Синетикс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Виходячи із особливості методу, бажано, щоб члени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синектичної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групи представляли якомога більше сфер діяльності. </a:t>
            </a:r>
            <a:r>
              <a:rPr lang="uk-UA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Синектор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це людина з широким кругозором яка має, як правило, дві спеціальності (наприклад, лікар, механік).   Людина, яка займається різноманітною діяльністю, краще підготовлена для участі в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синектичній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групі, ніж спеціаліст, який все життя займається однією сферою діяльності. Людей оригінального і незалежного розуму і які до того ж мають підприємницьку «жилку» прийнято вважати більш підходящими кандидатами 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синектичну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групу, ніж тих, у кого ця риса характеру не дуже розвинена. Члени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синектичної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групи повинні характеризуватися емоційною зрілістю, здатністю до узагальнення, високим рівнем стимуляції, здатністю ризикувати, обов’язковістю.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60295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096D3D-5EF0-D229-7917-A69ECF16A114}"/>
              </a:ext>
            </a:extLst>
          </p:cNvPr>
          <p:cNvSpPr txBox="1"/>
          <p:nvPr/>
        </p:nvSpPr>
        <p:spPr>
          <a:xfrm>
            <a:off x="971600" y="0"/>
            <a:ext cx="81724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Група повинна складатися із спеціалістів, що знаходяться у нормальних особистих відношеннях, без ворожнечі, неприязні, що нерідко буває у груповій роботі. В процесі роботи кожний член групи повинен сприймати нараду як змагання і пропонувати задуману ідею у своїй інтерпретації. Протиріччя, які виникають під час обговорення, слід, наскільки це можливо, пом’якшувати.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Створення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5–7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чоловік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потребує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достатньо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часу,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приблизно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Тому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групи </a:t>
            </a:r>
            <a:r>
              <a:rPr lang="uk-UA" sz="1800" b="1" i="0" u="none" strike="noStrike" baseline="0" dirty="0">
                <a:latin typeface="Times New Roman" panose="02020603050405020304" pitchFamily="18" charset="0"/>
              </a:rPr>
              <a:t>«мозкової атаки»,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яка формується на короткостроковій основі,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синектична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група формується на триваліший період. Створені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синектичні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групи проходять спеціальну підготовку, при цьому досвідченіші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синектори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передають свій досвід новачкам.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Головне в методі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uk-UA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це використання знань і досвіду кожного члена групи для визначення ідей і можливих шляхів їх реалізації. Спеціалісти-ботаніки намагаються показати, як з аналогічними проблемами справляється світ рослин, зоологи – світ тварин і т.д.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сесія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проводиться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спеціально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підготовленими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Раніше відзначалось, що метод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uk-UA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базується на використанні аналогії. Якщо інженери та винахідники використовують аналогії на аматорському рівні, то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синекторів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навчають професійному володінню процесами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аналогування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Тому, якщо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«мозкову атаку»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можна розглянути як колективну науково-технічну самодіяльність, то роботу групи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синекторів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слід представляти як виступ професійного пошукового ансамблю.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програмою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удосконалюється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часом, як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програма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підготовки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самих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6817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604C1A0-2FAE-11DC-991B-5C3F19996DD3}"/>
              </a:ext>
            </a:extLst>
          </p:cNvPr>
          <p:cNvSpPr txBox="1"/>
          <p:nvPr/>
        </p:nvSpPr>
        <p:spPr>
          <a:xfrm>
            <a:off x="971600" y="0"/>
            <a:ext cx="81724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На першому етапі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формулюють і уточняють проблему, як вона подана. Особливістю цього етапу є те, що, як правило, ніхто із учасників сесії, крім керівника, не посвячений у конкретні умови задачі. Вважається, що передчасне конкретне формулювання задачі ускладнює абстрагування, не дає можливості вийти із звичайного ходу мислення. </a:t>
            </a:r>
          </a:p>
          <a:p>
            <a:pPr algn="just"/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На другому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етапі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формулюють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«проблему як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розуміють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Розглядають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перетворити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незнайому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незвичну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проблему у ряд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звичних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задач.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найти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сформулювати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поставленої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проблема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ділиться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На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третьому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етапі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проводиться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генерування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Починається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екскурсія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» в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різних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галузях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техніки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живої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природи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психології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тощо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виявлення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того, як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аналогічні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розв’язуються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в задачах, далеких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поставленої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На четвертому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етапі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здійснюється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критична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Синектичне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засідання, яке триває, як правило, декілька годин, складає незначну частину загального часу вирішення поставленої задачі. Решту часу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синектори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вивчають і обмірковують одержані результати, консультуються з спеціалістами, експериментують, займаються пошуками кращих способів реалізації рішення.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Метод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синектика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показав себе як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надзвичайно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підготовки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особливо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проблем, про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свідчить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американськими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фірмами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зокрема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Дженерел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Електрік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», ІВМ,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Зінгер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та ін.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19539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0E15ED5-45C3-26BB-641D-CCFC023C5C6B}"/>
              </a:ext>
            </a:extLst>
          </p:cNvPr>
          <p:cNvSpPr txBox="1"/>
          <p:nvPr/>
        </p:nvSpPr>
        <p:spPr>
          <a:xfrm>
            <a:off x="1043608" y="0"/>
            <a:ext cx="810039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Певна сукупність людей, організованих і об’єднаних для генерування продуктивних ідей, представляють собою по суті «мозковий центр». Про сутність і призначення «мозкового центру» досить образно і слушно відмітив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Хіл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Наполеон: «Що таке «мозковий центр», і для чого він потрібний? Це координація знань і зусиль – в дусі гармонії – двох або більше людей, об’єднаних прагненням до певної мети. Два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інтелекти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що порозумілися, неминуче створюють третє поле, яке може бути уподібнене новому, третьому інтелекту. Людський мозок можна уподібнити еклектичній батареї. Відомо, що ланцюг із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батарей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виробляє більше енергії ніж кожна батарея». 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 «морфологічний аналіз»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науково-технічного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прогресу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широкого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поширення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набув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морфологічний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Термін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«морфологія»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використовується по аналогії з відповідними розділами біології (морфологія тварин), ботаніки (морфологія рослин), мовознавства (морфологічна класифікація мов) і т.д.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морфологія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наука про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будову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Морфологічний аналіз, як один з широко розповсюджених методів творчого пошуку, базується на класифікації. Остання, дозволяє швидше і точніше орієнтуватися у різноманітності понять і факторів.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Сутність методу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«морфологічний аналіз»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полягає в поділі (класифікації) багатоаспектної проблеми на відносно незалежні частини, потім в пошуку всіх можливих рішень для практичної реалізації кожної із частин.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3022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AD409A-2F9A-48F5-CE43-31262B5463F1}"/>
              </a:ext>
            </a:extLst>
          </p:cNvPr>
          <p:cNvSpPr txBox="1"/>
          <p:nvPr/>
        </p:nvSpPr>
        <p:spPr>
          <a:xfrm>
            <a:off x="971600" y="0"/>
            <a:ext cx="81724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першому етапі загальне число всіх можливих рішень дорівнює числу можливих комбінацій. Наприклад, якщо проблему поділяють на чотири частини, причому є три рішення для першої частини, чотири рішення для другої частини і по п’ять рішень для третьої і четвертої частин, то загальна кількість рішень для реалізації проблеми, що досліджується, становить 3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⋅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⋅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Cambria Math" panose="02040503050406030204" pitchFamily="18" charset="0"/>
              </a:rPr>
              <a:t>⋅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 = 300.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Всі частини проблеми і підходи до їх вирішення розміщуються у так званому «морфологічному ящику», який умовно може бути зображений у вигляді матриці. Морфологічний ящик потенційно містить всі можливі рішення.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У кожному рядку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матриці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клітинках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альтернативні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шляхи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Задача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полягає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тому,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уважно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вивчити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підходи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відмовитись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явно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неприйнятних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шляхів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послідовного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досягти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коли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залишається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шлях ( один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напрямок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варіант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засіб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Іншими словами, в кожному осередку морфологічного ящика буде міститися лише одне можливе рішення, або ящик взагалі не буде його мати. Наявність двох або більше рішень вимагає нових додаткових пошуків.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Морфологічний аналіз починається з певного рівня знань про об’єкт, що досліджується. Необхідність оцінки всіх без винятку можливих альтернатив вирішення проблеми і вибір найоптимальнішого напрямку вимагає від дослідника різнобічних і ґрунтовних знань з різних галузей. Все це сприяє підвищенню знань про об’єкт дослідження на якісно новий рівень.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4946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6213AC-715E-2F65-D7E1-D9B91076D9B0}"/>
              </a:ext>
            </a:extLst>
          </p:cNvPr>
          <p:cNvSpPr txBox="1"/>
          <p:nvPr/>
        </p:nvSpPr>
        <p:spPr>
          <a:xfrm>
            <a:off x="971600" y="-1"/>
            <a:ext cx="817240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uk-UA" sz="14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Морфологічний аналіз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може бути інструментом передбачення ще не створених винаходів, або, принаймні, засобом описання оптимальної конфігурації обладнання, призначеного для виконання певних функцій незалежно від того, чи пощастить зробити задумане з прийнятною ймовірністю. І якщо навіть не поталанило повністю досягти поставленої мети, проведене дослідження було корисним, тому що стало джерелом нових ідей, відправною точкою для подальшого аналізу і пошуку інших напрямків прогнозування.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Отже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морфологічного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ящика мета не повинна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обмежуватись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знаходженням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окремих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поглибленого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морфологічного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прийти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звідси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недалеко і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принципово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технічних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організаційних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нововведень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6749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F7F973-B510-6931-8C19-49D607104D3A}"/>
              </a:ext>
            </a:extLst>
          </p:cNvPr>
          <p:cNvSpPr txBox="1"/>
          <p:nvPr/>
        </p:nvSpPr>
        <p:spPr>
          <a:xfrm>
            <a:off x="1259632" y="188640"/>
            <a:ext cx="748883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8B3197-EE8A-F144-01C2-C6913E34C8E3}"/>
              </a:ext>
            </a:extLst>
          </p:cNvPr>
          <p:cNvSpPr txBox="1"/>
          <p:nvPr/>
        </p:nvSpPr>
        <p:spPr>
          <a:xfrm>
            <a:off x="971600" y="0"/>
            <a:ext cx="817240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При розробці прогнозів доводиться стикатися з великою кількістю альтернативних варіантів, кожен із яких в свою чергу залежить від сукупності факторів. Аналогічне відбувається в процесі пошуку ефективних управлінських рішень. Крім того, при розв’язанні складних проблем неодноразові випадки, коли розробники прогнозів інколи натикаються на «неподолану стіну» через недостатні знання у певній галузі. </a:t>
            </a:r>
            <a:endParaRPr lang="uk-UA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    Для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зазначених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інших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проблем,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пошуку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початку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сорокових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років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ХХ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століття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почали широко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використовувати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методи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колективної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генерації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Методи генерування ідей є різновидом методів експертної оцінки, однак між ними є певні відмінності. Так, методи генерування ідей обмежуються, як правило, лише якісними оцінками без кількісної визначеності. Найчастіше вони служать опорою, трампліном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розв’язання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конкретних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проблем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орієнтовані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основному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виявлення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факторів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напрямків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вибір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оптимальних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варіантів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 результат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розумового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творчих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здібностей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нарівні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основу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евристичних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 «мозкової атаки»;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</a:rPr>
              <a:t>- метод «</a:t>
            </a:r>
            <a:r>
              <a:rPr lang="uk-UA" sz="1800" b="0" i="0" u="none" strike="noStrike" baseline="0" dirty="0" err="1">
                <a:solidFill>
                  <a:srgbClr val="000000"/>
                </a:solidFill>
              </a:rPr>
              <a:t>синектика</a:t>
            </a:r>
            <a:r>
              <a:rPr lang="uk-UA" sz="1800" b="0" i="0" u="none" strike="noStrike" baseline="0" dirty="0">
                <a:solidFill>
                  <a:srgbClr val="000000"/>
                </a:solidFill>
              </a:rPr>
              <a:t>»;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</a:rPr>
              <a:t>- метод «морфологічного аналізу»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Розглянемо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детальніше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кожен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наведених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пошуку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18349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7A731D-D695-78A2-4F53-4487302F7A89}"/>
              </a:ext>
            </a:extLst>
          </p:cNvPr>
          <p:cNvSpPr txBox="1"/>
          <p:nvPr/>
        </p:nvSpPr>
        <p:spPr>
          <a:xfrm>
            <a:off x="971600" y="0"/>
            <a:ext cx="81724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 «мозкової атаки»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Суть цього методу полягає у тому, щоб створити відносно невелику групу спеціалістів високого рівня із 10–15 чоловік, поставити перед ними завдання і одержати від них продуктивні ідеї з проблем, які викликають інтерес у дослідника. В задачу групи входить, насамперед, найти неординарні управлінські рішення в умовах крайньої невизначеності.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Для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творчої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провести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організаційні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заходи. Так,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днів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початку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сесії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наради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учасникам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письмовій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проблему, яка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підлягає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обговоренню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   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Основна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інформація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досліджувану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проблему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надається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учасникам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сесії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безпосередньо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перед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її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початком. 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Бажано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щоб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питання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яке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виноситься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сесію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за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своєю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внутрішньою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структурою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було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простим. Тому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складні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питання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розділити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складові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частини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чітко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сформульованою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проблемою,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стимулює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мозкового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штурму».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Групу експертів бажано розмістити на заміській базі за декілька днів до початку проведення «мозкової атаки», щоб дати можливість членам групи відпочити і налаштуватися на плідну роботу. Під час сесії потрібно створити невимушену обстановку.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Нарада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методом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 повинна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причому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 абсурдною вона на перший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погляд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здавалась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повинна бути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ретельно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розглянута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оцінена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пам’ятаючи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явне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безглуздя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інколи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підштовхнути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думку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корисної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53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BD9D87-3B4B-2D94-1775-6D915739D6BF}"/>
              </a:ext>
            </a:extLst>
          </p:cNvPr>
          <p:cNvSpPr txBox="1"/>
          <p:nvPr/>
        </p:nvSpPr>
        <p:spPr>
          <a:xfrm>
            <a:off x="971600" y="0"/>
            <a:ext cx="81724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Засновник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методу А. Осборн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пропонував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колективній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заборонити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критику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проводити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пошук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послідовно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два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двома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Перша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генератори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пропонують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суворо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дотримуючись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правила «заборони критики». Друга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обмірковують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висунуті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генераторами.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останні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роки,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внаслідок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модифікації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методу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розроблені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підходи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наради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залежності від відсутності або наявності зворотного зв’язку між організаторами (аналітиками) і учасниками «мозкової атаки» розрізняють два методи – </a:t>
            </a:r>
            <a:r>
              <a:rPr lang="uk-UA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віднесена оцінка (ВО) </a:t>
            </a:r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і </a:t>
            </a:r>
            <a:r>
              <a:rPr lang="uk-UA" sz="18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деструктивна віднесена оцінка (ДВО)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Метод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віднесена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регламентується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такими правилами: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забороняється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критична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висунутих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класичний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варіант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атаки»);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 термін одного виступу;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допускаються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багаторазові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виступи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висловлених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обов’язково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висунутих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здійснюється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аналітиками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етапах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Вільне висловлення думок без критичної оцінки їх сприяє лавиноподібному висуванню ідей. Висловлена одним з членів групи ідея породжує або творчу, або критичну реакцію. Оскільки згідно правил заборонена критика думок експертів, то із негативної реакції народжуються позитивні, тобто продуктивні результати.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Як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свідчить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методу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групове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70 %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цінних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сума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індивідуальних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42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0CE2B7-29C6-B18A-18EE-EBED75891E6B}"/>
              </a:ext>
            </a:extLst>
          </p:cNvPr>
          <p:cNvSpPr txBox="1"/>
          <p:nvPr/>
        </p:nvSpPr>
        <p:spPr>
          <a:xfrm>
            <a:off x="1115616" y="44623"/>
            <a:ext cx="792088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7AEA2A-274F-22ED-379A-E70B9E6DB072}"/>
              </a:ext>
            </a:extLst>
          </p:cNvPr>
          <p:cNvSpPr txBox="1"/>
          <p:nvPr/>
        </p:nvSpPr>
        <p:spPr>
          <a:xfrm>
            <a:off x="1043608" y="-1"/>
            <a:ext cx="8100392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силу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особливостей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метод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ефективним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засобом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актуалізації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творчого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потенціалу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спеціалістів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Це пояснюється тим, що в процесі спілкування з колегами, численних засідань і дискусій, учасники колективної генерації ідей поступово тренують і розширюють свій інтелект, що в решті-решт дозволяє по новому бачити досліджувану проблему, критично відноситись до нових висунутих ідей і відшліфовувати свої власні ідеї.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колективної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цінними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виникли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раніш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висловлених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Через те, що результатом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 плід всієї групи спеціалістів, ні одна пропозиція не персоніфікується. Це пояснюється тим, що висловлена ідея могла належати і іншому учаснику, який очікував, коли йому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нададуть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слово.   Крім того, окремі ідеї можуть бути підказані ідеями, які були висловлені дещо раніше.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процесі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(віднесена оцінка) висувається від 50 до 150 різних ідей, тоді як під час індивідуальної роботи висувається приблизно 10–20 ідей.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Для прикладу,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компанія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«Дженерал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Електрік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за 30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хвилин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сесії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одержала 175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розв’язання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задачі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оптимального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з’єднання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двох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електроприводів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Якщо виходи з принципу, що метод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ґрунтується на гіпотезі, що серед великої кількості ідей є принаймні декілька гарних ідей, то, природно, виникає проблема вибору оптимальних ідей із сукупності запропонованих. </a:t>
            </a:r>
          </a:p>
        </p:txBody>
      </p:sp>
    </p:spTree>
    <p:extLst>
      <p:ext uri="{BB962C8B-B14F-4D97-AF65-F5344CB8AC3E}">
        <p14:creationId xmlns:p14="http://schemas.microsoft.com/office/powerpoint/2010/main" val="25594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0E4138-065A-CB50-6F45-F75F0CAD1CD9}"/>
              </a:ext>
            </a:extLst>
          </p:cNvPr>
          <p:cNvSpPr txBox="1"/>
          <p:nvPr/>
        </p:nvSpPr>
        <p:spPr>
          <a:xfrm>
            <a:off x="1043608" y="-1"/>
            <a:ext cx="810039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Заборона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обговорення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висунутих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з одного боку,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ознайомитись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підходами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однак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з другого боку,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обмежує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сконцентрувати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продуктивних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ідеях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оцінених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критеріями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Для усунення зазначених недоліків розроблений метод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деструктивна віднесена оцінка (ДВО), який дозволяє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оперативно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проводити оцінку значного числа варіантів. Суть цього методу полягає в тому, щоб активізувати учасників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на генерування значної кількості ідей з наступним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деструктуванням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(руйнуванням) раніш висунутих ідей і на їх основі формувати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контрідеї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Цей метод передбачає декілька етапів. </a:t>
            </a:r>
          </a:p>
          <a:p>
            <a:pPr algn="just"/>
            <a:r>
              <a:rPr lang="uk-UA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    Перший етап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передбачає формування групи учасників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за кількістю і складом. Склад групи повинен бути із осіб приблизно одного рангу, якщо учасники знають один одного, або із осіб різного рангу, якщо учасники не знайомі між собою. 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Другий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етап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постановку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задачі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атаки»,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яка оформлена 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записки. Вона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опис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деструктивної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віднесеної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(ДВО)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опис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ситуації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Опис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методу ДВО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містить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описання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принципу,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базується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описання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умов,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забезпечують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найбільшу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атаки», авторство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«атаки»,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«атаки». </a:t>
            </a:r>
            <a:endParaRPr lang="ru-RU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8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751481-61F9-DF16-6E44-4B31ACF7E0B5}"/>
              </a:ext>
            </a:extLst>
          </p:cNvPr>
          <p:cNvSpPr txBox="1"/>
          <p:nvPr/>
        </p:nvSpPr>
        <p:spPr>
          <a:xfrm>
            <a:off x="1043608" y="1"/>
            <a:ext cx="810039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Опис проблемної ситуації містить: описання, аналіз і можливі наслідки проблемної ситуації, що виникла; аналіз світового досвіду розв’язання аналогічної проблемної ситуації, якщо така має місце; систематизація існуючих шляхів розв’язання проблемної ситуації; формування проблемної ситуації з можливою її деталізацією. </a:t>
            </a:r>
          </a:p>
          <a:p>
            <a:pPr algn="just"/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Третій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етап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генерація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Але перед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ведучий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звертає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правила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проведення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атаки»: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повинні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чіткими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стислими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допускаються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скептичні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зауваження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критика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попередніх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виступів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виступати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разів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але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підряд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зачитувати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підряд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список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підготовлений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заздалегідь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Ведучий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висуванню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продуктивних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максимально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запалювати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наради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плідну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оцінці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без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винятку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uk-UA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Четвертий етап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це систематизація ідей, які висловлені на етапі генерації. Цю роботу здійснює група аналізу в такій послідовності: складається перелік всіх висловлених ідей; кожна ідея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формулюється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 загальноприйнятих термінах; виявляються дублюючі і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доповнюючі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ідеї, 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які потім об’єднуються і </a:t>
            </a:r>
            <a:r>
              <a:rPr lang="uk-UA" sz="1800" b="0" i="0" u="none" strike="noStrike" baseline="0" dirty="0" err="1">
                <a:latin typeface="Times New Roman" panose="02020603050405020304" pitchFamily="18" charset="0"/>
              </a:rPr>
              <a:t>формулюються</a:t>
            </a:r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у вигляді однієї комплексної ідеї; виділяються ознаки, за якими ідеї можуть бути об’єднані. Після такого об’єднання ідей складається їх перелік за об’єднаними групами.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472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674EB82-735C-E759-DC04-0E0A592C7F9B}"/>
              </a:ext>
            </a:extLst>
          </p:cNvPr>
          <p:cNvSpPr txBox="1"/>
          <p:nvPr/>
        </p:nvSpPr>
        <p:spPr>
          <a:xfrm>
            <a:off x="1043608" y="0"/>
            <a:ext cx="7992888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П’ятий етап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деструктування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(руйнування) систематизованих ідей. На цьому етапі кожна ідея піддається всебічній критиці з боку учасників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предмет можливості її реалізації. На цьому етапі можуть бути висунуті продуктивні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контрідеї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які дозволяють зняти перешкоди або обмеження на шляху реалізації ідей.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висловлені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критичні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зауваження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носій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Шостий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1" u="none" strike="noStrike" baseline="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етап</a:t>
            </a:r>
            <a:r>
              <a:rPr lang="ru-RU" sz="1800" b="0" i="1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ретельна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зауважень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списку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Цей етап здійснює група аналізу проблемної ситуації. Вона повинна скласти перелік всіх критичних зауважень і зведену таблицю систематизованих ідей, порівняти їх.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Нарешті, складається кінцевий список ідей, які не спростовані критичними зауваженнями, а також список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контрідей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Списки ідей і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контрідей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необхідно оформити в таблиці, де повинні бути задані ознаки, що дозволить систематизувати їх по вибраній шкалі. </a:t>
            </a:r>
          </a:p>
          <a:p>
            <a:pPr algn="just"/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Таким чином, результати генерації ідей методом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є певна система ідей, причому найбільшу цінність мають ідеї, які виникають як результат об’єднання двох і більше ідей, так звані синтезуючі ідеї, а також ідеї, які є результатом розвитку раніш висунутих ідей.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У групу генераторів ідеї не запрошують природжених скептиків і критиканів; навпаки намагаються залучити людей з фантазією; включають спеціалістів суміжних професій і одного-двох чоловік «зі сторони», які не мають ніякого відношення до поставленої задачі (лікаря, перукаря, поштового працівника).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2331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597182-A8A0-562B-BC3C-9F4AAC6C8D5C}"/>
              </a:ext>
            </a:extLst>
          </p:cNvPr>
          <p:cNvSpPr txBox="1"/>
          <p:nvPr/>
        </p:nvSpPr>
        <p:spPr>
          <a:xfrm>
            <a:off x="971600" y="0"/>
            <a:ext cx="81724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звернути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те,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запрошеного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сторони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немає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минулого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досвіду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розв’язання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поставленої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задачі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і тому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буде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пропонувати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найнесподіваніші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хоча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найчастіше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цілковито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неприйнятні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До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речі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багатьма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творцями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науки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формах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висловлювалась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думка про те,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неочікувані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нерідко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спеціаліст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а той,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хто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те,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задача є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нерозв’язною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історії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науки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навести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прикладів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справедливість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такого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твердження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Засідання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генераторів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недовго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 правило, 30–50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хвилин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Сесією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керує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ведучий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уміння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залежить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ефективність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Ведучий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забезпечити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додержання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учасниками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правил 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мозкової</a:t>
            </a:r>
            <a:r>
              <a:rPr lang="ru-RU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атаки»,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керуючись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наказами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критичними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зауваженнями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Ідеї, які висловлюють учасники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«мозкової атаки»,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протоколюються і фіксуються за допомогою будь-якого носія або інших сучасних засобів відтворення інформації.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Список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входить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але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прихованих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можливостей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пропозиції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45146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1078</TotalTime>
  <Words>3192</Words>
  <Application>Microsoft Office PowerPoint</Application>
  <PresentationFormat>Екран (4:3)</PresentationFormat>
  <Paragraphs>94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3" baseType="lpstr">
      <vt:lpstr>Calibri</vt:lpstr>
      <vt:lpstr>Cambria Math</vt:lpstr>
      <vt:lpstr>Corbel</vt:lpstr>
      <vt:lpstr>Gill Sans MT</vt:lpstr>
      <vt:lpstr>Times New Roman</vt:lpstr>
      <vt:lpstr>Verdana</vt:lpstr>
      <vt:lpstr>Wingdings 2</vt:lpstr>
      <vt:lpstr>Солнцестояние</vt:lpstr>
      <vt:lpstr>Лекція 5.  Методи генерування ідей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o.serpinska@gmail.com</cp:lastModifiedBy>
  <cp:revision>64</cp:revision>
  <dcterms:created xsi:type="dcterms:W3CDTF">2017-10-06T05:13:18Z</dcterms:created>
  <dcterms:modified xsi:type="dcterms:W3CDTF">2024-12-05T08:36:51Z</dcterms:modified>
</cp:coreProperties>
</file>