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7"/>
  </p:notesMasterIdLst>
  <p:sldIdLst>
    <p:sldId id="256" r:id="rId2"/>
    <p:sldId id="311" r:id="rId3"/>
    <p:sldId id="312" r:id="rId4"/>
    <p:sldId id="313" r:id="rId5"/>
    <p:sldId id="314" r:id="rId6"/>
    <p:sldId id="315" r:id="rId7"/>
    <p:sldId id="316" r:id="rId8"/>
    <p:sldId id="317" r:id="rId9"/>
    <p:sldId id="318" r:id="rId10"/>
    <p:sldId id="319" r:id="rId11"/>
    <p:sldId id="320" r:id="rId12"/>
    <p:sldId id="321" r:id="rId13"/>
    <p:sldId id="322" r:id="rId14"/>
    <p:sldId id="323" r:id="rId15"/>
    <p:sldId id="324" r:id="rId16"/>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Светлый стиль 2 - акцент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505E3EF-67EA-436B-97B2-0124C06EBD24}" styleName="Средний стиль 4 - акцент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2833802-FEF1-4C79-8D5D-14CF1EAF98D9}" styleName="Светлый стиль 2 - акцент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155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38035A-D482-4285-932A-BF89CFA69F5C}" type="datetimeFigureOut">
              <a:rPr lang="uk-UA" smtClean="0"/>
              <a:pPr/>
              <a:t>29.11.2024</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3BBC2A-5766-44C9-94D4-FB2C7E894251}" type="slidenum">
              <a:rPr lang="uk-UA" smtClean="0"/>
              <a:pPr/>
              <a:t>‹№›</a:t>
            </a:fld>
            <a:endParaRPr lang="uk-UA"/>
          </a:p>
        </p:txBody>
      </p:sp>
    </p:spTree>
    <p:extLst>
      <p:ext uri="{BB962C8B-B14F-4D97-AF65-F5344CB8AC3E}">
        <p14:creationId xmlns:p14="http://schemas.microsoft.com/office/powerpoint/2010/main" val="2791654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a:t>Образец подзаголовка</a:t>
            </a:r>
            <a:endParaRPr kumimoji="0" lang="en-US"/>
          </a:p>
        </p:txBody>
      </p:sp>
      <p:sp>
        <p:nvSpPr>
          <p:cNvPr id="7" name="Дата 6"/>
          <p:cNvSpPr>
            <a:spLocks noGrp="1"/>
          </p:cNvSpPr>
          <p:nvPr>
            <p:ph type="dt" sz="half" idx="10"/>
          </p:nvPr>
        </p:nvSpPr>
        <p:spPr/>
        <p:txBody>
          <a:bodyPr/>
          <a:lstStyle/>
          <a:p>
            <a:fld id="{68A30EC2-C42D-4BD3-9C64-56AF75CCEF22}" type="datetimeFigureOut">
              <a:rPr lang="uk-UA" smtClean="0"/>
              <a:pPr/>
              <a:t>29.11.2024</a:t>
            </a:fld>
            <a:endParaRPr lang="uk-UA"/>
          </a:p>
        </p:txBody>
      </p:sp>
      <p:sp>
        <p:nvSpPr>
          <p:cNvPr id="20" name="Нижний колонтитул 19"/>
          <p:cNvSpPr>
            <a:spLocks noGrp="1"/>
          </p:cNvSpPr>
          <p:nvPr>
            <p:ph type="ftr" sz="quarter" idx="11"/>
          </p:nvPr>
        </p:nvSpPr>
        <p:spPr/>
        <p:txBody>
          <a:bodyPr/>
          <a:lstStyle/>
          <a:p>
            <a:endParaRPr lang="uk-UA"/>
          </a:p>
        </p:txBody>
      </p:sp>
      <p:sp>
        <p:nvSpPr>
          <p:cNvPr id="10" name="Номер слайда 9"/>
          <p:cNvSpPr>
            <a:spLocks noGrp="1"/>
          </p:cNvSpPr>
          <p:nvPr>
            <p:ph type="sldNum" sz="quarter" idx="12"/>
          </p:nvPr>
        </p:nvSpPr>
        <p:spPr/>
        <p:txBody>
          <a:bodyPr/>
          <a:lstStyle/>
          <a:p>
            <a:fld id="{50744AFD-84E3-488C-8DBB-B6D06268FFE5}" type="slidenum">
              <a:rPr lang="uk-UA" smtClean="0"/>
              <a:pPr/>
              <a:t>‹№›</a:t>
            </a:fld>
            <a:endParaRPr lang="uk-UA"/>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68A30EC2-C42D-4BD3-9C64-56AF75CCEF22}" type="datetimeFigureOut">
              <a:rPr lang="uk-UA" smtClean="0"/>
              <a:pPr/>
              <a:t>29.11.2024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68A30EC2-C42D-4BD3-9C64-56AF75CCEF22}" type="datetimeFigureOut">
              <a:rPr lang="uk-UA" smtClean="0"/>
              <a:pPr/>
              <a:t>29.11.2024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68A30EC2-C42D-4BD3-9C64-56AF75CCEF22}" type="datetimeFigureOut">
              <a:rPr lang="uk-UA" smtClean="0"/>
              <a:pPr/>
              <a:t>29.11.2024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a:t>Образец текста</a:t>
            </a:r>
          </a:p>
        </p:txBody>
      </p:sp>
      <p:sp>
        <p:nvSpPr>
          <p:cNvPr id="4" name="Дата 3"/>
          <p:cNvSpPr>
            <a:spLocks noGrp="1"/>
          </p:cNvSpPr>
          <p:nvPr>
            <p:ph type="dt" sz="half" idx="10"/>
          </p:nvPr>
        </p:nvSpPr>
        <p:spPr/>
        <p:txBody>
          <a:bodyPr/>
          <a:lstStyle/>
          <a:p>
            <a:fld id="{68A30EC2-C42D-4BD3-9C64-56AF75CCEF22}" type="datetimeFigureOut">
              <a:rPr lang="uk-UA" smtClean="0"/>
              <a:pPr/>
              <a:t>29.11.2024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0744AFD-84E3-488C-8DBB-B6D06268FFE5}" type="slidenum">
              <a:rPr lang="uk-UA" smtClean="0"/>
              <a:pPr/>
              <a:t>‹№›</a:t>
            </a:fld>
            <a:endParaRPr lang="uk-UA"/>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p>
            <a:r>
              <a:rPr kumimoji="0" lang="ru-RU"/>
              <a:t>Образец заголовка</a:t>
            </a:r>
            <a:endParaRPr kumimoji="0" lang="en-US"/>
          </a:p>
        </p:txBody>
      </p:sp>
      <p:sp>
        <p:nvSpPr>
          <p:cNvPr id="3" name="Объект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Объект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68A30EC2-C42D-4BD3-9C64-56AF75CCEF22}" type="datetimeFigureOut">
              <a:rPr lang="uk-UA" smtClean="0"/>
              <a:pPr/>
              <a:t>29.11.2024</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5" name="Объект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Объект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68A30EC2-C42D-4BD3-9C64-56AF75CCEF22}" type="datetimeFigureOut">
              <a:rPr lang="uk-UA" smtClean="0"/>
              <a:pPr/>
              <a:t>29.11.2024</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68A30EC2-C42D-4BD3-9C64-56AF75CCEF22}" type="datetimeFigureOut">
              <a:rPr lang="uk-UA" smtClean="0"/>
              <a:pPr/>
              <a:t>29.11.2024</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Дата 1"/>
          <p:cNvSpPr>
            <a:spLocks noGrp="1"/>
          </p:cNvSpPr>
          <p:nvPr>
            <p:ph type="dt" sz="half" idx="10"/>
          </p:nvPr>
        </p:nvSpPr>
        <p:spPr/>
        <p:txBody>
          <a:bodyPr/>
          <a:lstStyle/>
          <a:p>
            <a:fld id="{68A30EC2-C42D-4BD3-9C64-56AF75CCEF22}" type="datetimeFigureOut">
              <a:rPr lang="uk-UA" smtClean="0"/>
              <a:pPr/>
              <a:t>29.11.2024</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50744AFD-84E3-488C-8DBB-B6D06268FFE5}" type="slidenum">
              <a:rPr lang="uk-UA" smtClean="0"/>
              <a:pPr/>
              <a:t>‹№›</a:t>
            </a:fld>
            <a:endParaRPr lang="uk-UA"/>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a:t>Образец текста</a:t>
            </a:r>
          </a:p>
        </p:txBody>
      </p:sp>
      <p:sp>
        <p:nvSpPr>
          <p:cNvPr id="4" name="Объект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68A30EC2-C42D-4BD3-9C64-56AF75CCEF22}" type="datetimeFigureOut">
              <a:rPr lang="uk-UA" smtClean="0"/>
              <a:pPr/>
              <a:t>29.11.2024</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a:t>Образец заголовка</a:t>
            </a:r>
            <a:endParaRPr kumimoji="0" lang="en-US"/>
          </a:p>
        </p:txBody>
      </p:sp>
      <p:sp>
        <p:nvSpPr>
          <p:cNvPr id="5" name="Дата 4"/>
          <p:cNvSpPr>
            <a:spLocks noGrp="1"/>
          </p:cNvSpPr>
          <p:nvPr>
            <p:ph type="dt" sz="half" idx="10"/>
          </p:nvPr>
        </p:nvSpPr>
        <p:spPr/>
        <p:txBody>
          <a:bodyPr/>
          <a:lstStyle/>
          <a:p>
            <a:fld id="{68A30EC2-C42D-4BD3-9C64-56AF75CCEF22}" type="datetimeFigureOut">
              <a:rPr lang="uk-UA" smtClean="0"/>
              <a:pPr/>
              <a:t>29.11.2024</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50744AFD-84E3-488C-8DBB-B6D06268FFE5}" type="slidenum">
              <a:rPr lang="uk-UA" smtClean="0"/>
              <a:pPr/>
              <a:t>‹№›</a:t>
            </a:fld>
            <a:endParaRPr lang="uk-UA"/>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p>
            <a:r>
              <a:rPr kumimoji="0" lang="ru-RU"/>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68A30EC2-C42D-4BD3-9C64-56AF75CCEF22}" type="datetimeFigureOut">
              <a:rPr lang="uk-UA" smtClean="0"/>
              <a:pPr/>
              <a:t>29.11.2024</a:t>
            </a:fld>
            <a:endParaRPr lang="uk-UA"/>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uk-UA"/>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0744AFD-84E3-488C-8DBB-B6D06268FFE5}" type="slidenum">
              <a:rPr lang="uk-UA" smtClean="0"/>
              <a:pPr/>
              <a:t>‹№›</a:t>
            </a:fld>
            <a:endParaRPr lang="uk-UA"/>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1403648" y="3212976"/>
            <a:ext cx="7406640" cy="1472184"/>
          </a:xfrm>
        </p:spPr>
        <p:txBody>
          <a:bodyPr>
            <a:noAutofit/>
          </a:bodyPr>
          <a:lstStyle/>
          <a:p>
            <a:pPr algn="ctr"/>
            <a:r>
              <a:rPr lang="uk-UA" sz="6000" b="1" i="1" dirty="0"/>
              <a:t>Лекція </a:t>
            </a:r>
            <a:r>
              <a:rPr lang="en-US" sz="6000" b="1" i="1" dirty="0"/>
              <a:t>1</a:t>
            </a:r>
            <a:r>
              <a:rPr lang="uk-UA" sz="6000" b="1" i="1" dirty="0"/>
              <a:t>. </a:t>
            </a:r>
            <a:br>
              <a:rPr lang="en-US" sz="6000" b="1" i="1" dirty="0"/>
            </a:br>
            <a:r>
              <a:rPr lang="uk-UA" sz="6000" b="1" i="1" dirty="0"/>
              <a:t>Місце прогнозування</a:t>
            </a:r>
            <a:br>
              <a:rPr lang="uk-UA" sz="6000" b="1" i="1" dirty="0"/>
            </a:br>
            <a:r>
              <a:rPr lang="uk-UA" sz="6000" b="1" i="1" dirty="0"/>
              <a:t>в системі управління виробництвом</a:t>
            </a:r>
            <a:endParaRPr lang="uk-UA" sz="6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E029402-67B5-88D8-3FEA-66EEFB22BA2C}"/>
              </a:ext>
            </a:extLst>
          </p:cNvPr>
          <p:cNvSpPr txBox="1"/>
          <p:nvPr/>
        </p:nvSpPr>
        <p:spPr>
          <a:xfrm>
            <a:off x="971600" y="1"/>
            <a:ext cx="8172400" cy="5822620"/>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Кардинальні зміни зовнішнього середовища через їх динамічність, не дозволяють у повній мірі визначити майбутні тенденції розвитку об’єкта управління.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В таких умовах розробка єдиного варіанту плану майбутнього розвитку може призвести до непередбачуваних наслідків. Тому на попередньому етапі планування передові компанії світу розробляють не один а декілька варіантів плану, причому число таких альтернатив залежить від особливості об’єкта планування.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Так, для складання «ідеального» плану розвитку можна надати максимально можливі значення факторам, що позитивно впливають на розвиток планової системи, і мінімально можливі значення тим факторам, які негативно впливають на досліджувану систему. Це свого роду верхня межа можливого розвитку системи. Для визначення нижньої (мінімальної) межі діють навпаки: мінімізують позитивні фактори і максимізують негативні фактори. Водночас визначають рівні, які знаходяться між максимальним і мінімальним значеннями.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На кінцевому етапі планування фірми зазвичай відбирають три варіанти плану: максимальний, оптимальний (за «нормального» розвитку подій) і мінімальний.</a:t>
            </a: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9108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CBCCCA7-3297-BB2C-5085-B7ED3D58C618}"/>
              </a:ext>
            </a:extLst>
          </p:cNvPr>
          <p:cNvSpPr txBox="1"/>
          <p:nvPr/>
        </p:nvSpPr>
        <p:spPr>
          <a:xfrm>
            <a:off x="1043608" y="0"/>
            <a:ext cx="8100392" cy="5822620"/>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Відповідно кількості відібраних альтернативних варіантів плану розробляється система послідовних управлінських рішень, де визначена сукупність дій і заходів, якими слід керуватися при зміні обставин зовнішнього середовища, виникненні загроз. Передбачити всі можливі зміни зовнішнього середовища неможливо, але наявність варіантів рішень привчає персонал фірми до найважливішої думки: не слід йти напролом там, де можна і потрібно знайти обхідний маневр. У результаті зводяться до мінімуму невірні дії персоналу при різкому поліпшенні чи погіршенні обставин, особливо при виникненні надзвичайних ситуацій. Врешті-решт виникнення складних обставин не повинно застати зненацька управлінський персонал організації.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Як зазначалося вище, складання планів не сприяє усуненню невизначеності у процесі прийняття рішень.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У такій же мірі не слід вважати планування як засіб або намагання усунути ризик в управлінській діяльності.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b="1" kern="100" dirty="0">
                <a:effectLst/>
                <a:latin typeface="Times New Roman" panose="02020603050405020304" pitchFamily="18" charset="0"/>
                <a:ea typeface="Calibri" panose="020F0502020204030204" pitchFamily="34" charset="0"/>
                <a:cs typeface="Times New Roman" panose="02020603050405020304" pitchFamily="18" charset="0"/>
              </a:rPr>
              <a:t>Ризик</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 це невід’ємна частина підприємницької діяльності.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Власне усунення ризику не є основною метою планування; метою планування є гарантія того, що взятий на себе ризик у процесі прийняття рішень повинен бути обґрунтованим ризиком.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706155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48FE024-F88E-A7DF-DBBD-002E7C8B7119}"/>
              </a:ext>
            </a:extLst>
          </p:cNvPr>
          <p:cNvSpPr txBox="1"/>
          <p:nvPr/>
        </p:nvSpPr>
        <p:spPr>
          <a:xfrm>
            <a:off x="1043608" y="0"/>
            <a:ext cx="8100392" cy="7377019"/>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Слід зважити на те, що розроблений план не зв’язаний з майбутніми рішеннями. Він зв’язаний з майбутністю нинішніх рішень. Неможливо точно вирішити нині, що станеться у майбутньому, оскільки останнє невизначене. Певні дії, які повинні бути здійснені у майбутньому, можуть видаватися розумними нині. Однак, коли настане час здійснити ці дії, ситуація може корінним чином змінитися. На підставі нової, більш повної інформації може статися, що намічені раніш дії виявляться не такими вже розумними, ефективними як передбачалося.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Обставини можуть скластися навіть так, що певні заплановані дії здійснити просто неможливо.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Ось чому вкрай важливо, щоб планування було гнучким. По мірі надходження нової інформації необхідно переглянути раніш складені плани. Це одна із головних причин, чому велика увага приділяється неперервності планування. Порушення неперервності планування призводить до того, що керівництво фірми вимушене діяти «наосліп» у проміжках між переглядами плану.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Звідси висновок: план завжди повинен бути адаптований до нових умов зовнішнього середовища, знання про яке надає відповідна інформація про його стан.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З огляду на вищевикладене випливає, що керівник будь-якого рангу повинен приймати управлінські рішення в умовах невизначеності за наявності значної кількості можливих альтернатив.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83909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C566E31-FB5F-E2FD-37EB-9F3C0891DD52}"/>
              </a:ext>
            </a:extLst>
          </p:cNvPr>
          <p:cNvSpPr txBox="1"/>
          <p:nvPr/>
        </p:nvSpPr>
        <p:spPr>
          <a:xfrm>
            <a:off x="1043608" y="0"/>
            <a:ext cx="8100392" cy="6396751"/>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Щоб знизити ризик прийняття невдалих управлінських рішень, необхідно постійно підвищувати ступінь інформованості керівництва підприємств, які розробляють, обґрунтовують і приймають ці рішення. Тому дедалі більшого значення набуває інформаційне забезпечення управлінських рішень та оцінка їх кінцевих результатів.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Потреба передбачення економічної ситуації у майбутньому та інформаційного забезпечення стратегічних планів обумовили необхідність розвитку та вдосконалення економічного прогнозування.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Звідси важливою задачею сьогодення є необхідність взаємозв’язаного дослідження теоретичних концепцій і методологічних підходів до економічного прогнозування – з одного боку, та організація його впровадження і використання в управління – з іншого.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b="1" kern="100" dirty="0">
                <a:effectLst/>
                <a:latin typeface="Times New Roman" panose="02020603050405020304" pitchFamily="18" charset="0"/>
                <a:ea typeface="Calibri" panose="020F0502020204030204" pitchFamily="34" charset="0"/>
                <a:cs typeface="Times New Roman" panose="02020603050405020304" pitchFamily="18" charset="0"/>
              </a:rPr>
              <a:t>Прогноз –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це ймовірне, аргументоване (на підставі системи фактів і доказів) судження про стан об’єктів (процесів, явищ) у майбутньому або альтернативних шляхів і строків досягнення певних результатів. </a:t>
            </a: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Прогноз повинен давати відповіді на два питання: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а) чого найбільш імовірно слід очікувати в майбутньому;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б) яким чином впливати на умови, щоб досягти в майбутньому бажаної мети.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036771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3BD48DC-4D86-CFCF-368F-A6FEE4DB6387}"/>
              </a:ext>
            </a:extLst>
          </p:cNvPr>
          <p:cNvSpPr txBox="1"/>
          <p:nvPr/>
        </p:nvSpPr>
        <p:spPr>
          <a:xfrm>
            <a:off x="971600" y="-2"/>
            <a:ext cx="8172400" cy="7388433"/>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Узагальнюючи досвід проведення прогнозних досліджень у передових корпораціях світу, можна виділити такі основні їх риси: багаторівневий, неперервний і багатоваріантний характер.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Суть багаторівневого прогнозу полягає у послідовному переході від перспективної оцінки закономірностей загального розвитку економіки (макроекономічний прогноз) через галузеві прогнози до прогнозу очікуваних продаж продукції певної фірми. Детальніше прогноз охоплює такі етапи: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прогнозування основних науково-технічних, економічних, соціальних, демографічних і політичних параметрів розвитку країни;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прогноз виробництва продукції у розгорнутому асортименті галузі, до яких належить певна фірма;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прогноз обсягу імпортованої продукції, а також можливих замінників профілюючої продукції;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частка ринку продукції певної фірми;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Tx/>
              <a:buChar char="-"/>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прогноз обсягу профілюючої продукції у розгорнутому асортименті для певної фірми. </a:t>
            </a: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Неперервність планування обумовлює і неперервність прогнозування. Після завершення формування стратегічного плану і прийняття на його підставі управлінських рішень прогнозування забезпечує можливість неперервного відслідковування ситуації у зовнішньому середовищі і внесення відповідно корективи у планові завдання.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Tx/>
              <a:buChar char="-"/>
            </a:pP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537024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458D84A-ED30-4F67-B791-D37D4D14BFA4}"/>
              </a:ext>
            </a:extLst>
          </p:cNvPr>
          <p:cNvSpPr txBox="1"/>
          <p:nvPr/>
        </p:nvSpPr>
        <p:spPr>
          <a:xfrm>
            <a:off x="971600" y="0"/>
            <a:ext cx="8172400" cy="6565644"/>
          </a:xfrm>
          <a:prstGeom prst="rect">
            <a:avLst/>
          </a:prstGeom>
          <a:noFill/>
        </p:spPr>
        <p:txBody>
          <a:bodyPr wrap="square">
            <a:spAutoFit/>
          </a:bodyPr>
          <a:lstStyle/>
          <a:p>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Все це викликано, насамперед, необхідністю управління фірмою в умовах постійно мінливих зовнішніх факторів.</a:t>
            </a: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Багатоваріантність планування зумовлює і велику кількість варіантів та критеріїв прогнозування. Тільки за наявності альтернативних варіантів прогнозу накопичується достатньо інформації для всебічного і обґрунтованого вибору того чи іншого шляху розвитку, прийняття оптимальних планових рішень.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Практичні потреби планування обумовлюють необхідність приурочування результатів прогнозування до періодизації планування.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Враховуючи, що сучасний науково-технічний прогрес характеризується небаченою раніше швидкістю і глибиною викликаних ним перетворень у всіх областях людської діяльності, передові корпорації світу при складанні макроекономічних прогнозів у першу чергу звертають увагу на прогнозування науки і техніки у відповідних галузях, яке останнім часом набуло назви «Технологічне прогнозування». Зацікавленість управлінців у складанні «Технологічних прогнозів» пояснюється необхідністю мати уяву про напрямки розвитку та вдосконалення технологічних процесів, що важливо, насамперед, при складанні інвестиційних планів. Тому прогнозування науки і техніки та впровадження технічних інновацій у виробництво стає найважливішим і водночас ледь не найскладнішим завданням стратегічного планування і управління соціально-економічним прогресом.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uk-UA" dirty="0"/>
          </a:p>
        </p:txBody>
      </p:sp>
    </p:spTree>
    <p:extLst>
      <p:ext uri="{BB962C8B-B14F-4D97-AF65-F5344CB8AC3E}">
        <p14:creationId xmlns:p14="http://schemas.microsoft.com/office/powerpoint/2010/main" val="3026504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9F7F973-B510-6931-8C19-49D607104D3A}"/>
              </a:ext>
            </a:extLst>
          </p:cNvPr>
          <p:cNvSpPr txBox="1"/>
          <p:nvPr/>
        </p:nvSpPr>
        <p:spPr>
          <a:xfrm>
            <a:off x="1259632" y="188640"/>
            <a:ext cx="7488832" cy="6912149"/>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В умовах кардинальних і динамічних змін більшість американських, європейських, японських компаній та компаній інших розвинутих країн світу ще у середині ХХ ст. з метою підвищення гнучкості і адаптивності підприємств до зовнішнього середовища, забезпечення сталого довгострокового розвитку перейшли до стратегічного управління.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Слово «стратегія» (військове поняття) – «це наука та мистецтво розгортання військ до бою», або «мистецтво генерала». За висловленням І. </a:t>
            </a:r>
            <a:r>
              <a:rPr lang="uk-UA" sz="1800" kern="100" dirty="0" err="1">
                <a:effectLst/>
                <a:latin typeface="Times New Roman" panose="02020603050405020304" pitchFamily="18" charset="0"/>
                <a:ea typeface="Calibri" panose="020F0502020204030204" pitchFamily="34" charset="0"/>
                <a:cs typeface="Times New Roman" panose="02020603050405020304" pitchFamily="18" charset="0"/>
              </a:rPr>
              <a:t>Ансоффа</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«...стратегія є набір правил для прийняття рішень, якими організація керується у своїй діяльності». </a:t>
            </a: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Розробка і використання методології стратегічного управління передбачає поступову переорієнтацію вектору дій із зовні у середину, а результати діяльності будь-якого підприємства проявляються тільки у зовнішньому середовищі. У цьому проявляється і актуалізується нова парадигма сучасного управління, поява якої завдячує цілій низці принципово нових завдань, що постають перед керівництвом, зокрема: </a:t>
            </a: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проблема виживання в умовах конкурентної боротьби;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орієнтація мислення керівників із внутрішньовиробничих проблем на зовнішні проблеми, яким необхідно приділяти значну увагу через посилення їх складності і динамічності та послаблення передбачуваності;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формування нової управлінської культури; </a:t>
            </a:r>
            <a:endParaRPr lang="uk-UA"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uk-UA" sz="1800" dirty="0">
                <a:effectLst/>
                <a:latin typeface="Times New Roman" panose="02020603050405020304" pitchFamily="18" charset="0"/>
                <a:ea typeface="Calibri" panose="020F0502020204030204" pitchFamily="34" charset="0"/>
              </a:rPr>
              <a:t>- визнання підприємства соціальною системою.</a:t>
            </a:r>
            <a:endParaRPr lang="uk-UA" dirty="0"/>
          </a:p>
        </p:txBody>
      </p:sp>
    </p:spTree>
    <p:extLst>
      <p:ext uri="{BB962C8B-B14F-4D97-AF65-F5344CB8AC3E}">
        <p14:creationId xmlns:p14="http://schemas.microsoft.com/office/powerpoint/2010/main" val="918349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59FEBAA-7011-59AF-6EC5-A8B3DF6E145A}"/>
              </a:ext>
            </a:extLst>
          </p:cNvPr>
          <p:cNvSpPr txBox="1"/>
          <p:nvPr/>
        </p:nvSpPr>
        <p:spPr>
          <a:xfrm>
            <a:off x="1115616" y="116631"/>
            <a:ext cx="7632848" cy="6221575"/>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Таким чином, </a:t>
            </a:r>
            <a:r>
              <a:rPr lang="uk-UA" sz="1800" b="1" kern="100" dirty="0">
                <a:effectLst/>
                <a:latin typeface="Times New Roman" panose="02020603050405020304" pitchFamily="18" charset="0"/>
                <a:ea typeface="Calibri" panose="020F0502020204030204" pitchFamily="34" charset="0"/>
                <a:cs typeface="Times New Roman" panose="02020603050405020304" pitchFamily="18" charset="0"/>
              </a:rPr>
              <a:t>стратегічне управління</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 це спосіб управління, який застосовується в умовах: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появи нових, більш складних завдань, які обумовлені динамічністю та невизначеністю зовнішніх обставин;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швидкої зміни завдань та реакції підприємства щодо капіталовкладень, організаційних форм;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високої ціни помилок від невірних дій.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b="1" kern="100" dirty="0">
                <a:effectLst/>
                <a:latin typeface="Times New Roman" panose="02020603050405020304" pitchFamily="18" charset="0"/>
                <a:ea typeface="Calibri" panose="020F0502020204030204" pitchFamily="34" charset="0"/>
                <a:cs typeface="Times New Roman" panose="02020603050405020304" pitchFamily="18" charset="0"/>
              </a:rPr>
              <a:t>Стратегічне управління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це концепція виживання у певних умовах; воно дає більш чи менш конкретне уявлення про те, яким повинно бути підприємство у майбутньому: у якому оточенні йому необхідно буде функціонувати, яку позицію займати на ринку, які мати конкурентні переваги, які зміни слід здійснювати безпосередньо на підприємстві.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Сутність процесу управління полягає у прийнятті рішення. </a:t>
            </a:r>
            <a:r>
              <a:rPr lang="uk-UA" sz="1800" b="1" kern="100" dirty="0">
                <a:effectLst/>
                <a:latin typeface="Times New Roman" panose="02020603050405020304" pitchFamily="18" charset="0"/>
                <a:ea typeface="Calibri" panose="020F0502020204030204" pitchFamily="34" charset="0"/>
                <a:cs typeface="Times New Roman" panose="02020603050405020304" pitchFamily="18" charset="0"/>
              </a:rPr>
              <a:t>Прийняття рішення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це вибір курсу дій із сукупності існуючих альтернативних варіантів. В таких умовах проблема вибору найбільш раціональних і ефективних рішень, тобто найкращих рішень, стає одним із найважливіших завдань управління виробництвом. На етапі підготовки, обґрунтування і прийняття рішень проявляється професіоналізм, творчі здібності, талант управлінців.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06539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647693F-0602-5A4B-3432-AF89719C6294}"/>
              </a:ext>
            </a:extLst>
          </p:cNvPr>
          <p:cNvSpPr txBox="1"/>
          <p:nvPr/>
        </p:nvSpPr>
        <p:spPr>
          <a:xfrm>
            <a:off x="1115616" y="116631"/>
            <a:ext cx="7776864" cy="6324167"/>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З огляду на визначення терміну «</a:t>
            </a:r>
            <a:r>
              <a:rPr lang="uk-UA" sz="1800" b="1" kern="100" dirty="0">
                <a:effectLst/>
                <a:latin typeface="Times New Roman" panose="02020603050405020304" pitchFamily="18" charset="0"/>
                <a:ea typeface="Calibri" panose="020F0502020204030204" pitchFamily="34" charset="0"/>
                <a:cs typeface="Times New Roman" panose="02020603050405020304" pitchFamily="18" charset="0"/>
              </a:rPr>
              <a:t>прийняття рішення</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слід звернути увагу на наступне.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Прийняття рішення завжди означає дію. Якщо прийняте рішення не призводить до діяння, то воно по суті некорисне. Дія, зазвичай, полягає у зміні нинішньої ситуації. Якщо навіть нинішня ситуація і зберіглася у результаті прийнятого рішення, то такий факт слід розглядати як позитивне рішення, оскільки результатом неприйняття рішення могли бути негативні зміни.</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Напрямки дій повинні бути здійсненні. Вони повинні відповідати реальним можливостям особи, що приймає рішення.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Якщо ж немає реально здійснених рішень, то не варто їх взагалі приймати.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Для ефективного управління повинна бути значна кількість напрямків дій, що означає можливість більш ніж одного напрямку дій.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Якщо у розпорядженні управління є лише один напрямок дій, то це і є рішення.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Прийняття рішення полягає у виборі одного із декількох альтернативних напрямків дій. Рішення стає необхідним лише тоді, коли є більше одного напрямку дії і не всіх з них можна одночасно дотримуватися.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6422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0CE2B7-29C6-B18A-18EE-EBED75891E6B}"/>
              </a:ext>
            </a:extLst>
          </p:cNvPr>
          <p:cNvSpPr txBox="1"/>
          <p:nvPr/>
        </p:nvSpPr>
        <p:spPr>
          <a:xfrm>
            <a:off x="1115616" y="44623"/>
            <a:ext cx="7920880" cy="6825715"/>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І нарешті, прийняття рішень полягає у виборі оптимального напрямку. Оптимальність визначають шляхом порівняння доходів і витрат. Особа, що приймає рішення, повинна знайти таку точку, де додатковий доход не вимагає додаткових витрат на нього. Виявлення цієї точки і є основа проблеми оптимізації рішень. </a:t>
            </a:r>
          </a:p>
          <a:p>
            <a:pPr algn="just">
              <a:lnSpc>
                <a:spcPct val="107000"/>
              </a:lnSpc>
              <a:spcAft>
                <a:spcPts val="800"/>
              </a:spcAft>
            </a:pPr>
            <a:r>
              <a:rPr lang="uk-UA" kern="100" dirty="0">
                <a:latin typeface="Times New Roman" panose="02020603050405020304" pitchFamily="18" charset="0"/>
                <a:ea typeface="Calibri" panose="020F0502020204030204" pitchFamily="34" charset="0"/>
                <a:cs typeface="Times New Roman" panose="02020603050405020304" pitchFamily="18" charset="0"/>
              </a:rPr>
              <a:t>     </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В залежності від умов, у яких приймаються рішення, вони поділяються на три групи: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1) рішення, які приймаються в умовах визначеності – передбачається, що результат дії наперед відомий;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2) рішення, які приймаються в умовах ризику – це рішення, для яких відомі всі можливі результати та ймовірність здійснення кожного з них;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3) рішення, які приймаються в умовах невизначеності – це рішення, для яких не відомі ні ймовірність результатів, ні, можливо, самі результати.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В основі стратегічного управління лежать стратегічні рішення, які:</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 орієнтовані на майбутнє та закладають основу для прийняття поточних та оперативних управлінських рішень;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пов’язані із значною невизначеністю, оскільки враховують неконтрольовані зовнішні фактори, що суттєво впливають на діяльність підприємства;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пов’язані із залученням значних ресурсів, які можуть мати надзвичайні серйозні наслідки для підприємства.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59472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1650A8E-69E3-A8F4-6616-FFA520533003}"/>
              </a:ext>
            </a:extLst>
          </p:cNvPr>
          <p:cNvSpPr txBox="1"/>
          <p:nvPr/>
        </p:nvSpPr>
        <p:spPr>
          <a:xfrm>
            <a:off x="1043608" y="-1"/>
            <a:ext cx="8100392" cy="6643357"/>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b="1" u="sng" kern="100" dirty="0">
                <a:effectLst/>
                <a:latin typeface="Times New Roman" panose="02020603050405020304" pitchFamily="18" charset="0"/>
                <a:ea typeface="Calibri" panose="020F0502020204030204" pitchFamily="34" charset="0"/>
                <a:cs typeface="Times New Roman" panose="02020603050405020304" pitchFamily="18" charset="0"/>
              </a:rPr>
              <a:t>До числа стратегічних рішень можна віднести: </a:t>
            </a:r>
            <a:endParaRPr lang="uk-UA" sz="1600" b="1" u="sng"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реконструкцію підприємства;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застосування нової техніки, нової технології, нових матеріальних і енергетичних ресурсів тощо;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організаційні зміни;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вихід на нові ринки;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придбання, злиття підприємств.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b="1" u="sng" kern="100" dirty="0">
                <a:effectLst/>
                <a:latin typeface="Times New Roman" panose="02020603050405020304" pitchFamily="18" charset="0"/>
                <a:ea typeface="Calibri" panose="020F0502020204030204" pitchFamily="34" charset="0"/>
                <a:cs typeface="Times New Roman" panose="02020603050405020304" pitchFamily="18" charset="0"/>
              </a:rPr>
              <a:t>Стратегічні рішення характеризуються тим, що вони: </a:t>
            </a:r>
            <a:endParaRPr lang="uk-UA" sz="1600" b="1" u="sng"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інноваційні за своєю сутністю;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направлені на перспективні цілі підприємства, на можливості, а не на задачі, на майбутнє, а не на теперішній час;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відрізняються від тактичних тим, що багато альтернатив не визначено, процедура грає важливу самостійну роль;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потребують знань, оскільки результат зазвичай більше залежить від якості рішення, ніж від швидкості або своєчасності його прийняття, для них немає чітких часових меж;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суб’єктивні за своєю природою, не піддаються, як правило, об’єктивній оцінці;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безповоротні та мають довготривалі наслідки.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5484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C751481-61F9-DF16-6E44-4B31ACF7E0B5}"/>
              </a:ext>
            </a:extLst>
          </p:cNvPr>
          <p:cNvSpPr txBox="1"/>
          <p:nvPr/>
        </p:nvSpPr>
        <p:spPr>
          <a:xfrm>
            <a:off x="1043608" y="1"/>
            <a:ext cx="8100392" cy="7110665"/>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Загальними функціями, які властиві будь-якій системі управління економікою, є планування, організація, координація, аналіз, контроль, облік, мотивація.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b="1" kern="100" dirty="0">
                <a:effectLst/>
                <a:latin typeface="Times New Roman" panose="02020603050405020304" pitchFamily="18" charset="0"/>
                <a:ea typeface="Calibri" panose="020F0502020204030204" pitchFamily="34" charset="0"/>
                <a:cs typeface="Times New Roman" panose="02020603050405020304" pitchFamily="18" charset="0"/>
              </a:rPr>
              <a:t>Планування</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 це центральна ланка управління і один із засобів, за допомогою яких керівництво забезпечує цілеспрямоване зусилля всіх членів колективу на досягнення загальних цілей.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b="1" kern="100" dirty="0">
                <a:effectLst/>
                <a:latin typeface="Times New Roman" panose="02020603050405020304" pitchFamily="18" charset="0"/>
                <a:ea typeface="Calibri" panose="020F0502020204030204" pitchFamily="34" charset="0"/>
                <a:cs typeface="Times New Roman" panose="02020603050405020304" pitchFamily="18" charset="0"/>
              </a:rPr>
              <a:t>Планування</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 це не просто уміння передбачати будь-які ситуації, які можуть виникнути в процесі функціонування об’єкта управління, але також уміння справитися з негативними наслідками. Складати плани – це значить турбуватися про все, що може статися, передбачати і діяти, випереджаючи час, запобігати помилок і використовувати можливості.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b="1" kern="100" dirty="0">
                <a:effectLst/>
                <a:latin typeface="Times New Roman" panose="02020603050405020304" pitchFamily="18" charset="0"/>
                <a:ea typeface="Calibri" panose="020F0502020204030204" pitchFamily="34" charset="0"/>
                <a:cs typeface="Times New Roman" panose="02020603050405020304" pitchFamily="18" charset="0"/>
              </a:rPr>
              <a:t>Планування</a:t>
            </a: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 це не одноразова подія в силу двох причин: намагання фірми існувати і функціонувати після досягнення мети і неперервність планування, яка викликана невизначеністю майбутнього.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Планування розвивалося і вдосконалювалося у відповідності з потребами управління.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Так, на зміну фінансовому (бюджетному) плануванню, яке охоплює короткостроковий період (не більше одного року), багато фірм з середини 50-х років почали займатися розробкою середньострокових, а потім довгострокових (корпоративних) планів. Цей період співпав з бурхливим використанням економіко-математичних методів у плануванні і управлінні, які були орієнтовані на оптимізацію планів виробництва, використання ресурсів, витрат тощо.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79472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229303F-DBFF-B242-0404-5DA546AB70D1}"/>
              </a:ext>
            </a:extLst>
          </p:cNvPr>
          <p:cNvSpPr txBox="1"/>
          <p:nvPr/>
        </p:nvSpPr>
        <p:spPr>
          <a:xfrm>
            <a:off x="1043608" y="0"/>
            <a:ext cx="8100392" cy="5822620"/>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В процесі розробки довгострокових планів застосовувався метод ковзкого планування, тобто у кожному річному циклі дотримувався принцип (1 + 9). Отже до перспективного періоду планування додавався один рік, в результаті чого завжди мала місце проробка розвитку підприємства на десять років вперед.</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Враховуючи кардинальні зміни у зовнішньому середовищі та з метою усунення недоліків довгострокового планування, передові корпорації світу ХХ ст. почали впроваджувати у систему управління якісно нову методологію планування – стратегічне планування.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Стратегічний план, як набір дій і рішень, спрямовує діяльність фірми на досягнення поставлених цілей на протязі тривалого періоду, враховуючи постійно мінливі ділові і соціальні обставини.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Стратегічний план повинен бути знаряддям кількісно обґрунтованої, документально оформленої та впровадженої у життя стратегії розвитку підприємства.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Між довгостроковим і стратегічним плануванням є певні відмінності, головна із яких полягає у трактовці минулого. Згідно концепції довгострокового планування передбачається постійне покращення результатів діяльності у порівнянні з попередніми періодами.</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7650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927D1DF-3ABF-259B-72AE-F8B4CBF1B7C5}"/>
              </a:ext>
            </a:extLst>
          </p:cNvPr>
          <p:cNvSpPr txBox="1"/>
          <p:nvPr/>
        </p:nvSpPr>
        <p:spPr>
          <a:xfrm>
            <a:off x="971600" y="0"/>
            <a:ext cx="8172400" cy="7008072"/>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Така ідеологія розробляється на верхньому ієрархічному рівні управління і доводиться до своїх підлеглих. Планування у системі довгострокового планування ґрунтується не екстраполяції тенденції, яка у той час складалася сприятливо.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У системі стратегічного планування відсутнє припущення, що майбутнє неодмінно повинно бути краще минулого. Тому методика стратегічного планування не може опиратися лише на екстраполяцію тенденції.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Щоб досягти поставлених цілей у системі стратегічного планування, здійснюється постійний аналіз перспектив фірм з метою виявлення тих тенденцій, небезпек, шансів і навіть «надзвичайних» ситуацій, які здатні змінити тенденції, що склалися.</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Стратегічне планування не ставить перед собою завдання накреслити райдужну картину майбутнього, не пов’язаного з реальним життям. Його призначення полягає в тому, щоб зробити оперативні, поточні та стратегічні управлінські рішення обґрунтованими в умовах невизначеності і нестабільності зовнішнього середовища. </a:t>
            </a:r>
          </a:p>
          <a:p>
            <a:pPr algn="just">
              <a:lnSpc>
                <a:spcPct val="107000"/>
              </a:lnSpc>
              <a:spcAft>
                <a:spcPts val="800"/>
              </a:spcAft>
            </a:pPr>
            <a:r>
              <a:rPr lang="uk-UA" kern="100" dirty="0">
                <a:latin typeface="Times New Roman" panose="02020603050405020304" pitchFamily="18" charset="0"/>
                <a:ea typeface="Calibri" panose="020F0502020204030204" pitchFamily="34" charset="0"/>
                <a:cs typeface="Times New Roman" panose="02020603050405020304" pitchFamily="18" charset="0"/>
              </a:rPr>
              <a:t>     </a:t>
            </a:r>
            <a:r>
              <a:rPr lang="uk-UA" sz="1800" dirty="0">
                <a:effectLst/>
                <a:latin typeface="Times New Roman" panose="02020603050405020304" pitchFamily="18" charset="0"/>
                <a:ea typeface="Calibri" panose="020F0502020204030204" pitchFamily="34" charset="0"/>
              </a:rPr>
              <a:t>Складання стратегічних планів не виключає </a:t>
            </a:r>
            <a:r>
              <a:rPr lang="uk-UA" sz="1800" dirty="0" err="1">
                <a:effectLst/>
                <a:latin typeface="Times New Roman" panose="02020603050405020304" pitchFamily="18" charset="0"/>
                <a:ea typeface="Calibri" panose="020F0502020204030204" pitchFamily="34" charset="0"/>
              </a:rPr>
              <a:t>фактора</a:t>
            </a:r>
            <a:r>
              <a:rPr lang="uk-UA" sz="1800" dirty="0">
                <a:effectLst/>
                <a:latin typeface="Times New Roman" panose="02020603050405020304" pitchFamily="18" charset="0"/>
                <a:ea typeface="Calibri" panose="020F0502020204030204" pitchFamily="34" charset="0"/>
              </a:rPr>
              <a:t> невизначеності. Невизначеність викликана недостатністю, неповнотою або взагалі відсутністю знань про конкретні об’єкти (процеси, явища), ймовірним характером появи новітніх ідей, неможливістю своєчасного оброблення наявної інформації. До того ж вона посилюється складним переплетінням науково-технічних, економічних, соціальних, політичних та інших факторів, у тому числі «невловимих».</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15002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819</TotalTime>
  <Words>2524</Words>
  <Application>Microsoft Office PowerPoint</Application>
  <PresentationFormat>Екран (4:3)</PresentationFormat>
  <Paragraphs>94</Paragraphs>
  <Slides>15</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15</vt:i4>
      </vt:variant>
    </vt:vector>
  </HeadingPairs>
  <TitlesOfParts>
    <vt:vector size="22" baseType="lpstr">
      <vt:lpstr>Calibri</vt:lpstr>
      <vt:lpstr>Corbel</vt:lpstr>
      <vt:lpstr>Gill Sans MT</vt:lpstr>
      <vt:lpstr>Times New Roman</vt:lpstr>
      <vt:lpstr>Verdana</vt:lpstr>
      <vt:lpstr>Wingdings 2</vt:lpstr>
      <vt:lpstr>Солнцестояние</vt:lpstr>
      <vt:lpstr>Лекція 1.  Місце прогнозування в системі управління виробництвом</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5.   Дерева.  Основні операції з деревами.</dc:title>
  <dc:creator>Admin</dc:creator>
  <cp:lastModifiedBy>o.serpinska@gmail.com</cp:lastModifiedBy>
  <cp:revision>60</cp:revision>
  <dcterms:created xsi:type="dcterms:W3CDTF">2017-10-06T05:13:18Z</dcterms:created>
  <dcterms:modified xsi:type="dcterms:W3CDTF">2024-11-29T12:19:07Z</dcterms:modified>
</cp:coreProperties>
</file>