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8" r:id="rId4"/>
    <p:sldId id="257" r:id="rId5"/>
    <p:sldId id="267" r:id="rId6"/>
    <p:sldId id="266" r:id="rId7"/>
    <p:sldId id="265" r:id="rId8"/>
    <p:sldId id="264" r:id="rId9"/>
    <p:sldId id="263" r:id="rId10"/>
    <p:sldId id="262" r:id="rId11"/>
    <p:sldId id="261" r:id="rId12"/>
    <p:sldId id="268" r:id="rId13"/>
    <p:sldId id="271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61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01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78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7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97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95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0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62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45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6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2745D-246A-4AD5-B319-64E9B0C7BDB3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179FC-5979-479F-87FF-13E048CD6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9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07369" y="1081631"/>
            <a:ext cx="7501288" cy="308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5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Практичне заняття № </a:t>
            </a:r>
            <a:r>
              <a:rPr lang="ru-RU" sz="5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ru-RU" sz="5400" b="1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5400" b="1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Ентропія. </a:t>
            </a:r>
            <a:r>
              <a:rPr lang="uk-UA" sz="5400" b="1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Фази та фазові перетворення</a:t>
            </a:r>
            <a:r>
              <a:rPr lang="uk-UA" sz="5400" i="1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5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61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4324" y="356755"/>
            <a:ext cx="1059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Дано: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4204" y="879975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=1мм=10</a:t>
            </a:r>
            <a:r>
              <a:rPr lang="ru-RU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-3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74204" y="1403195"/>
                <a:ext cx="9797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ru-RU" sz="28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-? </a:t>
                </a:r>
                <a:endParaRPr lang="ru-RU" sz="2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04" y="1403195"/>
                <a:ext cx="979755" cy="523220"/>
              </a:xfrm>
              <a:prstGeom prst="rect">
                <a:avLst/>
              </a:prstGeom>
              <a:blipFill rotWithShape="0">
                <a:blip r:embed="rId2"/>
                <a:stretch>
                  <a:fillRect t="-12791" r="-1180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98" name="AutoShape 2"/>
          <p:cNvCxnSpPr>
            <a:cxnSpLocks noChangeShapeType="1"/>
          </p:cNvCxnSpPr>
          <p:nvPr/>
        </p:nvCxnSpPr>
        <p:spPr bwMode="auto">
          <a:xfrm flipH="1">
            <a:off x="2531444" y="356755"/>
            <a:ext cx="17697" cy="15696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" name="AutoShape 3"/>
          <p:cNvCxnSpPr>
            <a:cxnSpLocks noChangeShapeType="1"/>
          </p:cNvCxnSpPr>
          <p:nvPr/>
        </p:nvCxnSpPr>
        <p:spPr bwMode="auto">
          <a:xfrm>
            <a:off x="192505" y="1318661"/>
            <a:ext cx="2338939" cy="847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957524" y="542304"/>
                <a:ext cx="7399260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 злитті двох крапель ртуті виділяється енергія 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k-UA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𝑾</m:t>
                    </m:r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ru-RU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𝑺</m:t>
                    </m:r>
                  </m:oMath>
                </a14:m>
                <a:r>
                  <a:rPr lang="ru-R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en-US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зміна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площі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поверхності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524" y="542304"/>
                <a:ext cx="7399260" cy="2062103"/>
              </a:xfrm>
              <a:prstGeom prst="rect">
                <a:avLst/>
              </a:prstGeom>
              <a:blipFill rotWithShape="0">
                <a:blip r:embed="rId3"/>
                <a:stretch>
                  <a:fillRect l="-2059" t="-4142" b="-8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957524" y="2702209"/>
                <a:ext cx="475630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ru-RU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524" y="2702209"/>
                <a:ext cx="4756302" cy="6588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64277" y="3361107"/>
                <a:ext cx="9772851" cy="2905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адіус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великої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краплини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знайдемо, прирівнявши об’єм великої краплини сумі об’ємів злитих краплин, 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тобто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b="1" i="1" dirty="0" smtClean="0">
                  <a:effectLst/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∗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𝝅</m:t>
                            </m:r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звідки</a:t>
                </a:r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32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𝑹</m:t>
                      </m:r>
                      <m:r>
                        <a:rPr lang="ru-RU" sz="32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p>
                      </m:sSup>
                      <m:rad>
                        <m:radPr>
                          <m:degHide m:val="on"/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3200" dirty="0">
                  <a:effectLst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277" y="3361107"/>
                <a:ext cx="9772851" cy="2905219"/>
              </a:xfrm>
              <a:prstGeom prst="rect">
                <a:avLst/>
              </a:prstGeom>
              <a:blipFill rotWithShape="0">
                <a:blip r:embed="rId5"/>
                <a:stretch>
                  <a:fillRect l="-1622" t="-2935" r="-1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9358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33138" y="314184"/>
                <a:ext cx="10693666" cy="5966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dirty="0" err="1" smtClean="0">
                    <a:effectLst/>
                    <a:latin typeface="Times New Roman" panose="02020603050405020304" pitchFamily="18" charset="0"/>
                  </a:rPr>
                  <a:t>Тоді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ad>
                      <m:rad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g>
                      <m:e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e>
                    </m:rad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endParaRPr lang="en-US" sz="32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ru-RU" sz="32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ad>
                      <m:rad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g>
                      <m:e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e>
                    </m:rad>
                    <m:r>
                      <a:rPr lang="ru-RU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3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(1)</a:t>
                </a:r>
                <a:endParaRPr lang="ru-RU" sz="3200" dirty="0">
                  <a:effectLst/>
                </a:endParaRPr>
              </a:p>
              <a:p>
                <a:r>
                  <a:rPr lang="ru-RU" sz="3200" dirty="0">
                    <a:effectLst/>
                    <a:latin typeface="Times New Roman" panose="02020603050405020304" pitchFamily="18" charset="0"/>
                  </a:rPr>
                  <a:t>За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</a:rPr>
                  <a:t>рахунок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</a:rPr>
                  <a:t>виділеної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</a:rPr>
                  <a:t>енергії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</a:rPr>
                  <a:t>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</a:rPr>
                  <a:t>відбудеться нагрівання ртутної краплини, 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</a:rPr>
                  <a:t>тоді</a:t>
                </a:r>
                <a:endParaRPr lang="en-US" sz="3200" dirty="0" smtClean="0">
                  <a:effectLst/>
                  <a:latin typeface="Times New Roman" panose="02020603050405020304" pitchFamily="18" charset="0"/>
                </a:endParaRPr>
              </a:p>
              <a:p>
                <a:endParaRPr lang="ru-RU" sz="3200" dirty="0"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𝒄𝒏</m:t>
                    </m:r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𝑻</m:t>
                    </m:r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p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𝑻</m:t>
                    </m:r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𝝆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sSup>
                      <m:sSup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</m:e>
                      <m:sup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uk-UA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𝑻</m:t>
                    </m:r>
                  </m:oMath>
                </a14:m>
                <a:r>
                  <a:rPr lang="en-US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(2</a:t>
                </a:r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endParaRPr lang="ru-RU" sz="3200" dirty="0">
                  <a:effectLst/>
                </a:endParaRPr>
              </a:p>
              <a:p>
                <a:r>
                  <a:rPr lang="uk-UA" sz="3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Прирівнюючи (1) і (2) отримаємо 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endParaRPr lang="ru-RU" sz="3200" dirty="0">
                  <a:effectLst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b="1" i="1" smtClean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uk-UA" sz="3200" b="1" i="1" smtClean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𝑻</m:t>
                      </m:r>
                      <m:r>
                        <a:rPr lang="uk-UA" sz="3200" b="1" i="1" smtClean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𝜶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ctrlPr>
                                <a:rPr lang="ru-RU" sz="3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>
                              <m:r>
                                <a:rPr lang="ru-RU" sz="3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deg>
                            <m:e>
                              <m:r>
                                <a:rPr lang="ru-RU" sz="3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e>
                          </m:rad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𝒄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𝝆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3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ru-RU" sz="3200" dirty="0">
                  <a:effectLst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138" y="314184"/>
                <a:ext cx="10693666" cy="5966377"/>
              </a:xfrm>
              <a:prstGeom prst="rect">
                <a:avLst/>
              </a:prstGeom>
              <a:blipFill rotWithShape="0">
                <a:blip r:embed="rId2"/>
                <a:stretch>
                  <a:fillRect l="-1425" t="-511" r="-1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982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2638" y="596381"/>
            <a:ext cx="1037143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Зовнішня поверхня стіни має температуру -20°С, внутрішня – 20°С. Товщина стіни 40 см. Знайти теплопровідність матеріалу стіни, якщо через одиницю її поверхні за час 1 год. проходить кількість теплоти </a:t>
            </a:r>
            <a:r>
              <a:rPr lang="uk-UA" sz="4400">
                <a:latin typeface="Times New Roman" panose="02020603050405020304" pitchFamily="18" charset="0"/>
                <a:ea typeface="Times New Roman" panose="02020603050405020304" pitchFamily="18" charset="0"/>
              </a:rPr>
              <a:t>460,5 </a:t>
            </a:r>
            <a:r>
              <a:rPr lang="uk-UA" sz="4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кДж.</a:t>
            </a:r>
            <a:endParaRPr lang="ru-RU" sz="4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1350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9557" y="421321"/>
            <a:ext cx="732343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=-20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°С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=253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=20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°С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=293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=40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см=0,4 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=1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kumimoji="0" lang="uk-UA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=1 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год=3600 с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460,5 </a:t>
            </a: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кДж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443417" y="271849"/>
            <a:ext cx="16475" cy="40118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0746" y="3921211"/>
            <a:ext cx="2949146" cy="16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719608" y="421321"/>
            <a:ext cx="73026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 теплоти, яка переноситься </a:t>
            </a: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внаслідок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теплопровідності за час ∆τ</a:t>
            </a: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076447" y="1665030"/>
                <a:ext cx="3381310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ru-RU" sz="32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f>
                        <m:fPr>
                          <m:ctrlP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num>
                        <m:den>
                          <m:r>
                            <a:rPr lang="ru-RU" sz="3200" b="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ru-RU" sz="32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ru-RU" sz="3200" b="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ru-RU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</m:oMath>
                  </m:oMathPara>
                </a14:m>
                <a:endParaRPr lang="ru-RU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6447" y="1665030"/>
                <a:ext cx="3381310" cy="101752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075991" y="3160529"/>
                <a:ext cx="7056200" cy="17885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uk-UA" sz="3200" b="1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num>
                      <m:den>
                        <m:r>
                          <a:rPr lang="uk-UA" sz="3200" b="1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uk-UA" sz="3200" b="1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uk-UA" sz="3200" b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uk-UA" sz="32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градієнт температури в напрямку, </a:t>
                </a:r>
                <a:r>
                  <a:rPr lang="uk-UA" sz="32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перпендикулярному площі ∆</a:t>
                </a:r>
                <a:r>
                  <a:rPr lang="en-US" sz="32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ru-RU" sz="32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endParaRPr lang="en-US" sz="3200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</a:t>
                </a:r>
                <a:r>
                  <a:rPr lang="ru-RU" sz="32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uk-UA" sz="32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теплопровідність</a:t>
                </a:r>
                <a:endParaRPr lang="ru-RU" sz="32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991" y="3160529"/>
                <a:ext cx="7056200" cy="1788503"/>
              </a:xfrm>
              <a:prstGeom prst="rect">
                <a:avLst/>
              </a:prstGeom>
              <a:blipFill rotWithShape="0">
                <a:blip r:embed="rId3"/>
                <a:stretch>
                  <a:fillRect l="-2247" b="-9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905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92697" y="434918"/>
                <a:ext cx="8151303" cy="33266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36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3600" b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3600" b="1" baseline="-250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ru-RU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6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ru-RU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endParaRPr lang="ru-RU" sz="3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𝝀</m:t>
                      </m:r>
                      <m:r>
                        <a:rPr lang="ru-RU" sz="36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𝑸𝒅</m:t>
                          </m:r>
                        </m:num>
                        <m:den>
                          <m: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ru-RU" sz="36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697" y="434918"/>
                <a:ext cx="8151303" cy="3326680"/>
              </a:xfrm>
              <a:prstGeom prst="rect">
                <a:avLst/>
              </a:prstGeom>
              <a:blipFill rotWithShape="0">
                <a:blip r:embed="rId2"/>
                <a:stretch>
                  <a:fillRect l="-2319" t="-1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410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059805" y="1417437"/>
                <a:ext cx="9009247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48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Знайти </a:t>
                </a:r>
                <a:r>
                  <a:rPr lang="ru-RU" sz="4800" dirty="0" err="1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зм</a:t>
                </a:r>
                <a:r>
                  <a:rPr lang="uk-UA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</a:t>
                </a:r>
                <a:r>
                  <a:rPr lang="ru-RU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ну </a:t>
                </a:r>
                <a:r>
                  <a:rPr lang="ru-RU" sz="4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ентроп</a:t>
                </a:r>
                <a:r>
                  <a:rPr lang="uk-UA" sz="4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ії</a:t>
                </a:r>
                <a:r>
                  <a:rPr lang="uk-UA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при перетворенні 10 г (</a:t>
                </a:r>
                <a:r>
                  <a:rPr lang="en-US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=-20</a:t>
                </a:r>
                <a14:m>
                  <m:oMath xmlns:m="http://schemas.openxmlformats.org/officeDocument/2006/math">
                    <m:r>
                      <a:rPr lang="ru-RU" sz="48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л</a:t>
                </a:r>
                <a:r>
                  <a:rPr lang="uk-UA" sz="48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ьоду</a:t>
                </a:r>
                <a:r>
                  <a:rPr lang="uk-UA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пар (</a:t>
                </a:r>
                <a:r>
                  <a:rPr lang="en-US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4800" baseline="-25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</a:t>
                </a:r>
                <a:r>
                  <a:rPr lang="ru-RU" sz="48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=100</a:t>
                </a:r>
                <a14:m>
                  <m:oMath xmlns:m="http://schemas.openxmlformats.org/officeDocument/2006/math">
                    <m:r>
                      <a:rPr lang="ru-RU" sz="48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ru-RU" sz="48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805" y="1417437"/>
                <a:ext cx="9009247" cy="2308324"/>
              </a:xfrm>
              <a:prstGeom prst="rect">
                <a:avLst/>
              </a:prstGeom>
              <a:blipFill rotWithShape="0">
                <a:blip r:embed="rId2"/>
                <a:stretch>
                  <a:fillRect l="-2030" t="-5820" r="-2097" b="-134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9729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"/>
          <p:cNvSpPr>
            <a:spLocks noChangeShapeType="1"/>
          </p:cNvSpPr>
          <p:nvPr/>
        </p:nvSpPr>
        <p:spPr bwMode="auto">
          <a:xfrm>
            <a:off x="4137804" y="107230"/>
            <a:ext cx="45719" cy="318461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8113" y="189886"/>
            <a:ext cx="143500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  <a:endParaRPr kumimoji="0" lang="uk-UA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2482" y="761418"/>
            <a:ext cx="42947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m=10 г=</a:t>
            </a:r>
            <a:r>
              <a:rPr lang="en-US" sz="4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10*</a:t>
            </a:r>
            <a:r>
              <a:rPr lang="uk-UA" sz="4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</a:t>
            </a:r>
            <a:r>
              <a:rPr lang="uk-UA" sz="4000" baseline="30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-3</a:t>
            </a:r>
            <a:r>
              <a:rPr lang="uk-UA" sz="400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кг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8113" y="1332950"/>
                <a:ext cx="341952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=-20</a:t>
                </a:r>
                <a14:m>
                  <m:oMath xmlns:m="http://schemas.openxmlformats.org/officeDocument/2006/math">
                    <m:r>
                      <a:rPr lang="ru-RU" sz="4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=253 К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113" y="1332950"/>
                <a:ext cx="3419526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6239" t="-16379" r="-1604" b="-35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12482" y="2040836"/>
                <a:ext cx="353814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ru-RU" sz="40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в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=100</a:t>
                </a:r>
                <a14:m>
                  <m:oMath xmlns:m="http://schemas.openxmlformats.org/officeDocument/2006/math">
                    <m:r>
                      <a:rPr lang="ru-RU" sz="4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=373К </a:t>
                </a:r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82" y="2040836"/>
                <a:ext cx="3538148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6024" t="-16379" r="-5164" b="-35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52" name="AutoShape 4"/>
          <p:cNvCxnSpPr>
            <a:cxnSpLocks noChangeShapeType="1"/>
          </p:cNvCxnSpPr>
          <p:nvPr/>
        </p:nvCxnSpPr>
        <p:spPr bwMode="auto">
          <a:xfrm>
            <a:off x="298383" y="2748722"/>
            <a:ext cx="388514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12482" y="2922508"/>
                <a:ext cx="130356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40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-? </a:t>
                </a:r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82" y="2922508"/>
                <a:ext cx="1303562" cy="707886"/>
              </a:xfrm>
              <a:prstGeom prst="rect">
                <a:avLst/>
              </a:prstGeom>
              <a:blipFill rotWithShape="0">
                <a:blip r:embed="rId4"/>
                <a:stretch>
                  <a:fillRect t="-16239" r="-15888" b="-341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419877" y="293457"/>
            <a:ext cx="69291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Зміна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ентропії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при пере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оді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зі стану 1 в стан 2</a:t>
            </a:r>
            <a:endParaRPr lang="en-US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419877" y="1402847"/>
                <a:ext cx="7604326" cy="18791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uk-UA" sz="40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40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uk-UA" sz="40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ru-RU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sz="40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  <m:e>
                        <m:f>
                          <m:fPr>
                            <m:ctrlPr>
                              <a:rPr lang="ru-RU" sz="40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𝒅𝑸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den>
                        </m:f>
                      </m:e>
                    </m:nary>
                  </m:oMath>
                </a14:m>
                <a:r>
                  <a:rPr lang="ru-RU" sz="40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ru-RU" sz="40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</a:t>
                </a:r>
                <a:endParaRPr lang="en-US" sz="4000" b="1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/>
                <a:r>
                  <a:rPr lang="ru-RU" sz="40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𝒅𝑸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𝒅𝑼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𝒅𝑨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sSub>
                      <m:sSubPr>
                        <m:ctrlP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e>
                      <m:sub>
                        <m:r>
                          <a:rPr lang="ru-RU" sz="40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sub>
                    </m:sSub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𝒅𝑻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40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𝒑𝒅𝑽</m:t>
                    </m:r>
                  </m:oMath>
                </a14:m>
                <a:endParaRPr lang="ru-RU" sz="4000" dirty="0">
                  <a:effectLst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877" y="1402847"/>
                <a:ext cx="7604326" cy="18791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773553" y="3320254"/>
                <a:ext cx="7159204" cy="761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із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рівняння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Менделеєва-Клапейрона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𝒑</m:t>
                    </m:r>
                    <m:r>
                      <a:rPr lang="ru-RU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𝑹𝑻</m:t>
                        </m:r>
                      </m:num>
                      <m:den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den>
                    </m:f>
                  </m:oMath>
                </a14:m>
                <a:endParaRPr lang="ru-RU" sz="2800" dirty="0">
                  <a:solidFill>
                    <a:srgbClr val="FF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3553" y="3320254"/>
                <a:ext cx="7159204" cy="761940"/>
              </a:xfrm>
              <a:prstGeom prst="rect">
                <a:avLst/>
              </a:prstGeom>
              <a:blipFill rotWithShape="0">
                <a:blip r:embed="rId6"/>
                <a:stretch>
                  <a:fillRect l="-1789" b="-2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82108" y="4127312"/>
                <a:ext cx="11342095" cy="20612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𝒅𝑸</m:t>
                    </m:r>
                    <m:r>
                      <a:rPr lang="ru-RU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sSub>
                      <m:sSub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sub>
                    </m:sSub>
                    <m:r>
                      <a:rPr lang="en-US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𝒅𝑻</m:t>
                    </m:r>
                    <m:r>
                      <a:rPr lang="ru-RU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f>
                      <m:fPr>
                        <m:ctrlPr>
                          <a:rPr lang="ru-RU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𝑹𝑻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𝒅𝑽</m:t>
                    </m:r>
                  </m:oMath>
                </a14:m>
                <a:r>
                  <a:rPr lang="ru-RU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</a:t>
                </a:r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переході з одного агрегатного стану в інший, загальна зміна ентропії складається із її зміни в окремих процесах. </a:t>
                </a:r>
                <a:endParaRPr lang="ru-RU" sz="3600" dirty="0">
                  <a:effectLst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8" y="4127312"/>
                <a:ext cx="11342095" cy="2061270"/>
              </a:xfrm>
              <a:prstGeom prst="rect">
                <a:avLst/>
              </a:prstGeom>
              <a:blipFill rotWithShape="0">
                <a:blip r:embed="rId7"/>
                <a:stretch>
                  <a:fillRect l="-1667" b="-9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56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60186" y="220224"/>
                <a:ext cx="5285421" cy="18280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uk-UA" sz="28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При нагріванні льоду від </m:t>
                      </m:r>
                      <m:r>
                        <m:rPr>
                          <m:nor/>
                        </m:rPr>
                        <a:rPr lang="uk-UA" sz="28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uk-UA" sz="28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 до </m:t>
                      </m:r>
                      <m:r>
                        <m:rPr>
                          <m:nor/>
                        </m:rPr>
                        <a:rPr lang="uk-UA" sz="28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uk-UA" sz="2800" baseline="-25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m:t>0</m:t>
                      </m:r>
                    </m:oMath>
                  </m:oMathPara>
                </a14:m>
                <a:endParaRPr lang="ru-R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smtClean="0">
                          <a:latin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ru-RU" sz="2800" b="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2800" b="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ru-RU" sz="2800" b="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  <m:sup>
                          <m:sSub>
                            <m:sSub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2800" b="0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𝒎𝒄</m:t>
                                  </m:r>
                                </m:e>
                                <m:sub>
                                  <m:r>
                                    <a:rPr lang="ru-RU" sz="2800" b="0" i="0">
                                      <a:latin typeface="Cambria Math" panose="02040503050406030204" pitchFamily="18" charset="0"/>
                                    </a:rPr>
                                    <m:t>л</m:t>
                                  </m:r>
                                </m:sub>
                              </m:sSub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𝒅𝑻</m:t>
                              </m:r>
                            </m:num>
                            <m:den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den>
                          </m:f>
                          <m:r>
                            <a:rPr lang="ru-RU" sz="2800" b="0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𝒎</m:t>
                          </m:r>
                          <m:sSub>
                            <m:sSub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ru-RU" sz="2800" b="0" i="0">
                                  <a:latin typeface="Cambria Math" panose="02040503050406030204" pitchFamily="18" charset="0"/>
                                </a:rPr>
                                <m:t>л</m:t>
                              </m:r>
                            </m:sub>
                          </m:sSub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𝒍𝒏</m:t>
                          </m:r>
                          <m:f>
                            <m:f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ru-RU" sz="2800" b="0" i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86" y="220224"/>
                <a:ext cx="5285421" cy="182800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60186" y="1617338"/>
            <a:ext cx="7964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</a:t>
            </a:r>
            <a:r>
              <a:rPr lang="uk-UA" sz="28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2800" baseline="-25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uk-UA" sz="28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=2,1 кДж/(кг*К) – питома теплоємність льоду</a:t>
            </a:r>
            <a:endParaRPr lang="ru-RU" sz="2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60186" y="2124444"/>
                <a:ext cx="6941259" cy="872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плавленні льоду </a:t>
                </a:r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sSub>
                      <m:sSub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  <m:e>
                        <m:f>
                          <m:f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𝒅𝑸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32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ru-RU" sz="32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e>
                    </m:nary>
                    <m:r>
                      <a:rPr lang="ru-RU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𝝀</m:t>
                        </m:r>
                      </m:num>
                      <m:den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86" y="2124444"/>
                <a:ext cx="6941259" cy="872675"/>
              </a:xfrm>
              <a:prstGeom prst="rect">
                <a:avLst/>
              </a:prstGeom>
              <a:blipFill rotWithShape="0">
                <a:blip r:embed="rId3"/>
                <a:stretch>
                  <a:fillRect l="-2195"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37894" y="2997119"/>
            <a:ext cx="79951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𝜆</a:t>
            </a:r>
            <a:r>
              <a:rPr lang="ru-RU" sz="32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=0,33 МДж/кг – </a:t>
            </a:r>
            <a:r>
              <a:rPr lang="ru-RU" sz="32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питома</a:t>
            </a:r>
            <a:r>
              <a:rPr lang="ru-RU" sz="32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теплота </a:t>
            </a:r>
            <a:r>
              <a:rPr lang="ru-RU" sz="32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плавлення</a:t>
            </a:r>
            <a:endParaRPr lang="ru-RU" sz="32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87680" y="3745482"/>
                <a:ext cx="11322517" cy="15232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нагрівані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води </a:t>
                </a:r>
                <a:r>
                  <a:rPr lang="ru-RU" sz="36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від</a:t>
                </a:r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T</a:t>
                </a:r>
                <a:r>
                  <a:rPr lang="ru-RU" sz="3600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0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до </a:t>
                </a:r>
                <a:r>
                  <a:rPr lang="ru-RU" sz="36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</a:t>
                </a:r>
                <a:r>
                  <a:rPr lang="ru-RU" sz="3600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л</a:t>
                </a:r>
                <a:endParaRPr lang="ru-RU" sz="3600" dirty="0"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л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𝒎𝒄</m:t>
                                </m:r>
                              </m:e>
                              <m:sub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в</m:t>
                                </m:r>
                              </m:sub>
                            </m:s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𝒅𝑻</m:t>
                            </m:r>
                          </m:num>
                          <m:den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den>
                        </m:f>
                      </m:e>
                    </m:nary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𝒎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e>
                      <m:sub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в</m:t>
                        </m:r>
                      </m:sub>
                    </m:sSub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𝒍𝒏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л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600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r>
                  <a:rPr lang="ru-RU" sz="3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" y="3745482"/>
                <a:ext cx="11322517" cy="1523238"/>
              </a:xfrm>
              <a:prstGeom prst="rect">
                <a:avLst/>
              </a:prstGeom>
              <a:blipFill rotWithShape="0">
                <a:blip r:embed="rId4"/>
                <a:stretch>
                  <a:fillRect l="-1616" t="-6800" b="-12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237894" y="5698195"/>
            <a:ext cx="9633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3600" baseline="-25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3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=4,19 кДж/(кг*К) – </a:t>
            </a:r>
            <a:r>
              <a:rPr lang="ru-RU" sz="36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питома</a:t>
            </a:r>
            <a:r>
              <a:rPr lang="ru-RU" sz="3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тепло</a:t>
            </a:r>
            <a:r>
              <a:rPr lang="uk-UA" sz="3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36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</a:t>
            </a:r>
            <a:r>
              <a:rPr lang="uk-UA" sz="3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36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сть</a:t>
            </a:r>
            <a:r>
              <a:rPr lang="ru-RU" sz="36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18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79133" y="103090"/>
                <a:ext cx="10934299" cy="54400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При випаровуванні води </a:t>
                </a:r>
                <a:endParaRPr lang="en-US" sz="36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  <m:sup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  <m:e>
                        <m:f>
                          <m:f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𝒅𝑸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𝑻</m:t>
                                </m:r>
                              </m:e>
                              <m:sub>
                                <m: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л</m:t>
                                </m:r>
                              </m:sub>
                            </m:sSub>
                          </m:den>
                        </m:f>
                      </m:e>
                    </m:nary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𝒎𝒓</m:t>
                        </m:r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л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r>
                  <a:rPr lang="ru-RU" sz="3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</a:t>
                </a:r>
                <a:endParaRPr lang="en-US" sz="36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           </a:t>
                </a:r>
                <a:endParaRPr lang="en-US" sz="36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ru-RU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36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 r=2,26 МДж/кг – питома теплота </a:t>
                </a:r>
                <a:r>
                  <a:rPr lang="uk-UA" sz="36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пароутворення</a:t>
                </a:r>
                <a:endParaRPr lang="en-US" sz="3600" dirty="0" smtClean="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endParaRPr lang="ru-RU" sz="3600" dirty="0">
                  <a:solidFill>
                    <a:srgbClr val="7030A0"/>
                  </a:solidFill>
                  <a:effectLst/>
                </a:endParaRPr>
              </a:p>
              <a:p>
                <a:r>
                  <a:rPr lang="uk-UA" sz="3600" dirty="0">
                    <a:effectLst/>
                    <a:latin typeface="Times New Roman" panose="02020603050405020304" pitchFamily="18" charset="0"/>
                  </a:rPr>
                  <a:t>Загальна зміна ентропії </a:t>
                </a:r>
                <a14:m>
                  <m:oMath xmlns:m="http://schemas.openxmlformats.org/officeDocument/2006/math">
                    <m:r>
                      <a:rPr lang="uk-UA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uk-UA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  <m:r>
                      <a:rPr lang="ru-RU" sz="3600" b="1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+∆</m:t>
                    </m:r>
                    <m:sSub>
                      <m:sSub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</m:oMath>
                </a14:m>
                <a:endParaRPr lang="ru-RU" sz="3600" dirty="0">
                  <a:effectLst/>
                </a:endParaRPr>
              </a:p>
              <a:p>
                <a:endParaRPr lang="en-US" sz="3600" b="1" i="1" dirty="0" smtClean="0">
                  <a:effectLst/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𝑺</m:t>
                      </m:r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𝒎𝒄</m:t>
                          </m:r>
                        </m:e>
                        <m:sub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л</m:t>
                          </m:r>
                        </m:sub>
                      </m:sSub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𝒍𝒏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𝑻</m:t>
                          </m:r>
                        </m:den>
                      </m:f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𝒎</m:t>
                          </m:r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𝝀</m:t>
                          </m:r>
                        </m:num>
                        <m:den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𝒎𝒄</m:t>
                          </m:r>
                        </m:e>
                        <m:sub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в</m:t>
                          </m:r>
                        </m:sub>
                      </m:sSub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𝒍𝒏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ru-RU" sz="3600" b="1" i="1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3600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𝒎𝒓</m:t>
                          </m:r>
                        </m:num>
                        <m:den>
                          <m:sSub>
                            <m:sSubPr>
                              <m:ctrlP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3600" b="1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л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3600" dirty="0">
                  <a:effectLst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33" y="103090"/>
                <a:ext cx="10934299" cy="5440079"/>
              </a:xfrm>
              <a:prstGeom prst="rect">
                <a:avLst/>
              </a:prstGeom>
              <a:blipFill rotWithShape="0">
                <a:blip r:embed="rId2"/>
                <a:stretch>
                  <a:fillRect l="-1729" t="-1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4465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12783" y="1298419"/>
                <a:ext cx="10433785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dirty="0" smtClean="0">
                    <a:effectLst/>
                    <a:latin typeface="Times New Roman" panose="02020603050405020304" pitchFamily="18" charset="0"/>
                  </a:rPr>
                  <a:t>При </a:t>
                </a:r>
                <a:r>
                  <a:rPr lang="ru-RU" sz="4000" dirty="0" err="1" smtClean="0">
                    <a:effectLst/>
                    <a:latin typeface="Times New Roman" panose="02020603050405020304" pitchFamily="18" charset="0"/>
                  </a:rPr>
                  <a:t>тиску</a:t>
                </a:r>
                <a:r>
                  <a:rPr lang="ru-RU" sz="4000" dirty="0" smtClean="0">
                    <a:effectLst/>
                    <a:latin typeface="Times New Roman" panose="02020603050405020304" pitchFamily="18" charset="0"/>
                  </a:rPr>
                  <a:t> 100 кПа температура </a:t>
                </a:r>
                <a:r>
                  <a:rPr lang="ru-RU" sz="4000" dirty="0" err="1" smtClean="0">
                    <a:effectLst/>
                    <a:latin typeface="Times New Roman" panose="02020603050405020304" pitchFamily="18" charset="0"/>
                  </a:rPr>
                  <a:t>плавлення</a:t>
                </a:r>
                <a:r>
                  <a:rPr lang="ru-RU" sz="4000" dirty="0" smtClean="0">
                    <a:effectLst/>
                    <a:latin typeface="Times New Roman" panose="02020603050405020304" pitchFamily="18" charset="0"/>
                  </a:rPr>
                  <a:t> олова 231,9</a:t>
                </a:r>
                <a14:m>
                  <m:oMath xmlns:m="http://schemas.openxmlformats.org/officeDocument/2006/math">
                    <m:r>
                      <a:rPr lang="ru-RU" sz="40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 а при </a:t>
                </a:r>
                <a:r>
                  <a:rPr lang="ru-RU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тиску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10 МПа температура 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</a:rPr>
                  <a:t>232,2</a:t>
                </a:r>
                <a14:m>
                  <m:oMath xmlns:m="http://schemas.openxmlformats.org/officeDocument/2006/math">
                    <m:r>
                      <a:rPr lang="ru-RU" sz="40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</a:t>
                </a:r>
                <a:r>
                  <a:rPr lang="ru-RU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Густина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р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і</a:t>
                </a:r>
                <a:r>
                  <a:rPr lang="ru-RU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дкого</a:t>
                </a:r>
                <a:r>
                  <a: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олова</a:t>
                </a:r>
                <a:r>
                  <a:rPr lang="uk-UA" sz="4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40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7*10</a:t>
                </a:r>
                <a:r>
                  <a:rPr lang="uk-UA" sz="4000" baseline="300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r>
                  <a:rPr lang="uk-UA" sz="400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кг/м</a:t>
                </a:r>
                <a:r>
                  <a:rPr lang="uk-UA" sz="4000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3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 Знайти зміну ентропії при плавленні 1 </a:t>
                </a:r>
                <a:r>
                  <a:rPr lang="uk-UA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кмоля</a:t>
                </a:r>
                <a:r>
                  <a:rPr lang="uk-UA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олова.</a:t>
                </a:r>
                <a:endParaRPr lang="ru-RU" sz="4000" dirty="0">
                  <a:effectLst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783" y="1298419"/>
                <a:ext cx="10433785" cy="3170099"/>
              </a:xfrm>
              <a:prstGeom prst="rect">
                <a:avLst/>
              </a:prstGeom>
              <a:blipFill rotWithShape="0">
                <a:blip r:embed="rId2"/>
                <a:stretch>
                  <a:fillRect l="-2103" t="-3462" b="-7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137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47977" y="183501"/>
            <a:ext cx="960519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Дано</a:t>
            </a:r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51127" y="718421"/>
            <a:ext cx="3066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uk-UA" sz="28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=100 кПа=10</a:t>
            </a:r>
            <a:r>
              <a:rPr lang="uk-UA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 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51127" y="1222373"/>
            <a:ext cx="3121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ru-RU" sz="28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=10 МПа=10</a:t>
            </a:r>
            <a:r>
              <a:rPr lang="en-US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r>
              <a:rPr lang="ru-RU" sz="2800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19095" y="1799580"/>
                <a:ext cx="32880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ru-RU" sz="28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</a:t>
                </a:r>
                <a:r>
                  <a:rPr lang="ru-RU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=231,9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=504,9 К </a:t>
                </a:r>
                <a:endParaRPr lang="ru-RU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95" y="1799580"/>
                <a:ext cx="328808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704" t="-12791" r="-2778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51127" y="2376134"/>
                <a:ext cx="32880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T</a:t>
                </a:r>
                <a:r>
                  <a:rPr lang="ru-RU" sz="28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</a:t>
                </a:r>
                <a:r>
                  <a:rPr lang="ru-RU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=232,2</a:t>
                </a:r>
                <a14:m>
                  <m:oMath xmlns:m="http://schemas.openxmlformats.org/officeDocument/2006/math">
                    <m:r>
                      <a:rPr lang="ru-RU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=505,2 К </a:t>
                </a:r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27" y="2376134"/>
                <a:ext cx="3288080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3896" t="-13953" r="-278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355338" y="2880739"/>
            <a:ext cx="2323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ρ=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7*10</a:t>
            </a:r>
            <a:r>
              <a:rPr lang="uk-UA" sz="28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кг/м</a:t>
            </a:r>
            <a:r>
              <a:rPr lang="uk-UA" sz="28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endParaRPr lang="ru-RU" sz="2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5338" y="3403959"/>
            <a:ext cx="33443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ν=1 </a:t>
            </a:r>
            <a:r>
              <a:rPr lang="uk-UA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кмоль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=10</a:t>
            </a:r>
            <a:r>
              <a:rPr lang="uk-UA" sz="28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моль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47977" y="4062452"/>
                <a:ext cx="96430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28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</m:oMath>
                </a14:m>
                <a:r>
                  <a:rPr lang="uk-UA" sz="28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-? </a:t>
                </a:r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77" y="4062452"/>
                <a:ext cx="964303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2791" r="-11950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84" name="AutoShape 12"/>
          <p:cNvCxnSpPr>
            <a:cxnSpLocks noChangeShapeType="1"/>
          </p:cNvCxnSpPr>
          <p:nvPr/>
        </p:nvCxnSpPr>
        <p:spPr bwMode="auto">
          <a:xfrm>
            <a:off x="3871313" y="183501"/>
            <a:ext cx="6347" cy="432112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5" name="AutoShape 13"/>
          <p:cNvCxnSpPr>
            <a:cxnSpLocks noChangeShapeType="1"/>
          </p:cNvCxnSpPr>
          <p:nvPr/>
        </p:nvCxnSpPr>
        <p:spPr bwMode="auto">
          <a:xfrm flipV="1">
            <a:off x="160203" y="3892901"/>
            <a:ext cx="3717457" cy="156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330981" y="634510"/>
                <a:ext cx="7678098" cy="1983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із рівняння </a:t>
                </a:r>
                <a:r>
                  <a:rPr lang="uk-UA" sz="28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Клаузіуса</a:t>
                </a:r>
                <a:r>
                  <a:rPr lang="uk-UA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– Клапейрона знаходимо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зміну температури 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ru-RU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</m:sSub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  <m:r>
                          <a:rPr lang="ru-RU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  <m:r>
                      <a:rPr lang="ru-RU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</a:t>
                </a:r>
                <a:endParaRPr lang="ru-RU" sz="28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981" y="634510"/>
                <a:ext cx="7678098" cy="1983107"/>
              </a:xfrm>
              <a:prstGeom prst="rect">
                <a:avLst/>
              </a:prstGeom>
              <a:blipFill rotWithShape="0">
                <a:blip r:embed="rId5"/>
                <a:stretch>
                  <a:fillRect l="-1587" t="-30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152972" y="2253195"/>
                <a:ext cx="4932119" cy="1150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іншої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сторони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зміна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 err="1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ентропії</a:t>
                </a:r>
                <a:r>
                  <a:rPr lang="ru-RU" sz="28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n-US" sz="28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𝒎</m:t>
                            </m:r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den>
                    </m:f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𝝂</m:t>
                            </m:r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den>
                    </m:f>
                  </m:oMath>
                </a14:m>
                <a:r>
                  <a:rPr lang="ru-RU" sz="28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8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(2)</a:t>
                </a:r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972" y="2253195"/>
                <a:ext cx="4932119" cy="1150764"/>
              </a:xfrm>
              <a:prstGeom prst="rect">
                <a:avLst/>
              </a:prstGeom>
              <a:blipFill rotWithShape="0">
                <a:blip r:embed="rId6"/>
                <a:stretch>
                  <a:fillRect l="-2472" t="-5851" b="-6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475749" y="3244334"/>
                <a:ext cx="5062796" cy="997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𝜆</m:t>
                        </m:r>
                      </m:e>
                      <m:sub>
                        <m:r>
                          <a:rPr lang="ru-RU" sz="28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800" dirty="0" err="1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питома</a:t>
                </a:r>
                <a:r>
                  <a:rPr lang="ru-RU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2800" dirty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теплота </a:t>
                </a:r>
                <a:r>
                  <a:rPr lang="uk-UA" sz="2800" dirty="0" smtClean="0">
                    <a:solidFill>
                      <a:srgbClr val="7030A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плавлення</a:t>
                </a:r>
                <a:endParaRPr lang="en-US" sz="2800" dirty="0" smtClean="0">
                  <a:solidFill>
                    <a:srgbClr val="7030A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ru-RU" sz="2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uk-UA" sz="2800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молярна теплота плавлення</a:t>
                </a:r>
                <a:endParaRPr lang="ru-RU" sz="28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749" y="3244334"/>
                <a:ext cx="5062796" cy="997902"/>
              </a:xfrm>
              <a:prstGeom prst="rect">
                <a:avLst/>
              </a:prstGeom>
              <a:blipFill rotWithShape="0">
                <a:blip r:embed="rId7"/>
                <a:stretch>
                  <a:fillRect t="-6098" r="-1444" b="-11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1250866" y="4812088"/>
                <a:ext cx="9797619" cy="1016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36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з (2) і (1) маємо</a:t>
                </a:r>
                <a:r>
                  <a:rPr lang="uk-UA" sz="3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𝑺</m:t>
                    </m:r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р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den>
                    </m:f>
                    <m:r>
                      <a:rPr lang="uk-UA" sz="36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ru-RU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uk-UA" sz="3600" b="1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d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р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ru-RU" sz="3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𝝂</m:t>
                        </m:r>
                      </m:num>
                      <m:den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uk-UA" sz="36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36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866" y="4812088"/>
                <a:ext cx="9797619" cy="1016945"/>
              </a:xfrm>
              <a:prstGeom prst="rect">
                <a:avLst/>
              </a:prstGeom>
              <a:blipFill rotWithShape="0">
                <a:blip r:embed="rId8"/>
                <a:stretch>
                  <a:fillRect l="-1867" b="-2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672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34876" y="1369727"/>
                <a:ext cx="8906577" cy="32696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Оскільки молярні об’єми твердого і рідкого олова відповідно рівні</a:t>
                </a:r>
                <a:endParaRPr lang="en-US" sz="3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uk-UA" sz="3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num>
                      <m:den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sub>
                        </m:sSub>
                      </m:den>
                    </m:f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sSub>
                      <m:sSub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Р</m:t>
                        </m:r>
                      </m:sub>
                    </m:sSub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num>
                      <m:den>
                        <m:sSub>
                          <m:sSubPr>
                            <m:ctrlPr>
                              <a:rPr lang="ru-RU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uk-UA" sz="3200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Р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 smtClean="0">
                  <a:effectLst/>
                </a:endParaRPr>
              </a:p>
              <a:p>
                <a:endParaRPr lang="en-US" sz="3200" dirty="0"/>
              </a:p>
              <a:p>
                <a:endParaRPr lang="ru-RU" sz="3200" dirty="0">
                  <a:effectLst/>
                </a:endParaRPr>
              </a:p>
              <a:p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876" y="1369727"/>
                <a:ext cx="8906577" cy="3269678"/>
              </a:xfrm>
              <a:prstGeom prst="rect">
                <a:avLst/>
              </a:prstGeom>
              <a:blipFill rotWithShape="0">
                <a:blip r:embed="rId2"/>
                <a:stretch>
                  <a:fillRect l="-1780" t="-2612" r="-1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4816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6598" y="1074904"/>
            <a:ext cx="81269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effectLst/>
                <a:latin typeface="Times New Roman" panose="02020603050405020304" pitchFamily="18" charset="0"/>
              </a:rPr>
              <a:t>На 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ск</a:t>
            </a:r>
            <a:r>
              <a:rPr lang="uk-UA" sz="5400" dirty="0" smtClean="0">
                <a:effectLst/>
                <a:latin typeface="Times New Roman" panose="02020603050405020304" pitchFamily="18" charset="0"/>
              </a:rPr>
              <a:t>і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льки</a:t>
            </a:r>
            <a:r>
              <a:rPr lang="ru-RU" sz="54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нагр</a:t>
            </a:r>
            <a:r>
              <a:rPr lang="uk-UA" sz="5400" dirty="0" err="1" smtClean="0">
                <a:effectLst/>
                <a:latin typeface="Times New Roman" panose="02020603050405020304" pitchFamily="18" charset="0"/>
              </a:rPr>
              <a:t>іє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ться</a:t>
            </a:r>
            <a:r>
              <a:rPr lang="ru-RU" sz="54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краплина</a:t>
            </a:r>
            <a:r>
              <a:rPr lang="ru-RU" sz="54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5400" dirty="0" err="1" smtClean="0">
                <a:effectLst/>
                <a:latin typeface="Times New Roman" panose="02020603050405020304" pitchFamily="18" charset="0"/>
              </a:rPr>
              <a:t>ртуті</a:t>
            </a:r>
            <a:r>
              <a:rPr lang="uk-UA" sz="5400" dirty="0" smtClean="0">
                <a:effectLst/>
                <a:latin typeface="Times New Roman" panose="02020603050405020304" pitchFamily="18" charset="0"/>
              </a:rPr>
              <a:t>, отримана від злиття двох крапель радіусом 1 мм.?</a:t>
            </a:r>
            <a:endParaRPr lang="ru-RU" sz="5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03597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432</Words>
  <Application>Microsoft Office PowerPoint</Application>
  <PresentationFormat>Широкоэкранный</PresentationFormat>
  <Paragraphs>87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2021-04-06T06:30:24Z</dcterms:created>
  <dcterms:modified xsi:type="dcterms:W3CDTF">2021-04-09T11:47:32Z</dcterms:modified>
</cp:coreProperties>
</file>