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0"/>
  </p:handoutMasterIdLst>
  <p:sldIdLst>
    <p:sldId id="256" r:id="rId2"/>
    <p:sldId id="260" r:id="rId3"/>
    <p:sldId id="269" r:id="rId4"/>
    <p:sldId id="265" r:id="rId5"/>
    <p:sldId id="264" r:id="rId6"/>
    <p:sldId id="268" r:id="rId7"/>
    <p:sldId id="262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A8D"/>
    <a:srgbClr val="129481"/>
    <a:srgbClr val="0F2741"/>
    <a:srgbClr val="001736"/>
    <a:srgbClr val="003374"/>
    <a:srgbClr val="C9A093"/>
    <a:srgbClr val="F1F1F1"/>
    <a:srgbClr val="385592"/>
    <a:srgbClr val="3A5896"/>
    <a:srgbClr val="1D3C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4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DD1C9-4BB6-422A-8F34-C157EA500BD9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97E4-EE34-411C-9FF1-22B934EF533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1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456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7254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810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949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675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502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1377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676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460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970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395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459" y="1465729"/>
            <a:ext cx="7869891" cy="471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/>
              <a:t>‹№›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8906" y="119269"/>
            <a:ext cx="7839635" cy="977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611" y="991673"/>
            <a:ext cx="7572777" cy="4016349"/>
          </a:xfrm>
        </p:spPr>
        <p:txBody>
          <a:bodyPr>
            <a:noAutofit/>
          </a:bodyPr>
          <a:lstStyle/>
          <a:p>
            <a:r>
              <a:rPr lang="uk-UA" sz="3600" b="1" dirty="0" smtClean="0">
                <a:solidFill>
                  <a:srgbClr val="173A8D"/>
                </a:solidFill>
                <a:latin typeface="Comic Sans MS" panose="030F0702030302020204" pitchFamily="66" charset="0"/>
                <a:cs typeface="Arabic Typesetting" panose="03020402040406030203" pitchFamily="66" charset="-78"/>
              </a:rPr>
              <a:t>Модуль № 3</a:t>
            </a:r>
            <a:r>
              <a:rPr lang="ru-RU" sz="3600" b="1" dirty="0" smtClean="0">
                <a:solidFill>
                  <a:srgbClr val="173A8D"/>
                </a:solidFill>
                <a:latin typeface="Comic Sans MS" panose="030F0702030302020204" pitchFamily="66" charset="0"/>
                <a:cs typeface="Arabic Typesetting" panose="03020402040406030203" pitchFamily="66" charset="-78"/>
              </a:rPr>
              <a:t/>
            </a:r>
            <a:br>
              <a:rPr lang="ru-RU" sz="3600" b="1" dirty="0" smtClean="0">
                <a:solidFill>
                  <a:srgbClr val="173A8D"/>
                </a:solidFill>
                <a:latin typeface="Comic Sans MS" panose="030F0702030302020204" pitchFamily="66" charset="0"/>
                <a:cs typeface="Arabic Typesetting" panose="03020402040406030203" pitchFamily="66" charset="-78"/>
              </a:rPr>
            </a:br>
            <a:r>
              <a:rPr lang="uk-UA" sz="3600" b="1" dirty="0" smtClean="0">
                <a:solidFill>
                  <a:srgbClr val="173A8D"/>
                </a:solidFill>
                <a:latin typeface="Comic Sans MS" panose="030F0702030302020204" pitchFamily="66" charset="0"/>
                <a:cs typeface="Arabic Typesetting" panose="03020402040406030203" pitchFamily="66" charset="-78"/>
              </a:rPr>
              <a:t>Молекулярна фізика</a:t>
            </a:r>
            <a:r>
              <a:rPr lang="en-US" sz="3600" b="1" dirty="0" smtClean="0">
                <a:latin typeface="Comic Sans MS" panose="030F0702030302020204" pitchFamily="66" charset="0"/>
                <a:cs typeface="Arabic Typesetting" panose="03020402040406030203" pitchFamily="66" charset="-78"/>
              </a:rPr>
              <a:t/>
            </a:r>
            <a:br>
              <a:rPr lang="en-US" sz="3600" b="1" dirty="0" smtClean="0">
                <a:latin typeface="Comic Sans MS" panose="030F0702030302020204" pitchFamily="66" charset="0"/>
                <a:cs typeface="Arabic Typesetting" panose="03020402040406030203" pitchFamily="66" charset="-78"/>
              </a:rPr>
            </a:br>
            <a:r>
              <a:rPr lang="ru-RU" sz="3600" b="1" dirty="0" smtClean="0">
                <a:latin typeface="Comic Sans MS" panose="030F0702030302020204" pitchFamily="66" charset="0"/>
                <a:cs typeface="Arabic Typesetting" panose="03020402040406030203" pitchFamily="66" charset="-78"/>
              </a:rPr>
              <a:t/>
            </a:r>
            <a:br>
              <a:rPr lang="ru-RU" sz="3600" b="1" dirty="0" smtClean="0">
                <a:latin typeface="Comic Sans MS" panose="030F0702030302020204" pitchFamily="66" charset="0"/>
                <a:cs typeface="Arabic Typesetting" panose="03020402040406030203" pitchFamily="66" charset="-78"/>
              </a:rPr>
            </a:br>
            <a:r>
              <a:rPr lang="uk-UA" sz="3600" b="1" dirty="0" smtClean="0">
                <a:latin typeface="Comic Sans MS" panose="030F0702030302020204" pitchFamily="66" charset="0"/>
                <a:cs typeface="Arabic Typesetting" panose="03020402040406030203" pitchFamily="66" charset="-78"/>
              </a:rPr>
              <a:t>Практичне заняття № </a:t>
            </a:r>
            <a:r>
              <a:rPr lang="ru-RU" sz="3600" b="1" dirty="0" smtClean="0">
                <a:latin typeface="Comic Sans MS" panose="030F0702030302020204" pitchFamily="66" charset="0"/>
                <a:cs typeface="Arabic Typesetting" panose="03020402040406030203" pitchFamily="66" charset="-78"/>
              </a:rPr>
              <a:t>3</a:t>
            </a:r>
            <a:br>
              <a:rPr lang="ru-RU" sz="3600" b="1" dirty="0" smtClean="0">
                <a:latin typeface="Comic Sans MS" panose="030F0702030302020204" pitchFamily="66" charset="0"/>
                <a:cs typeface="Arabic Typesetting" panose="03020402040406030203" pitchFamily="66" charset="-78"/>
              </a:rPr>
            </a:br>
            <a:r>
              <a:rPr lang="ru-RU" sz="3600" b="1" dirty="0" smtClean="0">
                <a:latin typeface="Comic Sans MS" panose="030F0702030302020204" pitchFamily="66" charset="0"/>
                <a:cs typeface="Arabic Typesetting" panose="03020402040406030203" pitchFamily="66" charset="-78"/>
              </a:rPr>
              <a:t>Перше начало термодинаміки. Ад</a:t>
            </a:r>
            <a:r>
              <a:rPr lang="uk-UA" sz="3600" b="1" dirty="0" smtClean="0">
                <a:latin typeface="Comic Sans MS" panose="030F0702030302020204" pitchFamily="66" charset="0"/>
                <a:cs typeface="Arabic Typesetting" panose="03020402040406030203" pitchFamily="66" charset="-78"/>
              </a:rPr>
              <a:t>і</a:t>
            </a:r>
            <a:r>
              <a:rPr lang="ru-RU" sz="3600" b="1" dirty="0" smtClean="0">
                <a:latin typeface="Comic Sans MS" panose="030F0702030302020204" pitchFamily="66" charset="0"/>
                <a:cs typeface="Arabic Typesetting" panose="03020402040406030203" pitchFamily="66" charset="-78"/>
              </a:rPr>
              <a:t>абатичний процес.</a:t>
            </a:r>
            <a:r>
              <a:rPr lang="uk-UA" sz="3600" b="1" dirty="0" smtClean="0">
                <a:latin typeface="Comic Sans MS" panose="030F0702030302020204" pitchFamily="66" charset="0"/>
                <a:cs typeface="Arabic Typesetting" panose="03020402040406030203" pitchFamily="66" charset="-78"/>
              </a:rPr>
              <a:t> Цикл Карно.</a:t>
            </a:r>
            <a:endParaRPr lang="ru-RU" sz="3600" b="1" dirty="0">
              <a:latin typeface="Comic Sans MS" panose="030F0702030302020204" pitchFamily="66" charset="0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806521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Прямокутник 55"/>
          <p:cNvSpPr/>
          <p:nvPr/>
        </p:nvSpPr>
        <p:spPr>
          <a:xfrm>
            <a:off x="5383369" y="165508"/>
            <a:ext cx="3657601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3600" b="1" dirty="0">
                <a:solidFill>
                  <a:schemeClr val="tx2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</a:t>
            </a:r>
            <a:r>
              <a:rPr lang="uk-UA" sz="3600" b="1" dirty="0" smtClean="0">
                <a:solidFill>
                  <a:schemeClr val="tx2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5.161</a:t>
            </a:r>
            <a:endParaRPr lang="ru-RU" sz="3600" b="1" dirty="0">
              <a:solidFill>
                <a:schemeClr val="tx2"/>
              </a:solidFill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2" name="Прямокутник 61"/>
          <p:cNvSpPr/>
          <p:nvPr/>
        </p:nvSpPr>
        <p:spPr>
          <a:xfrm>
            <a:off x="1397358" y="1818458"/>
            <a:ext cx="4797380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В  закритій посудині</a:t>
            </a:r>
            <a:r>
              <a:rPr lang="uk-UA" sz="3200" b="1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знаходиться 20 г азоту і 32 г кисню. Знайти зміну внутрішньої енергії суміші газів при охолодженні на 28 К.</a:t>
            </a:r>
            <a:endParaRPr lang="ru-RU" sz="3200" b="1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1954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7" name="Прямокутник 56"/>
              <p:cNvSpPr/>
              <p:nvPr/>
            </p:nvSpPr>
            <p:spPr>
              <a:xfrm>
                <a:off x="1564783" y="333756"/>
                <a:ext cx="4572000" cy="269997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2400" b="1" dirty="0"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Дано:</a:t>
                </a:r>
                <a:r>
                  <a:rPr lang="uk-UA" sz="24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</a:t>
                </a:r>
                <a:r>
                  <a:rPr lang="ru-RU" sz="24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                 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4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</a:t>
                </a:r>
                <a:r>
                  <a:rPr lang="ru-RU" sz="2400" b="1" baseline="-25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ru-RU" sz="24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=20 г=20*10</a:t>
                </a:r>
                <a:r>
                  <a:rPr lang="ru-RU" sz="2400" b="1" baseline="30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-3</a:t>
                </a:r>
                <a:r>
                  <a:rPr lang="ru-RU" sz="24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кг</a:t>
                </a:r>
                <a:r>
                  <a:rPr lang="uk-UA" sz="24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</a:t>
                </a:r>
                <a:r>
                  <a:rPr lang="ru-RU" sz="24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               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4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</a:t>
                </a:r>
                <a:r>
                  <a:rPr lang="ru-RU" sz="2400" b="1" baseline="-25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uk-UA" sz="24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=32 г=32*10</a:t>
                </a:r>
                <a:r>
                  <a:rPr lang="uk-UA" sz="2400" b="1" baseline="30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-3</a:t>
                </a:r>
                <a:r>
                  <a:rPr lang="uk-UA" sz="24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кг</a:t>
                </a:r>
                <a:endParaRPr lang="ru-RU" sz="2400" b="1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ru-RU" sz="2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400" b="1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uk-UA" sz="2400" b="1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=28 К</a:t>
                </a:r>
                <a:endParaRPr lang="ru-RU" sz="2400" b="1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ru-RU" sz="2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∆</m:t>
                    </m:r>
                  </m:oMath>
                </a14:m>
                <a:r>
                  <a:rPr lang="en-US" sz="2400" b="1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ru-RU" sz="2400" b="1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-?</a:t>
                </a:r>
                <a:endParaRPr lang="ru-RU" sz="2400" b="1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7" name="Прямокутник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4783" y="333756"/>
                <a:ext cx="4572000" cy="2699970"/>
              </a:xfrm>
              <a:prstGeom prst="rect">
                <a:avLst/>
              </a:prstGeom>
              <a:blipFill rotWithShape="0">
                <a:blip r:embed="rId2"/>
                <a:stretch>
                  <a:fillRect l="-2133" t="-677" b="-42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26" name="AutoShape 2"/>
          <p:cNvCxnSpPr>
            <a:cxnSpLocks noChangeShapeType="1"/>
          </p:cNvCxnSpPr>
          <p:nvPr/>
        </p:nvCxnSpPr>
        <p:spPr bwMode="auto">
          <a:xfrm flipV="1">
            <a:off x="1513268" y="2421229"/>
            <a:ext cx="3148884" cy="2066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7" name="AutoShape 3"/>
          <p:cNvCxnSpPr>
            <a:cxnSpLocks noChangeShapeType="1"/>
          </p:cNvCxnSpPr>
          <p:nvPr/>
        </p:nvCxnSpPr>
        <p:spPr bwMode="auto">
          <a:xfrm flipH="1">
            <a:off x="4662152" y="153452"/>
            <a:ext cx="9727" cy="269997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1" name="Прямокутник 60"/>
              <p:cNvSpPr/>
              <p:nvPr/>
            </p:nvSpPr>
            <p:spPr>
              <a:xfrm>
                <a:off x="1262130" y="3262442"/>
                <a:ext cx="7778839" cy="19996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2200" b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r>
                  <a:rPr lang="ru-RU" sz="2800" b="1" dirty="0" smtClean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так</a:t>
                </a:r>
                <a:r>
                  <a:rPr lang="ru-RU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як </a:t>
                </a:r>
                <a:r>
                  <a:rPr lang="uk-UA" sz="2800" b="1" dirty="0" smtClean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газ </a:t>
                </a:r>
                <a:r>
                  <a:rPr lang="uk-UA" sz="2800" b="1" dirty="0" err="1" smtClean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двоатомний</a:t>
                </a:r>
                <a:r>
                  <a:rPr lang="uk-UA" sz="2800" b="1" dirty="0" smtClean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uk-UA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то для суміші газів </a:t>
                </a:r>
                <a:r>
                  <a:rPr lang="uk-UA" sz="2800" b="1" dirty="0" smtClean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маємо:</a:t>
                </a:r>
                <a:r>
                  <a:rPr lang="en-US" sz="2800" b="1" dirty="0" smtClean="0"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   </a:t>
                </a:r>
                <a:r>
                  <a:rPr lang="uk-UA" sz="2800" b="1" dirty="0" smtClean="0"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:endParaRPr lang="uk-UA" sz="2800" b="1" dirty="0" smtClean="0"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800" b="1" dirty="0" smtClean="0"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uk-UA" sz="28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uk-UA" sz="28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𝑾</m:t>
                    </m:r>
                    <m:r>
                      <a:rPr lang="uk-UA" sz="28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28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28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uk-UA" sz="28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r>
                      <a:rPr lang="uk-UA" sz="2800" b="1" i="1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𝑹</m:t>
                    </m:r>
                    <m:r>
                      <a:rPr lang="uk-UA" sz="2800" b="1" i="1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uk-UA" sz="2800" b="1" i="1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𝑻</m:t>
                    </m:r>
                    <m:d>
                      <m:dPr>
                        <m:ctrlPr>
                          <a:rPr lang="ru-RU" sz="28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ru-RU" sz="2800" b="1" i="1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ru-RU" sz="2800" b="1" i="1">
                                    <a:solidFill>
                                      <a:srgbClr val="C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k-UA" sz="2800" b="1" i="1">
                                    <a:solidFill>
                                      <a:srgbClr val="C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uk-UA" sz="2800" b="1" i="1">
                                    <a:solidFill>
                                      <a:srgbClr val="C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𝟏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ru-RU" sz="2800" b="1" i="1">
                                    <a:solidFill>
                                      <a:srgbClr val="C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k-UA" sz="2800" b="1" i="1">
                                    <a:solidFill>
                                      <a:srgbClr val="C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𝝁</m:t>
                                </m:r>
                              </m:e>
                              <m:sub>
                                <m:r>
                                  <a:rPr lang="uk-UA" sz="2800" b="1" i="1">
                                    <a:solidFill>
                                      <a:srgbClr val="C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  <m:r>
                          <a:rPr lang="uk-UA" sz="28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ru-RU" sz="2800" b="1" i="1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ru-RU" sz="2800" b="1" i="1">
                                    <a:solidFill>
                                      <a:srgbClr val="C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k-UA" sz="2800" b="1" i="1">
                                    <a:solidFill>
                                      <a:srgbClr val="C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𝒎</m:t>
                                </m:r>
                              </m:e>
                              <m:sub>
                                <m:r>
                                  <a:rPr lang="uk-UA" sz="2800" b="1" i="1">
                                    <a:solidFill>
                                      <a:srgbClr val="C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ru-RU" sz="2800" b="1" i="1">
                                    <a:solidFill>
                                      <a:srgbClr val="C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k-UA" sz="2800" b="1" i="1">
                                    <a:solidFill>
                                      <a:srgbClr val="C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𝝁</m:t>
                                </m:r>
                              </m:e>
                              <m:sub>
                                <m:r>
                                  <a:rPr lang="uk-UA" sz="2800" b="1" i="1">
                                    <a:solidFill>
                                      <a:srgbClr val="C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endParaRPr lang="ru-RU" sz="2800" b="1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1" name="Прямокутник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2130" y="3262442"/>
                <a:ext cx="7778839" cy="1999650"/>
              </a:xfrm>
              <a:prstGeom prst="rect">
                <a:avLst/>
              </a:prstGeom>
              <a:blipFill rotWithShape="0">
                <a:blip r:embed="rId3"/>
                <a:stretch>
                  <a:fillRect t="-1524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кутник 1"/>
              <p:cNvSpPr/>
              <p:nvPr/>
            </p:nvSpPr>
            <p:spPr>
              <a:xfrm>
                <a:off x="4784501" y="606797"/>
                <a:ext cx="3599645" cy="20579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k-UA" sz="2800" b="1" dirty="0"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зміна внутрішньої енергії </a:t>
                </a:r>
                <a:r>
                  <a:rPr lang="uk-UA" sz="2800" b="1" dirty="0" smtClean="0"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газу</a:t>
                </a:r>
              </a:p>
              <a:p>
                <a:endParaRPr lang="uk-UA" sz="2800" b="1" dirty="0" smtClean="0"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uk-UA" sz="2800" b="1" dirty="0" smtClean="0"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uk-UA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uk-UA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𝑾</m:t>
                    </m:r>
                    <m:r>
                      <a:rPr lang="uk-UA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𝒎</m:t>
                        </m:r>
                      </m:num>
                      <m:den>
                        <m:r>
                          <a:rPr lang="uk-UA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𝝁</m:t>
                        </m:r>
                      </m:den>
                    </m:f>
                    <m:f>
                      <m:fPr>
                        <m:ctrlPr>
                          <a:rPr lang="ru-RU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𝒊</m:t>
                        </m:r>
                      </m:num>
                      <m:den>
                        <m:r>
                          <a:rPr lang="uk-UA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r>
                      <a:rPr lang="uk-UA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𝑹𝑻</m:t>
                    </m:r>
                  </m:oMath>
                </a14:m>
                <a:r>
                  <a:rPr lang="uk-UA" sz="2800" b="1" dirty="0"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ru-RU" sz="2800" dirty="0"/>
              </a:p>
            </p:txBody>
          </p:sp>
        </mc:Choice>
        <mc:Fallback xmlns="">
          <p:sp>
            <p:nvSpPr>
              <p:cNvPr id="2" name="Прямокут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4501" y="606797"/>
                <a:ext cx="3599645" cy="2057936"/>
              </a:xfrm>
              <a:prstGeom prst="rect">
                <a:avLst/>
              </a:prstGeom>
              <a:blipFill rotWithShape="0">
                <a:blip r:embed="rId4"/>
                <a:stretch>
                  <a:fillRect l="-3559" t="-32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21545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кутник 1"/>
              <p:cNvSpPr/>
              <p:nvPr/>
            </p:nvSpPr>
            <p:spPr>
              <a:xfrm>
                <a:off x="1661374" y="993179"/>
                <a:ext cx="7482626" cy="55163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3600" b="1" dirty="0" smtClean="0">
                    <a:solidFill>
                      <a:schemeClr val="tx2"/>
                    </a:solidFill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Задача </a:t>
                </a:r>
                <a:r>
                  <a:rPr lang="uk-UA" sz="3600" b="1" dirty="0">
                    <a:solidFill>
                      <a:schemeClr val="tx2"/>
                    </a:solidFill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5.189</a:t>
                </a:r>
                <a:endParaRPr lang="ru-RU" sz="3600" b="1" dirty="0">
                  <a:solidFill>
                    <a:schemeClr val="tx2"/>
                  </a:solidFill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uk-UA" sz="3200" dirty="0" smtClean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3200" b="1" dirty="0" smtClean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Азот </a:t>
                </a:r>
                <a:r>
                  <a:rPr lang="uk-UA" sz="32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масою 28 г знаходиться при температурі 40</a:t>
                </a:r>
                <a14:m>
                  <m:oMath xmlns:m="http://schemas.openxmlformats.org/officeDocument/2006/math">
                    <m:r>
                      <a:rPr lang="uk-UA" sz="32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℃</m:t>
                    </m:r>
                  </m:oMath>
                </a14:m>
                <a:r>
                  <a:rPr lang="uk-UA" sz="3200" b="1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і тиску 100 кПа, стискається до об’єму 13 л. Знайти температуру і тиск азоту після стискання.: а) ізотермічно, б) адіабатично. Знайти роботу у кожному випадку</a:t>
                </a:r>
                <a:r>
                  <a:rPr lang="uk-UA" sz="3200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32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кут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1374" y="993179"/>
                <a:ext cx="7482626" cy="5516382"/>
              </a:xfrm>
              <a:prstGeom prst="rect">
                <a:avLst/>
              </a:prstGeom>
              <a:blipFill rotWithShape="0">
                <a:blip r:embed="rId2"/>
                <a:stretch>
                  <a:fillRect l="-2119" t="-994" r="-4319" b="-19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83784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кутник 1"/>
              <p:cNvSpPr/>
              <p:nvPr/>
            </p:nvSpPr>
            <p:spPr>
              <a:xfrm>
                <a:off x="1500389" y="174756"/>
                <a:ext cx="3702676" cy="42021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2800" b="1" dirty="0"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Дано:</a:t>
                </a:r>
                <a:r>
                  <a:rPr lang="ru-RU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               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</a:t>
                </a:r>
                <a:r>
                  <a:rPr lang="ru-RU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=28 г=28*10</a:t>
                </a:r>
                <a:r>
                  <a:rPr lang="ru-RU" sz="2800" b="1" baseline="30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-3</a:t>
                </a:r>
                <a:r>
                  <a:rPr lang="ru-RU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кг          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uk-UA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uk-UA" sz="2800" b="1" baseline="-25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uk-UA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=100 кПа= 10</a:t>
                </a:r>
                <a:r>
                  <a:rPr lang="uk-UA" sz="2800" b="1" baseline="30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</a:t>
                </a:r>
                <a:r>
                  <a:rPr lang="uk-UA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Па</a:t>
                </a:r>
                <a:r>
                  <a:rPr lang="ru-RU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</a:t>
                </a:r>
                <a:r>
                  <a:rPr lang="uk-UA" sz="2800" b="1" baseline="-25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ru-RU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=40</a:t>
                </a:r>
                <a14:m>
                  <m:oMath xmlns:m="http://schemas.openxmlformats.org/officeDocument/2006/math">
                    <m:r>
                      <a:rPr lang="ru-RU" sz="28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℃</m:t>
                    </m:r>
                  </m:oMath>
                </a14:m>
                <a:r>
                  <a:rPr lang="ru-RU" sz="2800" b="1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=313 </a:t>
                </a:r>
                <a:r>
                  <a:rPr lang="ru-RU" sz="2800" b="1" cap="small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К</a:t>
                </a:r>
                <a:r>
                  <a:rPr lang="uk-UA" sz="2800" b="1" cap="small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</a:t>
                </a:r>
                <a:endParaRPr lang="ru-RU" sz="2800" b="1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2800" b="1" cap="small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ru-RU" sz="2800" b="1" cap="small" baseline="-25000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sz="2800" b="1" cap="small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=13 л=13*10</a:t>
                </a:r>
                <a:r>
                  <a:rPr lang="ru-RU" sz="2800" b="1" cap="small" baseline="30000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-3</a:t>
                </a:r>
                <a:r>
                  <a:rPr lang="ru-RU" sz="2800" b="1" cap="small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м</a:t>
                </a:r>
                <a:r>
                  <a:rPr lang="ru-RU" sz="2800" b="1" cap="small" baseline="30000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                     </a:t>
                </a:r>
                <a:endParaRPr lang="ru-RU" sz="2800" b="1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800" b="1" cap="small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ru-RU" sz="2800" b="1" cap="small" baseline="-25000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sz="2800" b="1" cap="small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-?, </a:t>
                </a:r>
                <a:r>
                  <a:rPr lang="uk-UA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ru-RU" sz="2800" b="1" baseline="-25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ru-RU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-?, </a:t>
                </a:r>
                <a:r>
                  <a:rPr lang="en-US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</a:t>
                </a:r>
                <a:r>
                  <a:rPr lang="ru-RU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-?                  </a:t>
                </a:r>
              </a:p>
            </p:txBody>
          </p:sp>
        </mc:Choice>
        <mc:Fallback xmlns="">
          <p:sp>
            <p:nvSpPr>
              <p:cNvPr id="2" name="Прямокут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0389" y="174756"/>
                <a:ext cx="3702676" cy="4202176"/>
              </a:xfrm>
              <a:prstGeom prst="rect">
                <a:avLst/>
              </a:prstGeom>
              <a:blipFill rotWithShape="0">
                <a:blip r:embed="rId2"/>
                <a:stretch>
                  <a:fillRect l="-3289" t="-871" r="-60362" b="-24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50" name="AutoShape 2"/>
          <p:cNvCxnSpPr>
            <a:cxnSpLocks noChangeShapeType="1"/>
          </p:cNvCxnSpPr>
          <p:nvPr/>
        </p:nvCxnSpPr>
        <p:spPr bwMode="auto">
          <a:xfrm>
            <a:off x="1500389" y="3744734"/>
            <a:ext cx="3702676" cy="301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AutoShape 4"/>
          <p:cNvCxnSpPr>
            <a:cxnSpLocks noChangeShapeType="1"/>
          </p:cNvCxnSpPr>
          <p:nvPr/>
        </p:nvCxnSpPr>
        <p:spPr bwMode="auto">
          <a:xfrm flipH="1" flipV="1">
            <a:off x="5201657" y="174756"/>
            <a:ext cx="1408" cy="384345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кутник 5"/>
              <p:cNvSpPr/>
              <p:nvPr/>
            </p:nvSpPr>
            <p:spPr>
              <a:xfrm>
                <a:off x="5399870" y="578180"/>
                <a:ext cx="3504462" cy="33294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а) </a:t>
                </a:r>
                <a:r>
                  <a:rPr lang="uk-UA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при ізотермічному стисненні T</a:t>
                </a:r>
                <a:r>
                  <a:rPr lang="uk-UA" sz="2800" b="1" baseline="-25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uk-UA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=T</a:t>
                </a:r>
                <a:r>
                  <a:rPr lang="uk-UA" sz="2800" b="1" baseline="-25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ru-RU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 smtClean="0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8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𝒑</m:t>
                        </m:r>
                      </m:e>
                      <m:sub>
                        <m:r>
                          <a:rPr lang="ru-RU" sz="28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a:rPr lang="ru-RU" sz="2800" b="1" i="1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28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800" b="1" i="1" smtClean="0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 i="1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𝒎𝑹𝑻</m:t>
                            </m:r>
                          </m:e>
                          <m:sub>
                            <m:r>
                              <a:rPr lang="uk-UA" sz="2800" b="1" i="1" smtClean="0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2800" b="1" i="1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1" i="1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𝝁</m:t>
                            </m:r>
                            <m:r>
                              <a:rPr lang="ru-RU" sz="2800" b="1" i="1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uk-UA" sz="2800" b="1" i="1" smtClean="0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ru-RU" sz="2800" b="1" dirty="0">
                    <a:solidFill>
                      <a:srgbClr val="C00000"/>
                    </a:solidFill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uk-UA" sz="2800" b="1" dirty="0">
                    <a:solidFill>
                      <a:srgbClr val="C00000"/>
                    </a:solidFill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uk-UA" sz="2800" b="1" dirty="0" smtClean="0">
                  <a:solidFill>
                    <a:srgbClr val="C00000"/>
                  </a:solidFill>
                  <a:effectLst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2800" b="1" dirty="0" smtClean="0">
                    <a:solidFill>
                      <a:srgbClr val="C00000"/>
                    </a:solidFill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k-UA" sz="2800" b="1" i="1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𝑨</m:t>
                    </m:r>
                    <m:r>
                      <a:rPr lang="uk-UA" sz="2800" b="1" i="1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ru-RU" sz="28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28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𝑹𝑻</m:t>
                        </m:r>
                      </m:e>
                      <m:sub>
                        <m:r>
                          <a:rPr lang="uk-UA" sz="28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f>
                      <m:fPr>
                        <m:ctrlPr>
                          <a:rPr lang="ru-RU" sz="28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28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num>
                      <m:den>
                        <m:r>
                          <a:rPr lang="uk-UA" sz="28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𝝁</m:t>
                        </m:r>
                      </m:den>
                    </m:f>
                    <m:r>
                      <a:rPr lang="uk-UA" sz="2800" b="1" i="1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𝒍𝒏</m:t>
                    </m:r>
                    <m:f>
                      <m:fPr>
                        <m:ctrlPr>
                          <a:rPr lang="ru-RU" sz="28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800" b="1" i="1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2800" b="1" i="1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uk-UA" sz="2800" b="1" i="1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sz="2800" b="1" i="1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2800" b="1" i="1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uk-UA" sz="2800" b="1" i="1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ru-RU" sz="2800" b="1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6" name="Прямокут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9870" y="578180"/>
                <a:ext cx="3504462" cy="3329438"/>
              </a:xfrm>
              <a:prstGeom prst="rect">
                <a:avLst/>
              </a:prstGeom>
              <a:blipFill rotWithShape="0">
                <a:blip r:embed="rId3"/>
                <a:stretch>
                  <a:fillRect l="-3652" t="-109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кутник 6"/>
              <p:cNvSpPr/>
              <p:nvPr/>
            </p:nvSpPr>
            <p:spPr>
              <a:xfrm>
                <a:off x="412124" y="4263381"/>
                <a:ext cx="8731876" cy="26442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2200" b="1" dirty="0" smtClean="0"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                   б</a:t>
                </a:r>
                <a:r>
                  <a:rPr lang="ru-RU" sz="2200" b="1" dirty="0"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 </a:t>
                </a:r>
                <a:r>
                  <a:rPr lang="uk-UA" sz="22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при адіабатичному стисненні </a:t>
                </a:r>
                <a:r>
                  <a:rPr lang="ru-RU" sz="2200" b="1" dirty="0" smtClean="0"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 i="1" cap="small" smtClean="0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2400" b="1" i="1" cap="small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𝒑</m:t>
                        </m:r>
                      </m:e>
                      <m:sub>
                        <m:r>
                          <a:rPr lang="uk-UA" sz="2400" b="1" i="1" cap="small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a:rPr lang="uk-UA" sz="2400" b="1" i="1" cap="small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2400" b="1" i="1" cap="small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400" b="1" i="1" cap="small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2400" b="1" i="1" cap="small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uk-UA" sz="2400" b="1" i="1" cap="small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ru-RU" sz="2400" b="1" i="1" cap="small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2400" b="1" i="1" cap="small">
                                    <a:solidFill>
                                      <a:srgbClr val="C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type m:val="lin"/>
                                    <m:ctrlPr>
                                      <a:rPr lang="ru-RU" sz="2400" b="1" i="1" cap="small">
                                        <a:solidFill>
                                          <a:srgbClr val="C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ru-RU" sz="2400" b="1" i="1" cap="small"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uk-UA" sz="2400" b="1" i="1" cap="small"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𝑽</m:t>
                                        </m:r>
                                      </m:e>
                                      <m:sub>
                                        <m:r>
                                          <a:rPr lang="uk-UA" sz="2400" b="1" i="1" cap="small"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  <m:r>
                                      <a:rPr lang="uk-UA" sz="2400" b="1" i="1" cap="small">
                                        <a:solidFill>
                                          <a:srgbClr val="C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𝝁</m:t>
                                    </m:r>
                                    <m:sSub>
                                      <m:sSubPr>
                                        <m:ctrlPr>
                                          <a:rPr lang="ru-RU" sz="2400" b="1" i="1" cap="small"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uk-UA" sz="2400" b="1" i="1" cap="small"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𝒑</m:t>
                                        </m:r>
                                      </m:e>
                                      <m:sub>
                                        <m:r>
                                          <a:rPr lang="uk-UA" sz="2400" b="1" i="1" cap="small"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ru-RU" sz="2400" b="1" i="1" cap="small"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uk-UA" sz="2400" b="1" i="1" cap="small"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𝒎𝑹𝑻</m:t>
                                        </m:r>
                                      </m:e>
                                      <m:sub>
                                        <m:r>
                                          <a:rPr lang="uk-UA" sz="2400" b="1" i="1" cap="small"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uk-UA" sz="2400" b="1" i="1" cap="small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𝜸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2400" b="1" cap="small" baseline="30000" dirty="0">
                    <a:solidFill>
                      <a:srgbClr val="C00000"/>
                    </a:solidFill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r>
                  <a:rPr lang="ru-RU" sz="2400" b="1" cap="small" baseline="30000" dirty="0" smtClean="0">
                    <a:solidFill>
                      <a:srgbClr val="C00000"/>
                    </a:solidFill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 i="1" cap="small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uk-UA" sz="2400" b="1" i="1" cap="small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𝑻</m:t>
                        </m:r>
                      </m:e>
                      <m:sub>
                        <m:r>
                          <a:rPr lang="uk-UA" sz="2400" b="1" i="1" cap="small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a:rPr lang="uk-UA" sz="2400" b="1" i="1" cap="small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2400" b="1" i="1" cap="small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400" b="1" i="1" cap="small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uk-UA" sz="2400" b="1" i="1" cap="small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𝑻</m:t>
                            </m:r>
                          </m:e>
                          <m:sub>
                            <m:r>
                              <a:rPr lang="uk-UA" sz="2400" b="1" i="1" cap="small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ru-RU" sz="2400" b="1" i="1" cap="small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2400" b="1" i="1" cap="small">
                                    <a:solidFill>
                                      <a:srgbClr val="C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type m:val="lin"/>
                                    <m:ctrlPr>
                                      <a:rPr lang="ru-RU" sz="2400" b="1" i="1" cap="small">
                                        <a:solidFill>
                                          <a:srgbClr val="C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ru-RU" sz="2400" b="1" i="1" cap="small"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uk-UA" sz="2400" b="1" i="1" cap="small"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𝑽</m:t>
                                        </m:r>
                                      </m:e>
                                      <m:sub>
                                        <m:r>
                                          <a:rPr lang="uk-UA" sz="2400" b="1" i="1" cap="small"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  <m:r>
                                      <a:rPr lang="uk-UA" sz="2400" b="1" i="1" cap="small">
                                        <a:solidFill>
                                          <a:srgbClr val="C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Times New Roman" panose="02020603050405020304" pitchFamily="18" charset="0"/>
                                      </a:rPr>
                                      <m:t>𝝁</m:t>
                                    </m:r>
                                    <m:sSub>
                                      <m:sSubPr>
                                        <m:ctrlPr>
                                          <a:rPr lang="ru-RU" sz="2400" b="1" i="1" cap="small"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uk-UA" sz="2400" b="1" i="1" cap="small"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𝒑</m:t>
                                        </m:r>
                                      </m:e>
                                      <m:sub>
                                        <m:r>
                                          <a:rPr lang="uk-UA" sz="2400" b="1" i="1" cap="small"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ru-RU" sz="2400" b="1" i="1" cap="small"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uk-UA" sz="2400" b="1" i="1" cap="small"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𝒎𝑹𝑻</m:t>
                                        </m:r>
                                      </m:e>
                                      <m:sub>
                                        <m:r>
                                          <a:rPr lang="uk-UA" sz="2400" b="1" i="1" cap="small">
                                            <a:solidFill>
                                              <a:srgbClr val="C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Times New Roman" panose="02020603050405020304" pitchFamily="18" charset="0"/>
                                            <a:cs typeface="Times New Roman" panose="020206030504050203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uk-UA" sz="2400" b="1" i="1" cap="small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𝜸</m:t>
                            </m:r>
                            <m:r>
                              <a:rPr lang="uk-UA" sz="2400" b="1" i="1" cap="small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uk-UA" sz="2400" b="1" i="1" cap="small">
                                <a:solidFill>
                                  <a:srgbClr val="C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p>
                        </m:sSup>
                      </m:den>
                    </m:f>
                  </m:oMath>
                </a14:m>
                <a:endParaRPr lang="ru-RU" sz="2400" b="1" dirty="0">
                  <a:solidFill>
                    <a:srgbClr val="C00000"/>
                  </a:solidFill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𝑨</m:t>
                      </m:r>
                      <m:r>
                        <a:rPr lang="en-US" sz="2200" b="1" i="1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2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2200" b="1" i="1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1" i="1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𝑹𝑻</m:t>
                              </m:r>
                            </m:e>
                            <m:sub>
                              <m:r>
                                <a:rPr lang="en-US" sz="2200" b="1" i="1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r>
                            <a:rPr lang="en-US" sz="22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𝜸</m:t>
                          </m:r>
                          <m:r>
                            <a:rPr lang="en-US" sz="22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22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den>
                      </m:f>
                      <m:f>
                        <m:fPr>
                          <m:ctrlPr>
                            <a:rPr lang="ru-RU" sz="22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2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𝒎</m:t>
                          </m:r>
                        </m:num>
                        <m:den>
                          <m:r>
                            <a:rPr lang="en-US" sz="22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𝝁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ru-RU" sz="22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2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𝟏</m:t>
                          </m:r>
                          <m:r>
                            <a:rPr lang="en-US" sz="22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ru-RU" sz="2200" b="1" i="1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ru-RU" sz="2200" b="1" i="1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1" i="1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a:rPr lang="en-US" sz="2200" b="1" i="1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ru-RU" sz="2200" b="1" i="1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1" i="1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𝑻</m:t>
                                  </m:r>
                                </m:e>
                                <m:sub>
                                  <m:r>
                                    <a:rPr lang="en-US" sz="2200" b="1" i="1">
                                      <a:solidFill>
                                        <a:srgbClr val="C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ru-RU" sz="2200" b="1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12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ru-RU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кут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124" y="4263381"/>
                <a:ext cx="8731876" cy="2644250"/>
              </a:xfrm>
              <a:prstGeom prst="rect">
                <a:avLst/>
              </a:prstGeom>
              <a:blipFill rotWithShape="0">
                <a:blip r:embed="rId4"/>
                <a:stretch>
                  <a:fillRect t="-691" r="-4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27272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кутник 1"/>
              <p:cNvSpPr/>
              <p:nvPr/>
            </p:nvSpPr>
            <p:spPr>
              <a:xfrm>
                <a:off x="1378039" y="236748"/>
                <a:ext cx="7624293" cy="65207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3600" b="1" dirty="0" smtClean="0">
                    <a:solidFill>
                      <a:schemeClr val="tx2"/>
                    </a:solidFill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Задача </a:t>
                </a:r>
                <a:r>
                  <a:rPr lang="uk-UA" sz="3600" b="1" dirty="0">
                    <a:solidFill>
                      <a:schemeClr val="tx2"/>
                    </a:solidFill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</a:t>
                </a:r>
                <a:r>
                  <a:rPr lang="ru-RU" sz="3600" b="1" dirty="0">
                    <a:solidFill>
                      <a:schemeClr val="tx2"/>
                    </a:solidFill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r>
                  <a:rPr lang="uk-UA" sz="3600" b="1" dirty="0" smtClean="0">
                    <a:solidFill>
                      <a:schemeClr val="tx2"/>
                    </a:solidFill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206</a:t>
                </a:r>
                <a:endParaRPr lang="ru-RU" sz="2800" b="1" dirty="0" smtClean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200" b="1" dirty="0" smtClean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Парова </a:t>
                </a:r>
                <a:r>
                  <a:rPr lang="ru-RU" sz="32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машина потужністю </a:t>
                </a:r>
                <a:r>
                  <a:rPr lang="uk-UA" sz="32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14,7 кВт, споживає за 1 годину 8,1 кг вугілля з питомою теплотою згоряння 33МДж/кг. Температура котла 200</a:t>
                </a:r>
                <a14:m>
                  <m:oMath xmlns:m="http://schemas.openxmlformats.org/officeDocument/2006/math">
                    <m:r>
                      <a:rPr lang="uk-UA" sz="32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℃</m:t>
                    </m:r>
                  </m:oMath>
                </a14:m>
                <a:r>
                  <a:rPr lang="uk-UA" sz="32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температура холодильника 58</a:t>
                </a:r>
                <a14:m>
                  <m:oMath xmlns:m="http://schemas.openxmlformats.org/officeDocument/2006/math">
                    <m:r>
                      <a:rPr lang="uk-UA" sz="32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℃</m:t>
                    </m:r>
                  </m:oMath>
                </a14:m>
                <a:r>
                  <a:rPr lang="uk-UA" sz="32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 Знайти фактичний ККД машини і порівняти його з ККД ідеальної теплової машини, яка працює за циклом Карно між тими ж температурами.</a:t>
                </a:r>
                <a:endParaRPr lang="ru-RU" sz="3200" b="1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кут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8039" y="236748"/>
                <a:ext cx="7624293" cy="6520759"/>
              </a:xfrm>
              <a:prstGeom prst="rect">
                <a:avLst/>
              </a:prstGeom>
              <a:blipFill rotWithShape="0">
                <a:blip r:embed="rId2"/>
                <a:stretch>
                  <a:fillRect l="-1998" t="-841" r="-2718" b="-14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91043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кутник 1"/>
              <p:cNvSpPr/>
              <p:nvPr/>
            </p:nvSpPr>
            <p:spPr>
              <a:xfrm>
                <a:off x="1539026" y="165848"/>
                <a:ext cx="5248140" cy="55779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2800" b="1" dirty="0"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Дано:</a:t>
                </a:r>
                <a:r>
                  <a:rPr lang="ru-RU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                         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800" b="1" dirty="0" smtClean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uk-UA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=14,7 кВт=14,7*10</a:t>
                </a:r>
                <a:r>
                  <a:rPr lang="uk-UA" sz="2800" b="1" baseline="30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uk-UA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Вт           </a:t>
                </a:r>
                <a:endParaRPr lang="ru-RU" sz="2800" b="1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m=8,1 кг                                     </a:t>
                </a:r>
                <a:endParaRPr lang="ru-RU" sz="2800" b="1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q=33МДж/кг=33*10</a:t>
                </a:r>
                <a:r>
                  <a:rPr lang="uk-UA" sz="2800" b="1" baseline="30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</a:t>
                </a:r>
                <a:r>
                  <a:rPr lang="uk-UA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Дж/кг      </a:t>
                </a:r>
                <a:endParaRPr lang="ru-RU" sz="2800" b="1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</a:t>
                </a:r>
                <a:r>
                  <a:rPr lang="uk-UA" sz="2800" b="1" baseline="-25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uk-UA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=200</a:t>
                </a:r>
                <a14:m>
                  <m:oMath xmlns:m="http://schemas.openxmlformats.org/officeDocument/2006/math">
                    <m:r>
                      <a:rPr lang="uk-UA" sz="28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℃</m:t>
                    </m:r>
                  </m:oMath>
                </a14:m>
                <a:r>
                  <a:rPr lang="uk-UA" sz="2800" b="1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=473 </a:t>
                </a:r>
                <a:r>
                  <a:rPr lang="en-US" sz="2800" b="1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uk-UA" sz="2800" b="1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  </a:t>
                </a:r>
                <a:endParaRPr lang="ru-RU" sz="2800" b="1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</a:t>
                </a:r>
                <a:r>
                  <a:rPr lang="uk-UA" sz="2800" b="1" baseline="-25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uk-UA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=58</a:t>
                </a:r>
                <a14:m>
                  <m:oMath xmlns:m="http://schemas.openxmlformats.org/officeDocument/2006/math">
                    <m:r>
                      <a:rPr lang="uk-UA" sz="28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℃</m:t>
                    </m:r>
                  </m:oMath>
                </a14:m>
                <a:r>
                  <a:rPr lang="uk-UA" sz="2800" b="1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=331 </a:t>
                </a:r>
                <a:r>
                  <a:rPr lang="en-US" sz="2800" b="1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uk-UA" sz="2800" b="1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endParaRPr lang="uk-UA" sz="2800" b="1" dirty="0" smtClean="0">
                  <a:effectLst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800" b="1" dirty="0" smtClean="0"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t=1 </a:t>
                </a:r>
                <a:r>
                  <a:rPr lang="uk-UA" sz="2800" b="1" dirty="0" smtClean="0"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год=3600с</a:t>
                </a:r>
                <a:r>
                  <a:rPr lang="uk-UA" sz="2800" b="1" dirty="0" smtClean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</a:t>
                </a:r>
                <a:endParaRPr lang="ru-RU" sz="2800" b="1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Ƞ-?</a:t>
                </a:r>
                <a:endParaRPr lang="ru-RU" sz="2800" b="1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Ƞ'-?</a:t>
                </a:r>
                <a:endParaRPr lang="ru-RU" sz="2800" b="1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Прямокут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9026" y="165848"/>
                <a:ext cx="5248140" cy="5577937"/>
              </a:xfrm>
              <a:prstGeom prst="rect">
                <a:avLst/>
              </a:prstGeom>
              <a:blipFill rotWithShape="0">
                <a:blip r:embed="rId2"/>
                <a:stretch>
                  <a:fillRect l="-2323" t="-546" r="-44483" b="-1530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75" name="AutoShape 3"/>
          <p:cNvCxnSpPr>
            <a:cxnSpLocks noChangeShapeType="1"/>
          </p:cNvCxnSpPr>
          <p:nvPr/>
        </p:nvCxnSpPr>
        <p:spPr bwMode="auto">
          <a:xfrm flipV="1">
            <a:off x="1425799" y="4327302"/>
            <a:ext cx="5142426" cy="1656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AutoShape 4"/>
          <p:cNvCxnSpPr>
            <a:cxnSpLocks noChangeShapeType="1"/>
          </p:cNvCxnSpPr>
          <p:nvPr/>
        </p:nvCxnSpPr>
        <p:spPr bwMode="auto">
          <a:xfrm>
            <a:off x="6568225" y="414606"/>
            <a:ext cx="0" cy="47054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5623126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кутник 1"/>
              <p:cNvSpPr/>
              <p:nvPr/>
            </p:nvSpPr>
            <p:spPr>
              <a:xfrm>
                <a:off x="1416676" y="292717"/>
                <a:ext cx="6497391" cy="61144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2800" b="1" dirty="0"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Робота, яка виконується паров</a:t>
                </a:r>
                <a:r>
                  <a:rPr lang="uk-UA" sz="2800" b="1" dirty="0" err="1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ою</a:t>
                </a:r>
                <a:r>
                  <a:rPr lang="uk-UA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машиною,</a:t>
                </a:r>
                <a:endParaRPr lang="ru-RU" sz="2800" b="1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uk-UA" sz="28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𝑨</m:t>
                    </m:r>
                    <m:r>
                      <a:rPr lang="uk-UA" sz="28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uk-UA" sz="28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𝑷𝒕</m:t>
                    </m:r>
                  </m:oMath>
                </a14:m>
                <a:r>
                  <a:rPr lang="ru-RU" sz="2800" b="1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теплота, яка </a:t>
                </a:r>
                <a:r>
                  <a:rPr lang="ru-RU" sz="2800" b="1" dirty="0" err="1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виділяється</a:t>
                </a:r>
                <a:r>
                  <a:rPr lang="ru-RU" sz="2800" b="1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при </a:t>
                </a:r>
                <a:endParaRPr lang="ru-RU" sz="2800" b="1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uk-UA" sz="2800" b="1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згорянні вугілля </a:t>
                </a:r>
                <a14:m>
                  <m:oMath xmlns:m="http://schemas.openxmlformats.org/officeDocument/2006/math">
                    <m:r>
                      <a:rPr lang="uk-UA" sz="28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𝑸</m:t>
                    </m:r>
                    <m:r>
                      <a:rPr lang="uk-UA" sz="28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uk-UA" sz="28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𝒒𝒎</m:t>
                    </m:r>
                  </m:oMath>
                </a14:m>
                <a:endParaRPr lang="ru-RU" sz="2800" b="1" dirty="0">
                  <a:solidFill>
                    <a:srgbClr val="C00000"/>
                  </a:solidFill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2800" b="1" dirty="0" err="1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Фактичний</a:t>
                </a:r>
                <a:r>
                  <a:rPr lang="ru-RU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ККД </a:t>
                </a:r>
                <a:r>
                  <a:rPr lang="ru-RU" sz="2800" b="1" dirty="0" err="1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ма</a:t>
                </a:r>
                <a:r>
                  <a:rPr lang="uk-UA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шини </a:t>
                </a:r>
                <a14:m>
                  <m:oMath xmlns:m="http://schemas.openxmlformats.org/officeDocument/2006/math">
                    <m:r>
                      <a:rPr lang="uk-UA" sz="2800" b="1" i="1" smtClean="0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Ƞ=</m:t>
                    </m:r>
                    <m:f>
                      <m:fPr>
                        <m:ctrlPr>
                          <a:rPr lang="ru-RU" sz="28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28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𝑨</m:t>
                        </m:r>
                      </m:num>
                      <m:den>
                        <m:r>
                          <a:rPr lang="uk-UA" sz="28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𝑸</m:t>
                        </m:r>
                      </m:den>
                    </m:f>
                    <m:r>
                      <a:rPr lang="uk-UA" sz="2800" b="1" i="1">
                        <a:solidFill>
                          <a:srgbClr val="C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28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uk-UA" sz="28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𝑷𝒕</m:t>
                        </m:r>
                      </m:num>
                      <m:den>
                        <m:r>
                          <a:rPr lang="uk-UA" sz="2800" b="1" i="1"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𝒒𝒎</m:t>
                        </m:r>
                      </m:den>
                    </m:f>
                  </m:oMath>
                </a14:m>
                <a:endParaRPr lang="ru-RU" sz="2800" b="1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2800" b="1" dirty="0">
                    <a:effectLst/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 </a:t>
                </a:r>
                <a:r>
                  <a:rPr lang="ru-RU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ККД </a:t>
                </a:r>
                <a:r>
                  <a:rPr lang="ru-RU" sz="2800" b="1" dirty="0" err="1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ідеальної</a:t>
                </a:r>
                <a:r>
                  <a:rPr lang="ru-RU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теплової</a:t>
                </a:r>
                <a:r>
                  <a:rPr lang="ru-RU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b="1" dirty="0" err="1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ма</a:t>
                </a:r>
                <a:r>
                  <a:rPr lang="uk-UA" sz="2800" b="1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шини</a:t>
                </a:r>
                <a:endParaRPr lang="ru-RU" sz="2800" b="1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smtClean="0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uk-UA" sz="28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Ƞ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′</m:t>
                          </m:r>
                        </m:sup>
                      </m:sSup>
                      <m:r>
                        <a:rPr lang="uk-UA" sz="2800" b="1" i="1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2800" b="1" i="1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uk-UA" sz="2800" b="1" i="1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uk-UA" sz="2800" b="1" i="1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uk-UA" sz="2800" b="1" i="1">
                              <a:solidFill>
                                <a:srgbClr val="C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ru-RU" sz="2800" b="1" i="1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uk-UA" sz="2800" b="1" i="1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uk-UA" sz="2800" b="1" i="1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2800" b="1" i="1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uk-UA" sz="2800" b="1" i="1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uk-UA" sz="2800" b="1" i="1">
                                  <a:solidFill>
                                    <a:srgbClr val="C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2800" b="1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кут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6676" y="292717"/>
                <a:ext cx="6497391" cy="6114494"/>
              </a:xfrm>
              <a:prstGeom prst="rect">
                <a:avLst/>
              </a:prstGeom>
              <a:blipFill rotWithShape="0">
                <a:blip r:embed="rId2"/>
                <a:stretch>
                  <a:fillRect l="-1876" t="-4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62248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348</TotalTime>
  <Words>256</Words>
  <Application>Microsoft Office PowerPoint</Application>
  <PresentationFormat>Екран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6" baseType="lpstr">
      <vt:lpstr>Arabic Typesetting</vt:lpstr>
      <vt:lpstr>Arial</vt:lpstr>
      <vt:lpstr>Calibri</vt:lpstr>
      <vt:lpstr>Calibri Light</vt:lpstr>
      <vt:lpstr>Cambria Math</vt:lpstr>
      <vt:lpstr>Comic Sans MS</vt:lpstr>
      <vt:lpstr>Times New Roman</vt:lpstr>
      <vt:lpstr>Office Theme</vt:lpstr>
      <vt:lpstr>Модуль № 3 Молекулярна фізика  Практичне заняття № 3 Перше начало термодинаміки. Адіабатичний процес. Цикл Карно.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PJSC "New Engineering Technologies"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admin</cp:lastModifiedBy>
  <cp:revision>64</cp:revision>
  <dcterms:created xsi:type="dcterms:W3CDTF">2016-11-18T14:12:19Z</dcterms:created>
  <dcterms:modified xsi:type="dcterms:W3CDTF">2021-03-24T09:43:47Z</dcterms:modified>
</cp:coreProperties>
</file>