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1" r:id="rId6"/>
    <p:sldId id="260" r:id="rId7"/>
    <p:sldId id="268" r:id="rId8"/>
    <p:sldId id="259" r:id="rId9"/>
    <p:sldId id="266" r:id="rId10"/>
    <p:sldId id="267" r:id="rId11"/>
    <p:sldId id="265" r:id="rId12"/>
    <p:sldId id="258" r:id="rId13"/>
    <p:sldId id="269" r:id="rId14"/>
    <p:sldId id="25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65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97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6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79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35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730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558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1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78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92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92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739AF-1D6E-4CFC-904F-6C1739E5A0A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234E-8EF1-4E13-B37D-9DD4BBB01B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703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06855" y="1397406"/>
            <a:ext cx="7847798" cy="3180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Практичне заняття № 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4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Перше начало </a:t>
            </a:r>
            <a:r>
              <a:rPr lang="ru-RU" sz="40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термодинаміки</a:t>
            </a:r>
            <a:r>
              <a:rPr lang="ru-RU" sz="4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Ізопроцеси</a:t>
            </a:r>
            <a:r>
              <a:rPr lang="ru-RU" sz="4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газах.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679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736454" y="299003"/>
                <a:ext cx="3815468" cy="3970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</a:p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708 кПа=708*10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127 </a:t>
                </a:r>
                <a14:m>
                  <m:oMath xmlns:m="http://schemas.openxmlformats.org/officeDocument/2006/math">
                    <m:r>
                      <a:rPr lang="uk-UA" sz="2800" i="1"/>
                      <m:t>℃</m:t>
                    </m:r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=400 К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ru-RU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л=2*10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uk-UA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5л=5*10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uk-UA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8л=8*10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коорд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ABCD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uk-UA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1-4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-?,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-?, Ƞ-? </a:t>
                </a:r>
                <a:endPara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uk-UA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-?,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uk-UA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  <a:endPara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454" y="299003"/>
                <a:ext cx="3815468" cy="3970318"/>
              </a:xfrm>
              <a:prstGeom prst="rect">
                <a:avLst/>
              </a:prstGeom>
              <a:blipFill rotWithShape="0">
                <a:blip r:embed="rId2"/>
                <a:stretch>
                  <a:fillRect l="-3355" t="-1536" r="-2077" b="-33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H="1">
            <a:off x="4408371" y="375385"/>
            <a:ext cx="28875" cy="38116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7634" y="2916455"/>
            <a:ext cx="4090737" cy="9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Рисунок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7744" y="428324"/>
            <a:ext cx="6583680" cy="4995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7182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14489" y="209577"/>
                <a:ext cx="10685572" cy="66484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2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а)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Запишемо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рівняння ізотерми </a:t>
                </a:r>
                <a14:m>
                  <m:oMath xmlns:m="http://schemas.openxmlformats.org/officeDocument/2006/math">
                    <m:r>
                      <a:rPr lang="uk-UA" sz="3200" b="1" i="1"/>
                      <m:t>𝒑𝑽</m:t>
                    </m:r>
                    <m:r>
                      <a:rPr lang="uk-UA" sz="3200" b="1" i="1"/>
                      <m:t>=</m:t>
                    </m:r>
                    <m:f>
                      <m:fPr>
                        <m:ctrlPr>
                          <a:rPr lang="ru-RU" sz="3200" b="1" i="1"/>
                        </m:ctrlPr>
                      </m:fPr>
                      <m:num>
                        <m:r>
                          <a:rPr lang="uk-UA" sz="3200" b="1" i="1"/>
                          <m:t>𝒎</m:t>
                        </m:r>
                      </m:num>
                      <m:den>
                        <m:r>
                          <a:rPr lang="uk-UA" sz="3200" b="1" i="1"/>
                          <m:t>𝝁</m:t>
                        </m:r>
                      </m:den>
                    </m:f>
                    <m:r>
                      <a:rPr lang="uk-UA" sz="3200" b="1" i="1"/>
                      <m:t>𝑹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𝑻</m:t>
                        </m:r>
                      </m:e>
                      <m:sub>
                        <m:r>
                          <a:rPr lang="uk-UA" sz="3200" b="1" i="1"/>
                          <m:t>𝟏</m:t>
                        </m:r>
                      </m:sub>
                    </m:sSub>
                  </m:oMath>
                </a14:m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(1).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Оскільки А належить ділянці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АВ, 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𝒑</m:t>
                        </m:r>
                      </m:e>
                      <m:sub>
                        <m:r>
                          <a:rPr lang="uk-UA" sz="3200" b="1" i="1"/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𝑽</m:t>
                        </m:r>
                      </m:e>
                      <m:sub>
                        <m:r>
                          <a:rPr lang="uk-UA" sz="3200" b="1" i="1"/>
                          <m:t>𝟏</m:t>
                        </m:r>
                      </m:sub>
                    </m:sSub>
                    <m:r>
                      <a:rPr lang="uk-UA" sz="3200" b="1" i="1"/>
                      <m:t>=</m:t>
                    </m:r>
                    <m:f>
                      <m:fPr>
                        <m:ctrlPr>
                          <a:rPr lang="ru-RU" sz="3200" b="1" i="1"/>
                        </m:ctrlPr>
                      </m:fPr>
                      <m:num>
                        <m:r>
                          <a:rPr lang="uk-UA" sz="3200" b="1" i="1"/>
                          <m:t>𝒎</m:t>
                        </m:r>
                      </m:num>
                      <m:den>
                        <m:r>
                          <a:rPr lang="uk-UA" sz="3200" b="1" i="1"/>
                          <m:t>𝝁</m:t>
                        </m:r>
                      </m:den>
                    </m:f>
                    <m:r>
                      <a:rPr lang="uk-UA" sz="3200" b="1" i="1"/>
                      <m:t>𝑹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𝑻</m:t>
                        </m:r>
                      </m:e>
                      <m:sub>
                        <m:r>
                          <a:rPr lang="uk-UA" sz="3200" b="1" i="1"/>
                          <m:t>𝟏</m:t>
                        </m:r>
                      </m:sub>
                    </m:sSub>
                  </m:oMath>
                </a14:m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Тоді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(1)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можна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записати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3200" b="1" i="1"/>
                      <m:t>𝒑𝑽</m:t>
                    </m:r>
                    <m:r>
                      <a:rPr lang="uk-UA" sz="3200" b="1" i="1"/>
                      <m:t>=</m:t>
                    </m:r>
                    <m:r>
                      <a:rPr lang="uk-UA" sz="3200" b="1" i="1"/>
                      <m:t>𝝂</m:t>
                    </m:r>
                    <m:r>
                      <a:rPr lang="uk-UA" sz="3200" b="1" i="1"/>
                      <m:t>𝑹𝑻</m:t>
                    </m:r>
                  </m:oMath>
                </a14:m>
                <a:r>
                  <a:rPr lang="ru-RU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законом </a:t>
                </a:r>
                <a:r>
                  <a:rPr lang="uk-UA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Бойля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uk-UA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Маріотта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точки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</a:p>
              <a:p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𝒑</m:t>
                        </m:r>
                      </m:e>
                      <m:sub>
                        <m:r>
                          <a:rPr lang="uk-UA" sz="3200" b="1" i="1"/>
                          <m:t>𝟐</m:t>
                        </m:r>
                      </m:sub>
                    </m:sSub>
                    <m:r>
                      <a:rPr lang="uk-UA" sz="3200" b="1" i="1"/>
                      <m:t>=</m:t>
                    </m:r>
                    <m:f>
                      <m:fPr>
                        <m:ctrlPr>
                          <a:rPr lang="ru-RU" sz="3200" b="1" i="1"/>
                        </m:ctrlPr>
                      </m:fPr>
                      <m:num>
                        <m:r>
                          <a:rPr lang="uk-UA" sz="3200" b="1" i="1"/>
                          <m:t>𝒑𝑽</m:t>
                        </m:r>
                      </m:num>
                      <m:den>
                        <m:sSub>
                          <m:sSubPr>
                            <m:ctrlPr>
                              <a:rPr lang="ru-RU" sz="3200" b="1" i="1"/>
                            </m:ctrlPr>
                          </m:sSubPr>
                          <m:e>
                            <m:r>
                              <a:rPr lang="uk-UA" sz="3200" b="1" i="1"/>
                              <m:t>𝑽</m:t>
                            </m:r>
                          </m:e>
                          <m:sub>
                            <m:r>
                              <a:rPr lang="uk-UA" sz="3200" b="1" i="1"/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Т</a:t>
                </a:r>
                <a:r>
                  <a:rPr lang="uk-UA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очки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і С належать адіабаті ВС,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отже</a:t>
                </a:r>
              </a:p>
              <a:p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𝒑</m:t>
                        </m:r>
                      </m:e>
                      <m:sub>
                        <m:r>
                          <a:rPr lang="uk-UA" sz="3200" b="1" i="1"/>
                          <m:t>𝟐</m:t>
                        </m:r>
                      </m:sub>
                    </m:sSub>
                    <m:sSubSup>
                      <m:sSubSupPr>
                        <m:ctrlPr>
                          <a:rPr lang="ru-RU" sz="3200" b="1" i="1"/>
                        </m:ctrlPr>
                      </m:sSubSupPr>
                      <m:e>
                        <m:r>
                          <a:rPr lang="uk-UA" sz="3200" b="1" i="1"/>
                          <m:t>𝑽</m:t>
                        </m:r>
                      </m:e>
                      <m:sub>
                        <m:r>
                          <a:rPr lang="uk-UA" sz="3200" b="1" i="1"/>
                          <m:t>𝟐</m:t>
                        </m:r>
                      </m:sub>
                      <m:sup>
                        <m:r>
                          <a:rPr lang="uk-UA" sz="3200" b="1" i="1"/>
                          <m:t>𝜸</m:t>
                        </m:r>
                      </m:sup>
                    </m:sSubSup>
                    <m:r>
                      <a:rPr lang="uk-UA" sz="3200" b="1" i="1"/>
                      <m:t>=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𝒑</m:t>
                        </m:r>
                      </m:e>
                      <m:sub>
                        <m:r>
                          <a:rPr lang="uk-UA" sz="3200" b="1" i="1"/>
                          <m:t>𝟑</m:t>
                        </m:r>
                      </m:sub>
                    </m:sSub>
                    <m:sSubSup>
                      <m:sSubSupPr>
                        <m:ctrlPr>
                          <a:rPr lang="ru-RU" sz="3200" b="1" i="1"/>
                        </m:ctrlPr>
                      </m:sSubSupPr>
                      <m:e>
                        <m:r>
                          <a:rPr lang="uk-UA" sz="3200" b="1" i="1"/>
                          <m:t>𝑽</m:t>
                        </m:r>
                      </m:e>
                      <m:sub>
                        <m:r>
                          <a:rPr lang="uk-UA" sz="3200" b="1" i="1"/>
                          <m:t>𝟑</m:t>
                        </m:r>
                      </m:sub>
                      <m:sup>
                        <m:r>
                          <a:rPr lang="uk-UA" sz="3200" b="1" i="1"/>
                          <m:t>𝜸</m:t>
                        </m:r>
                      </m:sup>
                    </m:sSubSup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звідки</a:t>
                </a:r>
                <a:endParaRPr lang="ru-RU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i="1"/>
                      <m:t> 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ru-RU" sz="3200" b="1" i="1"/>
                          <m:t>𝒑</m:t>
                        </m:r>
                      </m:e>
                      <m:sub>
                        <m:r>
                          <a:rPr lang="ru-RU" sz="3200" b="1" i="1"/>
                          <m:t>𝟑</m:t>
                        </m:r>
                      </m:sub>
                    </m:sSub>
                    <m:r>
                      <a:rPr lang="ru-RU" sz="3200" b="1" i="1"/>
                      <m:t>=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ru-RU" sz="3200" b="1" i="1"/>
                          <m:t>𝒑</m:t>
                        </m:r>
                      </m:e>
                      <m:sub>
                        <m:r>
                          <a:rPr lang="ru-RU" sz="3200" b="1" i="1"/>
                          <m:t>𝟐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ru-RU" sz="3200" b="1" i="1"/>
                        </m:ctrlPr>
                      </m:dPr>
                      <m:e>
                        <m:sSup>
                          <m:sSupPr>
                            <m:ctrlPr>
                              <a:rPr lang="ru-RU" sz="3200" b="1" i="1"/>
                            </m:ctrlPr>
                          </m:sSupPr>
                          <m:e>
                            <m:r>
                              <a:rPr lang="ru-RU" sz="3200" b="1" i="1"/>
                              <m:t>(</m:t>
                            </m:r>
                            <m:f>
                              <m:fPr>
                                <m:ctrlPr>
                                  <a:rPr lang="ru-RU" sz="3200" b="1" i="1"/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ru-RU" sz="3200" b="1" i="1"/>
                                    </m:ctrlPr>
                                  </m:sSubPr>
                                  <m:e>
                                    <m:r>
                                      <a:rPr lang="ru-RU" sz="3200" b="1" i="1"/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/>
                                      <m:t>𝟐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ru-RU" sz="3200" b="1" i="1"/>
                                    </m:ctrlPr>
                                  </m:sSubPr>
                                  <m:e>
                                    <m:r>
                                      <a:rPr lang="ru-RU" sz="3200" b="1" i="1"/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/>
                                      <m:t>𝟑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ru-RU" sz="3200" b="1" i="1"/>
                              <m:t>)</m:t>
                            </m:r>
                          </m:e>
                          <m:sup>
                            <m:r>
                              <a:rPr lang="ru-RU" sz="3200" b="1" i="1"/>
                              <m:t>𝜸</m:t>
                            </m:r>
                          </m:sup>
                        </m:sSup>
                      </m:e>
                    </m:d>
                  </m:oMath>
                </a14:m>
                <a:r>
                  <a:rPr lang="uk-UA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Рівняння ізотерми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має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вигляд</a:t>
                </a:r>
              </a:p>
              <a:p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200" b="1" i="1"/>
                      <m:t>𝒑𝑽</m:t>
                    </m:r>
                    <m:r>
                      <a:rPr lang="uk-UA" sz="3200" b="1" i="1"/>
                      <m:t>=</m:t>
                    </m:r>
                    <m:r>
                      <a:rPr lang="uk-UA" sz="3200" b="1" i="1"/>
                      <m:t>𝝂</m:t>
                    </m:r>
                    <m:r>
                      <a:rPr lang="uk-UA" sz="3200" b="1" i="1"/>
                      <m:t>𝑹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𝑻</m:t>
                        </m:r>
                      </m:e>
                      <m:sub>
                        <m:r>
                          <a:rPr lang="uk-UA" sz="3200" b="1" i="1"/>
                          <m:t>𝟐</m:t>
                        </m:r>
                      </m:sub>
                    </m:sSub>
                    <m:r>
                      <a:rPr lang="uk-UA" sz="3200" b="1" i="1"/>
                      <m:t>=</m:t>
                    </m:r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𝒑</m:t>
                        </m:r>
                      </m:e>
                      <m:sub>
                        <m:r>
                          <a:rPr lang="uk-UA" sz="3200" b="1" i="1"/>
                          <m:t>𝟑</m:t>
                        </m:r>
                      </m:sub>
                    </m:sSub>
                    <m:sSub>
                      <m:sSubPr>
                        <m:ctrlPr>
                          <a:rPr lang="ru-RU" sz="3200" b="1" i="1"/>
                        </m:ctrlPr>
                      </m:sSubPr>
                      <m:e>
                        <m:r>
                          <a:rPr lang="uk-UA" sz="3200" b="1" i="1"/>
                          <m:t>𝑽</m:t>
                        </m:r>
                      </m:e>
                      <m:sub>
                        <m:r>
                          <a:rPr lang="uk-UA" sz="3200" b="1" i="1"/>
                          <m:t>𝟑</m:t>
                        </m:r>
                      </m:sub>
                    </m:sSub>
                  </m:oMath>
                </a14:m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звідси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/>
                          </m:ctrlPr>
                        </m:sSubPr>
                        <m:e>
                          <m:r>
                            <a:rPr lang="ru-RU" sz="3200" b="1" i="1"/>
                            <m:t>𝑻</m:t>
                          </m:r>
                        </m:e>
                        <m:sub>
                          <m:r>
                            <a:rPr lang="ru-RU" sz="3200" b="1" i="1"/>
                            <m:t>𝟐</m:t>
                          </m:r>
                        </m:sub>
                      </m:sSub>
                      <m:r>
                        <a:rPr lang="ru-RU" sz="3200" b="1" i="1"/>
                        <m:t>=</m:t>
                      </m:r>
                      <m:f>
                        <m:fPr>
                          <m:ctrlPr>
                            <a:rPr lang="ru-RU" sz="3200" b="1" i="1"/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/>
                              </m:ctrlPr>
                            </m:sSubPr>
                            <m:e>
                              <m:r>
                                <a:rPr lang="ru-RU" sz="3200" b="1" i="1"/>
                                <m:t>𝒑</m:t>
                              </m:r>
                            </m:e>
                            <m:sub>
                              <m:r>
                                <a:rPr lang="ru-RU" sz="3200" b="1" i="1"/>
                                <m:t>𝟑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3200" b="1" i="1"/>
                              </m:ctrlPr>
                            </m:sSubPr>
                            <m:e>
                              <m:r>
                                <a:rPr lang="ru-RU" sz="3200" b="1" i="1"/>
                                <m:t>𝑽</m:t>
                              </m:r>
                            </m:e>
                            <m:sub>
                              <m:r>
                                <a:rPr lang="ru-RU" sz="3200" b="1" i="1"/>
                                <m:t>𝟑</m:t>
                              </m:r>
                            </m:sub>
                          </m:sSub>
                        </m:num>
                        <m:den>
                          <m:r>
                            <a:rPr lang="ru-RU" sz="3200" b="1" i="1"/>
                            <m:t>𝝂</m:t>
                          </m:r>
                          <m:r>
                            <a:rPr lang="ru-RU" sz="3200" b="1" i="1"/>
                            <m:t>𝑹</m:t>
                          </m:r>
                        </m:den>
                      </m:f>
                    </m:oMath>
                  </m:oMathPara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489" y="209577"/>
                <a:ext cx="10685572" cy="6648423"/>
              </a:xfrm>
              <a:prstGeom prst="rect">
                <a:avLst/>
              </a:prstGeom>
              <a:blipFill rotWithShape="0">
                <a:blip r:embed="rId2"/>
                <a:stretch>
                  <a:fillRect l="-1483" t="-4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745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174281" y="350931"/>
                <a:ext cx="9894771" cy="52213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Координати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точок D i A </a:t>
                </a:r>
                <a:r>
                  <a:rPr lang="uk-UA" sz="3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задовільняють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рівняння адіабати </a:t>
                </a:r>
                <a:r>
                  <a:rPr lang="en-US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отже</a:t>
                </a:r>
                <a:endParaRPr lang="ru-RU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𝟒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ru-RU" sz="32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𝜸</m:t>
                          </m:r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p>
                      </m:sSup>
                      <m:r>
                        <a:rPr lang="ru-RU" sz="32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</a:t>
                </a:r>
                <a:r>
                  <a:rPr lang="uk-UA" sz="3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рім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того, </a:t>
                </a:r>
                <a14:m>
                  <m:oMath xmlns:m="http://schemas.openxmlformats.org/officeDocument/2006/math"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</m:t>
                    </m:r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2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𝜸</m:t>
                        </m:r>
                      </m:sup>
                    </m:sSup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2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ru-RU" sz="32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𝜸</m:t>
                        </m:r>
                      </m:sup>
                    </m:sSup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ru-RU" sz="32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Таким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чином,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координати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точок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 (V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uk-UA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(V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uk-UA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uk-UA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b="1" baseline="-25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ru-RU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ru-RU" sz="3200" b="1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281" y="350931"/>
                <a:ext cx="9894771" cy="5221301"/>
              </a:xfrm>
              <a:prstGeom prst="rect">
                <a:avLst/>
              </a:prstGeom>
              <a:blipFill rotWithShape="0">
                <a:blip r:embed="rId2"/>
                <a:stretch>
                  <a:fillRect l="-1602" t="-1051" r="-1540" b="-1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823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85011" y="205856"/>
                <a:ext cx="11328933" cy="59288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б)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ділянка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АВ</a:t>
                </a:r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(ізотерма)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𝑹𝑻</m:t>
                        </m:r>
                      </m:e>
                      <m:sub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func>
                      <m:func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𝒍𝒏</m:t>
                        </m:r>
                      </m:fName>
                      <m:e>
                        <m:f>
                          <m:f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e>
                    </m:func>
                  </m:oMath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ділянка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en-US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ru-RU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адіабата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): </a:t>
                </a:r>
                <a:endPara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uk-UA" sz="36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𝑹𝑻</m:t>
                              </m:r>
                            </m:e>
                            <m:sub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𝜸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den>
                      </m:f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3600" b="1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ru-RU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ru-RU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𝐕</m:t>
                                          </m:r>
                                        </m:e>
                                        <m:sub>
                                          <m:r>
                                            <a:rPr lang="uk-UA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ru-RU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uk-UA" sz="3600" b="1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𝟐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𝜸</m:t>
                              </m:r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p>
                          </m:sSup>
                        </m:e>
                      </m:d>
                      <m:r>
                        <a:rPr lang="uk-UA" sz="36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𝑹𝑻</m:t>
                              </m:r>
                            </m:e>
                            <m:sub>
                              <m:r>
                                <a:rPr lang="uk-UA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𝜸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den>
                      </m:f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den>
                      </m:f>
                      <m:d>
                        <m:d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uk-UA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uk-UA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uk-UA" sz="3600" b="1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ділянка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CD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ізотерма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𝑹𝑻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func>
                      <m:func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𝐥𝐧</m:t>
                        </m:r>
                      </m:fName>
                      <m:e>
                        <m:f>
                          <m:f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b>
                            </m:sSub>
                          </m:den>
                        </m:f>
                      </m:e>
                    </m:func>
                  </m:oMath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ділянка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адіабата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e>
                      <m: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𝑹𝑻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𝜸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d>
                      <m:d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11" y="205856"/>
                <a:ext cx="11328933" cy="5928867"/>
              </a:xfrm>
              <a:prstGeom prst="rect">
                <a:avLst/>
              </a:prstGeom>
              <a:blipFill rotWithShape="0">
                <a:blip r:embed="rId2"/>
                <a:stretch>
                  <a:fillRect l="-16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972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289785" y="860160"/>
                <a:ext cx="8932244" cy="44554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400" b="1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в)</a:t>
                </a:r>
                <a:r>
                  <a:rPr lang="ru-RU" sz="4400" b="1" i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А=</m:t>
                    </m:r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</m:oMath>
                </a14:m>
                <a:endParaRPr lang="ru-RU" sz="4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400" b="1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lang="ru-RU" sz="4400" b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4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Ƞ=</m:t>
                    </m:r>
                    <m:f>
                      <m:f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uk-UA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44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4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4400" b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д)</a:t>
                </a:r>
                <a:r>
                  <a:rPr lang="uk-UA" sz="44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uk-UA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uk-UA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num>
                      <m:den>
                        <m:r>
                          <a:rPr lang="uk-UA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Ƞ</m:t>
                        </m:r>
                      </m:den>
                    </m:f>
                  </m:oMath>
                </a14:m>
                <a:endParaRPr lang="ru-RU" sz="4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4400" b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ru-RU" sz="44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44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endParaRPr lang="ru-RU" sz="4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785" y="860160"/>
                <a:ext cx="8932244" cy="4455450"/>
              </a:xfrm>
              <a:prstGeom prst="rect">
                <a:avLst/>
              </a:prstGeom>
              <a:blipFill rotWithShape="0">
                <a:blip r:embed="rId2"/>
                <a:stretch>
                  <a:fillRect t="-1778" b="-4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771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7440" y="607133"/>
            <a:ext cx="7777212" cy="4181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5.167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uk-UA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кмоль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багатоатомного газу нагрівається на 100 К в умовах вільного розширення. Знайти кількість теплоти, надану газу, зміну його внутрішньої енергії та роботу розширення газу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23081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88326" y="347129"/>
                <a:ext cx="3523850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Дано:</a:t>
                </a:r>
                <a:endParaRPr lang="en-US" sz="28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ν=1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кмоль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=1*10</a:t>
                </a:r>
                <a:r>
                  <a:rPr lang="uk-UA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моль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2800" i="1"/>
                      <m:t>∆ </m:t>
                    </m:r>
                    <m:r>
                      <m:rPr>
                        <m:sty m:val="p"/>
                      </m:rPr>
                      <a:rPr lang="uk-UA" sz="2800"/>
                      <m:t>T</m:t>
                    </m:r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=100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Q-?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uk-UA" sz="2800" i="1"/>
                      <m:t>∆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 ,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26" y="347129"/>
                <a:ext cx="3523850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3633" t="-3691" r="-1730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>
            <a:off x="4148488" y="365760"/>
            <a:ext cx="0" cy="20213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81263" y="1636294"/>
            <a:ext cx="3667225" cy="9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212176" y="347129"/>
                <a:ext cx="6596996" cy="1981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Робота розширення газу 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ru-RU" sz="32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den>
                      </m:f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𝑹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𝑻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𝝂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𝑹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𝑻</m:t>
                      </m:r>
                    </m:oMath>
                  </m:oMathPara>
                </a14:m>
                <a:endParaRPr lang="ru-RU" sz="3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2176" y="347129"/>
                <a:ext cx="6596996" cy="1981825"/>
              </a:xfrm>
              <a:prstGeom prst="rect">
                <a:avLst/>
              </a:prstGeom>
              <a:blipFill rotWithShape="0">
                <a:blip r:embed="rId3"/>
                <a:stretch>
                  <a:fillRect l="-2403" t="-2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3646643" y="2504358"/>
                <a:ext cx="6864144" cy="23387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Зміна внутрішньої енергії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uk-UA" sz="3200" dirty="0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</m:t>
                        </m:r>
                      </m:num>
                      <m:den>
                        <m:r>
                          <a:rPr lang="uk-UA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f>
                      <m:f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uk-UA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𝑹</m:t>
                    </m:r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𝑻</m:t>
                    </m:r>
                  </m:oMath>
                </a14:m>
                <a:r>
                  <a:rPr lang="uk-UA" sz="3200" b="1" dirty="0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b="1" dirty="0" smtClean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як газ багатоатомний,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</a:t>
                </a:r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200" b="1" i="1">
                        <a:solidFill>
                          <a:srgbClr val="FF0000"/>
                        </a:solidFill>
                      </a:rPr>
                      <m:t>∆</m:t>
                    </m:r>
                    <m:r>
                      <a:rPr lang="en-US" sz="3200" b="1" i="1">
                        <a:solidFill>
                          <a:srgbClr val="FF0000"/>
                        </a:solidFill>
                      </a:rPr>
                      <m:t>𝑾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=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𝟑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𝝂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𝑹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∆</m:t>
                    </m:r>
                    <m:r>
                      <a:rPr lang="ru-RU" sz="3200" b="1" i="1">
                        <a:solidFill>
                          <a:srgbClr val="FF0000"/>
                        </a:solidFill>
                      </a:rPr>
                      <m:t>𝑻</m:t>
                    </m:r>
                  </m:oMath>
                </a14:m>
                <a:endParaRPr lang="ru-RU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643" y="2504358"/>
                <a:ext cx="6864144" cy="2338782"/>
              </a:xfrm>
              <a:prstGeom prst="rect">
                <a:avLst/>
              </a:prstGeom>
              <a:blipFill rotWithShape="0">
                <a:blip r:embed="rId4"/>
                <a:stretch>
                  <a:fillRect l="-2220" t="-36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1072917" y="5184487"/>
                <a:ext cx="7885107" cy="6227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590550" algn="l"/>
                  </a:tabLst>
                </a:pP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Згідно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І закону </a:t>
                </a: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термодинаміки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𝑸</m:t>
                    </m:r>
                    <m:r>
                      <a:rPr lang="ru-RU" sz="32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=∆</m:t>
                    </m:r>
                    <m:r>
                      <a:rPr lang="ru-RU" sz="32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ru-RU" sz="32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32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endParaRPr lang="ru-RU" sz="3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917" y="5184487"/>
                <a:ext cx="7885107" cy="622799"/>
              </a:xfrm>
              <a:prstGeom prst="rect">
                <a:avLst/>
              </a:prstGeom>
              <a:blipFill rotWithShape="0">
                <a:blip r:embed="rId5"/>
                <a:stretch>
                  <a:fillRect l="-1933" t="-8738" b="-28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7347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148" y="1314829"/>
            <a:ext cx="10462661" cy="3760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5.1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73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90550" algn="l"/>
              </a:tabLst>
            </a:pPr>
            <a:r>
              <a:rPr lang="uk-UA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Гелій, який знаходиться в нормальних умовах,</a:t>
            </a:r>
            <a:r>
              <a:rPr lang="en-US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ізотермічно розширяється від  1 л до 2 л. Знайти роботу, яка виконується газом при розширення, і кількість теплоти, надану газом.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9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072" y="472259"/>
            <a:ext cx="265329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=1л=10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8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=2л=2*10</a:t>
            </a:r>
            <a:r>
              <a:rPr lang="ru-RU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-3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endParaRPr lang="en-US" sz="2800" baseline="30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A-?, Q-?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974206" y="317634"/>
            <a:ext cx="19251" cy="2541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50257" y="1828801"/>
            <a:ext cx="2743200" cy="192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3296705" y="317634"/>
                <a:ext cx="7589468" cy="1400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Робота при ізотермічному розширенн</a:t>
                </a:r>
                <a:r>
                  <a:rPr lang="uk-UA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і</a:t>
                </a: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uk-UA" sz="28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uk-UA" sz="28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𝑹𝑻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uk-UA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den>
                      </m:f>
                      <m:r>
                        <a:rPr lang="uk-UA" sz="28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𝒍𝒏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uk-UA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uk-UA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705" y="317634"/>
                <a:ext cx="7589468" cy="1400320"/>
              </a:xfrm>
              <a:prstGeom prst="rect">
                <a:avLst/>
              </a:prstGeom>
              <a:blipFill rotWithShape="0">
                <a:blip r:embed="rId2"/>
                <a:stretch>
                  <a:fillRect l="-1687" t="-4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2993457" y="2019125"/>
                <a:ext cx="5840253" cy="11471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Із рівняння Менделеєва-Клапейрона </a:t>
                </a:r>
              </a:p>
              <a:p>
                <a:pPr algn="ctr"/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𝒑</m:t>
                    </m:r>
                    <m:sSub>
                      <m:sSub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uk-UA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r>
                      <a:rPr lang="uk-UA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𝑹𝑻</m:t>
                    </m:r>
                  </m:oMath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457" y="2019125"/>
                <a:ext cx="5840253" cy="1147109"/>
              </a:xfrm>
              <a:prstGeom prst="rect">
                <a:avLst/>
              </a:prstGeom>
              <a:blipFill rotWithShape="0">
                <a:blip r:embed="rId3"/>
                <a:stretch>
                  <a:fillRect l="-2088" t="-5319" r="-12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683202" y="3120565"/>
                <a:ext cx="3163943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Тоді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𝑨</m:t>
                    </m:r>
                    <m:r>
                      <a:rPr lang="uk-UA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uk-UA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𝒑</m:t>
                    </m:r>
                    <m:sSub>
                      <m:sSub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uk-UA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𝒍𝒏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28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ru-RU" sz="2800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02" y="3120565"/>
                <a:ext cx="3163943" cy="763992"/>
              </a:xfrm>
              <a:prstGeom prst="rect">
                <a:avLst/>
              </a:prstGeom>
              <a:blipFill rotWithShape="0">
                <a:blip r:embed="rId4"/>
                <a:stretch>
                  <a:fillRect l="-3854" r="-3083" b="-2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683202" y="3845914"/>
            <a:ext cx="49596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Згідно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закону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термодинаміки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777834" y="4616665"/>
                <a:ext cx="3341812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𝑸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=∆</m:t>
                    </m:r>
                    <m:r>
                      <a:rPr lang="ru-RU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r>
                  <a:rPr lang="en-US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endParaRPr lang="uk-UA" sz="36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n-US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але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T=</a:t>
                </a:r>
                <a:r>
                  <a:rPr lang="en-US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const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en-US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</a:t>
                </a:r>
                <a:r>
                  <a:rPr lang="en-US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uk-UA" sz="3600" b="1" i="1" dirty="0" smtClean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𝑸</m:t>
                      </m:r>
                      <m:r>
                        <a:rPr lang="en-US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ru-RU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𝑨</m:t>
                      </m:r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34" y="4616665"/>
                <a:ext cx="3341812" cy="1754326"/>
              </a:xfrm>
              <a:prstGeom prst="rect">
                <a:avLst/>
              </a:prstGeom>
              <a:blipFill rotWithShape="0">
                <a:blip r:embed="rId5"/>
                <a:stretch>
                  <a:fillRect l="-2190" t="-5556" r="-12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864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905802" y="640145"/>
                <a:ext cx="8778240" cy="53173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6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5.203</a:t>
                </a:r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І</a:t>
                </a:r>
                <a:r>
                  <a:rPr lang="uk-UA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деальна</a:t>
                </a:r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холодильна машина, яка працює по оберненому циклу Карно передає тепло від холодильника з водою при температурі 0</a:t>
                </a:r>
                <a14:m>
                  <m:oMath xmlns:m="http://schemas.openxmlformats.org/officeDocument/2006/math">
                    <m:r>
                      <a:rPr lang="uk-UA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кип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uk-UA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ятильнику</a:t>
                </a:r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з водою при температурі 100</a:t>
                </a:r>
                <a14:m>
                  <m:oMath xmlns:m="http://schemas.openxmlformats.org/officeDocument/2006/math">
                    <m:r>
                      <a:rPr lang="uk-UA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℃.</m:t>
                    </m:r>
                  </m:oMath>
                </a14:m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Яку масу води потрібно заморозити в холодильнику щоб перетворити в пару1 кг води в кип’ятильнику</a:t>
                </a:r>
                <a:r>
                  <a:rPr lang="uk-UA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ru-RU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802" y="640145"/>
                <a:ext cx="8778240" cy="5317353"/>
              </a:xfrm>
              <a:prstGeom prst="rect">
                <a:avLst/>
              </a:prstGeom>
              <a:blipFill rotWithShape="0">
                <a:blip r:embed="rId2"/>
                <a:stretch>
                  <a:fillRect l="-1944" t="-1147" r="-3333" b="-24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6335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095773" y="376005"/>
                <a:ext cx="2795958" cy="2554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</a:p>
              <a:p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3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</a:t>
                </a:r>
                <a14:m>
                  <m:oMath xmlns:m="http://schemas.openxmlformats.org/officeDocument/2006/math">
                    <m:r>
                      <a:rPr lang="uk-UA" sz="3200" i="1"/>
                      <m:t>℃</m:t>
                    </m:r>
                  </m:oMath>
                </a14:m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=273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endParaRPr lang="uk-UA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3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=100</a:t>
                </a:r>
                <a14:m>
                  <m:oMath xmlns:m="http://schemas.openxmlformats.org/officeDocument/2006/math">
                    <m:r>
                      <a:rPr lang="uk-UA" sz="3200" i="1"/>
                      <m:t>℃</m:t>
                    </m:r>
                  </m:oMath>
                </a14:m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=373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endParaRPr lang="uk-UA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uk-UA" sz="3200" baseline="-250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=1кг=10</a:t>
                </a:r>
                <a:r>
                  <a:rPr lang="uk-UA" sz="3200" baseline="300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-3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г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uk-UA" sz="3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773" y="376005"/>
                <a:ext cx="2795958" cy="2554545"/>
              </a:xfrm>
              <a:prstGeom prst="rect">
                <a:avLst/>
              </a:prstGeom>
              <a:blipFill rotWithShape="0">
                <a:blip r:embed="rId2"/>
                <a:stretch>
                  <a:fillRect l="-5677" t="-3341" r="-5022" b="-66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>
            <a:off x="3773103" y="77002"/>
            <a:ext cx="9625" cy="3089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567891" y="2415941"/>
            <a:ext cx="3205212" cy="9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4121230" y="376005"/>
                <a:ext cx="6740371" cy="864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ККД ідеальної теплової машини </a:t>
                </a:r>
                <a14:m>
                  <m:oMath xmlns:m="http://schemas.openxmlformats.org/officeDocument/2006/math"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Ƞ=</m:t>
                    </m:r>
                    <m:f>
                      <m:f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230" y="376005"/>
                <a:ext cx="6740371" cy="864724"/>
              </a:xfrm>
              <a:prstGeom prst="rect">
                <a:avLst/>
              </a:prstGeom>
              <a:blipFill rotWithShape="0">
                <a:blip r:embed="rId3"/>
                <a:stretch>
                  <a:fillRect l="-1808" b="-14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121230" y="1267240"/>
            <a:ext cx="75927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теплоти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яке віддається холодильнику 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3773103" y="1973799"/>
                <a:ext cx="781740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𝝀</m:t>
                    </m:r>
                    <m:sSub>
                      <m:sSub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b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</a:p>
              <a:p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</a:p>
              <a:p>
                <a:r>
                  <a:rPr lang="uk-UA" sz="2800" dirty="0" smtClean="0">
                    <a:solidFill>
                      <a:srgbClr val="7030A0"/>
                    </a:solidFill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𝜆</a:t>
                </a:r>
                <a:r>
                  <a:rPr lang="uk-UA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=335 кДж/кг – питома теплота </a:t>
                </a:r>
                <a:r>
                  <a:rPr lang="uk-UA" sz="28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плавлення </a:t>
                </a:r>
                <a:r>
                  <a:rPr lang="uk-UA" sz="2800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льоду.</a:t>
                </a:r>
              </a:p>
              <a:p>
                <a:r>
                  <a:rPr lang="uk-UA" sz="2800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теплоти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яке приймає кип’ятильник </a:t>
                </a:r>
                <a:r>
                  <a:rPr lang="uk-UA" sz="28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103" y="1973799"/>
                <a:ext cx="7817400" cy="2246769"/>
              </a:xfrm>
              <a:prstGeom prst="rect">
                <a:avLst/>
              </a:prstGeom>
              <a:blipFill rotWithShape="0">
                <a:blip r:embed="rId4"/>
                <a:stretch>
                  <a:fillRect l="-1638" t="-2989" b="-67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725102" y="4186455"/>
                <a:ext cx="9804935" cy="1211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𝒓</m:t>
                    </m:r>
                    <m:sSub>
                      <m:sSub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b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ru-RU" sz="28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uk-UA" sz="28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uk-UA" sz="280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𝑟</m:t>
                    </m:r>
                  </m:oMath>
                </a14:m>
                <a:r>
                  <a:rPr lang="ru-RU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=2,25 МДж/кг</a:t>
                </a:r>
                <a:r>
                  <a:rPr lang="uk-UA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питома теплота </a:t>
                </a:r>
                <a:r>
                  <a:rPr lang="uk-UA" sz="28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пароутворення</a:t>
                </a:r>
                <a:endParaRPr lang="ru-RU" sz="28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02" y="4186455"/>
                <a:ext cx="9804935" cy="1211614"/>
              </a:xfrm>
              <a:prstGeom prst="rect">
                <a:avLst/>
              </a:prstGeom>
              <a:blipFill rotWithShape="0">
                <a:blip r:embed="rId5"/>
                <a:stretch>
                  <a:fillRect t="-3518" b="-10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738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885525" y="250199"/>
                <a:ext cx="10481912" cy="63167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 іншої сторони </a:t>
                </a:r>
                <a14:m>
                  <m:oMath xmlns:m="http://schemas.openxmlformats.org/officeDocument/2006/math"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Ƞ=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звідки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Ƞ=</m:t>
                    </m:r>
                    <m:d>
                      <m:d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Звідси</a:t>
                </a:r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e>
                      <m: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+Ƞ)</m:t>
                        </m:r>
                      </m:num>
                      <m:den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Ƞ</m:t>
                        </m:r>
                      </m:den>
                    </m:f>
                  </m:oMath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𝒓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𝝀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+Ƞ)</m:t>
                        </m:r>
                      </m:num>
                      <m:den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Ƞ</m:t>
                        </m:r>
                      </m:den>
                    </m:f>
                  </m:oMath>
                </a14:m>
                <a:r>
                  <a:rPr lang="en-US" sz="3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uk-UA" sz="3600" b="1" i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𝒓</m:t>
                          </m:r>
                          <m:sSub>
                            <m:sSubPr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uk-UA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Ƞ</m:t>
                          </m:r>
                        </m:num>
                        <m:den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𝝀</m:t>
                          </m:r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+Ƞ)</m:t>
                          </m:r>
                        </m:den>
                      </m:f>
                    </m:oMath>
                  </m:oMathPara>
                </a14:m>
                <a:endParaRPr lang="ru-RU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525" y="250199"/>
                <a:ext cx="10481912" cy="6316794"/>
              </a:xfrm>
              <a:prstGeom prst="rect">
                <a:avLst/>
              </a:prstGeom>
              <a:blipFill rotWithShape="0">
                <a:blip r:embed="rId2"/>
                <a:stretch>
                  <a:fillRect l="-17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310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452388" y="657566"/>
                <a:ext cx="11300059" cy="58478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2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5.</a:t>
                </a:r>
                <a:r>
                  <a:rPr lang="ru-RU" sz="32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199</a:t>
                </a:r>
                <a:endParaRPr lang="ru-RU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Ідеальна теплова машина працює по циклу Карно. Повітря при тиску 708 кПа і при температурі 127 </a:t>
                </a:r>
                <a14:m>
                  <m:oMath xmlns:m="http://schemas.openxmlformats.org/officeDocument/2006/math">
                    <m:r>
                      <a:rPr lang="uk-UA" sz="3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займає об’єм 2 л. Після ізотермічного розширення повітря зайняло об’єм 5 л; після адіабатичного розширення об’єм став 8 л. Знайти: а) координати перетину ізотерм і адіабат; б) роботу, яка виконується на кожній ділянці циклу; в) повну роботу, яка виконується за весь цикл; г) ККД циклу; д) кількість теплоти, отриманої від нагрівника за один цикл; е) кількість теплоти, відданої холодильнику за один цикл.</a:t>
                </a:r>
                <a:endParaRPr lang="ru-RU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388" y="657566"/>
                <a:ext cx="11300059" cy="5847819"/>
              </a:xfrm>
              <a:prstGeom prst="rect">
                <a:avLst/>
              </a:prstGeom>
              <a:blipFill rotWithShape="0">
                <a:blip r:embed="rId2"/>
                <a:stretch>
                  <a:fillRect l="-755" t="-938" r="-1564" b="-2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459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430</Words>
  <Application>Microsoft Office PowerPoint</Application>
  <PresentationFormat>Широкоэкранный</PresentationFormat>
  <Paragraphs>83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2021-04-06T08:54:23Z</dcterms:created>
  <dcterms:modified xsi:type="dcterms:W3CDTF">2021-04-06T09:16:25Z</dcterms:modified>
</cp:coreProperties>
</file>