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64" r:id="rId4"/>
    <p:sldId id="263" r:id="rId5"/>
    <p:sldId id="262" r:id="rId6"/>
    <p:sldId id="261" r:id="rId7"/>
    <p:sldId id="266" r:id="rId8"/>
    <p:sldId id="269" r:id="rId9"/>
    <p:sldId id="268" r:id="rId10"/>
    <p:sldId id="267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7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27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04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61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88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32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74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92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23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52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99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51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ED4-D63E-4645-9926-922E7A47BCA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43E40-99D7-4ED5-A4A5-B5DBDC1783B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4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2101" y="634388"/>
            <a:ext cx="7770795" cy="429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Молекулярна фізика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Практичне заняття № 1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Молекулярно-кінетична теорія речовин. Рівняння стану ідеального газу. Кінетична енергія молекул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51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8611" y="592935"/>
            <a:ext cx="7289532" cy="5175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5.85</a:t>
            </a: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закритій посудині об’ємом 10 л знаходиться повітря при тиску 0,1 МПа. Яку кількість теплоти потрібно надати повітрю, щоб підвищити тиск в посудині в 5 разів?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51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1839" y="616637"/>
            <a:ext cx="4721164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</a:p>
          <a:p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V=10 л =10*10</a:t>
            </a:r>
            <a:r>
              <a:rPr lang="ru-RU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4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 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Мпа</a:t>
            </a:r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-?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563402" y="664143"/>
            <a:ext cx="19251" cy="2723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13886" y="2618072"/>
            <a:ext cx="51398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833003" y="732140"/>
            <a:ext cx="49133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Повітрю потрібно надати кількість теплоти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389203" y="1924861"/>
                <a:ext cx="2797497" cy="113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𝐐</m:t>
                      </m:r>
                      <m:r>
                        <a:rPr lang="ru-RU" sz="36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ru-RU" sz="36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𝛍</m:t>
                          </m:r>
                        </m:den>
                      </m:f>
                      <m:sSub>
                        <m:sSubPr>
                          <m:ctrlPr>
                            <a:rPr lang="ru-RU" sz="36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ru-RU" sz="36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𝐕</m:t>
                          </m:r>
                        </m:sub>
                      </m:sSub>
                      <m:r>
                        <a:rPr lang="ru-RU" sz="36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ru-RU" sz="36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𝐓</m:t>
                      </m:r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9203" y="1924861"/>
                <a:ext cx="2797497" cy="11357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42526" y="3548053"/>
                <a:ext cx="7763023" cy="1689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За </a:t>
                </a:r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рівнянням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Менделєва-Клапейрона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6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𝐕</m:t>
                      </m:r>
                      <m:r>
                        <a:rPr lang="uk-UA" sz="3600" b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uk-UA" sz="36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𝐩</m:t>
                      </m:r>
                      <m:r>
                        <a:rPr lang="uk-UA" sz="3600" b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uk-UA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𝛍</m:t>
                          </m:r>
                        </m:den>
                      </m:f>
                      <m:r>
                        <a:rPr lang="uk-UA" sz="36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𝐑</m:t>
                      </m:r>
                      <m:r>
                        <a:rPr lang="uk-UA" sz="3600" b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uk-UA" sz="36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𝐓</m:t>
                      </m:r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526" y="3548053"/>
                <a:ext cx="7763023" cy="1689758"/>
              </a:xfrm>
              <a:prstGeom prst="rect">
                <a:avLst/>
              </a:prstGeom>
              <a:blipFill rotWithShape="0">
                <a:blip r:embed="rId3"/>
                <a:stretch>
                  <a:fillRect l="-2355" t="-57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45043" y="5479278"/>
                <a:ext cx="9642255" cy="9803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звідки</a:t>
                </a:r>
                <a:r>
                  <a:rPr lang="ru-RU" sz="4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4000" b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𝐓</m:t>
                    </m:r>
                    <m:r>
                      <a:rPr lang="ru-RU" sz="4000" b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𝛍</m:t>
                        </m:r>
                        <m:r>
                          <a:rPr lang="en-US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𝐕</m:t>
                        </m:r>
                        <m:r>
                          <a:rPr lang="ru-RU" sz="4000" b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num>
                      <m:den>
                        <m:r>
                          <a:rPr lang="en-US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𝐦𝐑</m:t>
                        </m:r>
                      </m:den>
                    </m:f>
                  </m:oMath>
                </a14:m>
                <a:r>
                  <a:rPr lang="ru-RU" sz="40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Тоді </a:t>
                </a:r>
                <a14:m>
                  <m:oMath xmlns:m="http://schemas.openxmlformats.org/officeDocument/2006/math">
                    <m:r>
                      <a:rPr lang="uk-UA" sz="40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𝐐</m:t>
                    </m:r>
                    <m:r>
                      <a:rPr lang="uk-UA" sz="40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𝐂</m:t>
                        </m:r>
                      </m:e>
                      <m:sub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𝐕</m:t>
                        </m:r>
                      </m:sub>
                    </m:sSub>
                    <m:f>
                      <m:fPr>
                        <m:ctrlPr>
                          <a:rPr lang="ru-RU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𝐕</m:t>
                        </m:r>
                        <m:r>
                          <a:rPr lang="uk-UA" sz="4000" b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num>
                      <m:den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𝐑</m:t>
                        </m:r>
                      </m:den>
                    </m:f>
                    <m:r>
                      <a:rPr lang="uk-UA" sz="40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𝐢</m:t>
                        </m:r>
                      </m:num>
                      <m:den>
                        <m:r>
                          <a:rPr lang="uk-UA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uk-UA" sz="40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𝐕</m:t>
                    </m:r>
                    <m:r>
                      <a:rPr lang="uk-UA" sz="40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40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𝐩</m:t>
                    </m:r>
                  </m:oMath>
                </a14:m>
                <a:endParaRPr lang="ru-RU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43" y="5479278"/>
                <a:ext cx="9642255" cy="980397"/>
              </a:xfrm>
              <a:prstGeom prst="rect">
                <a:avLst/>
              </a:prstGeom>
              <a:blipFill rotWithShape="0">
                <a:blip r:embed="rId4"/>
                <a:stretch>
                  <a:fillRect l="-2276" b="-118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005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91877" y="647761"/>
                <a:ext cx="10084669" cy="4892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4400" b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5.22</a:t>
                </a:r>
                <a:endParaRPr lang="ru-RU" sz="4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4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Маса 12 г газу займає об</a:t>
                </a:r>
                <a:r>
                  <a:rPr lang="ru-RU" sz="4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'</a:t>
                </a:r>
                <a:r>
                  <a:rPr lang="uk-UA" sz="44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єм</a:t>
                </a:r>
                <a:r>
                  <a:rPr lang="uk-UA" sz="4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4 л при температурі 7</a:t>
                </a:r>
                <a14:m>
                  <m:oMath xmlns:m="http://schemas.openxmlformats.org/officeDocument/2006/math">
                    <m:r>
                      <a:rPr lang="uk-UA" sz="4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4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Після нагрівання газу при сталому тиску його густина стала рівна 0,6 кг/м</a:t>
                </a:r>
                <a:r>
                  <a:rPr lang="uk-UA" sz="44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uk-UA" sz="4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До якої температури нагріли газ?</a:t>
                </a:r>
                <a:endParaRPr lang="ru-RU" sz="4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877" y="647761"/>
                <a:ext cx="10084669" cy="4892621"/>
              </a:xfrm>
              <a:prstGeom prst="rect">
                <a:avLst/>
              </a:prstGeom>
              <a:blipFill rotWithShape="0">
                <a:blip r:embed="rId2"/>
                <a:stretch>
                  <a:fillRect t="-1619" r="-423" b="-3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897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4698" y="231626"/>
                <a:ext cx="3752950" cy="3785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4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Дано:</a:t>
                </a:r>
              </a:p>
              <a:p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m=12 г=0,012 </a:t>
                </a:r>
                <a:r>
                  <a:rPr lang="uk-UA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кг</a:t>
                </a:r>
              </a:p>
              <a:p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V=4 л=4*10</a:t>
                </a:r>
                <a:r>
                  <a:rPr lang="uk-UA" sz="4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4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endParaRPr lang="uk-UA" sz="40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sz="4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=7</a:t>
                </a:r>
                <a14:m>
                  <m:oMath xmlns:m="http://schemas.openxmlformats.org/officeDocument/2006/math">
                    <m:r>
                      <a:rPr lang="uk-UA" sz="4000" i="1">
                        <a:latin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=280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uk-UA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=0,6 </a:t>
                </a:r>
                <a:r>
                  <a:rPr lang="uk-UA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кг/м</a:t>
                </a:r>
                <a:r>
                  <a:rPr lang="uk-UA" sz="4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sz="4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uk-UA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98" y="231626"/>
                <a:ext cx="3752950" cy="3785652"/>
              </a:xfrm>
              <a:prstGeom prst="rect">
                <a:avLst/>
              </a:prstGeom>
              <a:blipFill rotWithShape="0">
                <a:blip r:embed="rId2"/>
                <a:stretch>
                  <a:fillRect l="-5682" t="-2899" r="-4708" b="-5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 flipV="1">
            <a:off x="416694" y="3339966"/>
            <a:ext cx="3789546" cy="2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>
            <a:off x="4200016" y="231626"/>
            <a:ext cx="3112" cy="351260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6"/>
          <p:cNvSpPr/>
          <p:nvPr/>
        </p:nvSpPr>
        <p:spPr>
          <a:xfrm>
            <a:off x="4385652" y="231626"/>
            <a:ext cx="55668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апишемо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рівняння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стану газу до і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після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нагрівання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4652997" y="1318975"/>
                <a:ext cx="3030381" cy="8054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𝐩</m:t>
                    </m:r>
                    <m:sSub>
                      <m:sSub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𝐕</m:t>
                        </m:r>
                      </m:e>
                      <m:sub>
                        <m: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ru-RU" sz="32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𝐦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𝛍</m:t>
                        </m:r>
                      </m:den>
                    </m:f>
                    <m:r>
                      <a:rPr lang="en-US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𝐑</m:t>
                    </m:r>
                    <m:sSub>
                      <m:sSub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𝐓</m:t>
                        </m:r>
                      </m:e>
                      <m:sub>
                        <m: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(1)</a:t>
                </a:r>
                <a:endParaRPr lang="ru-RU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997" y="1318975"/>
                <a:ext cx="3030381" cy="805477"/>
              </a:xfrm>
              <a:prstGeom prst="rect">
                <a:avLst/>
              </a:prstGeom>
              <a:blipFill rotWithShape="0">
                <a:blip r:embed="rId3"/>
                <a:stretch>
                  <a:fillRect t="-3788" r="-4225" b="-303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4652997" y="1987926"/>
                <a:ext cx="3617144" cy="894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𝐩</m:t>
                    </m:r>
                    <m:sSub>
                      <m:sSub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𝐕</m:t>
                        </m:r>
                      </m:e>
                      <m:sub>
                        <m: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36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𝐦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𝛍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𝐑</m:t>
                    </m:r>
                    <m:sSub>
                      <m:sSub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𝐓</m:t>
                        </m:r>
                      </m:e>
                      <m:sub>
                        <m: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(2)</a:t>
                </a:r>
                <a:r>
                  <a:rPr lang="uk-UA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997" y="1987926"/>
                <a:ext cx="3617144" cy="894540"/>
              </a:xfrm>
              <a:prstGeom prst="rect">
                <a:avLst/>
              </a:prstGeom>
              <a:blipFill rotWithShape="0">
                <a:blip r:embed="rId4"/>
                <a:stretch>
                  <a:fillRect t="-4082" r="-4040" b="-340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277648" y="2793403"/>
                <a:ext cx="6901633" cy="11506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Оскільки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𝐕</m:t>
                        </m:r>
                      </m:e>
                      <m:sub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2800" b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𝛒</m:t>
                            </m:r>
                          </m:e>
                          <m:sub>
                            <m: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uk-UA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то (2) </a:t>
                </a:r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можна</a:t>
                </a:r>
                <a:r>
                  <a:rPr lang="en-US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переписати</a:t>
                </a:r>
                <a:endParaRPr lang="en-US" sz="28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en-US" sz="2800" dirty="0" smtClean="0"/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648" y="2793403"/>
                <a:ext cx="6901633" cy="1150636"/>
              </a:xfrm>
              <a:prstGeom prst="rect">
                <a:avLst/>
              </a:prstGeom>
              <a:blipFill rotWithShape="0">
                <a:blip r:embed="rId5"/>
                <a:stretch>
                  <a:fillRect l="-1855" t="-1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349056" y="3374610"/>
                <a:ext cx="4814195" cy="765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𝛒</m:t>
                            </m:r>
                          </m:e>
                          <m:sub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uk-UA" sz="2800" b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𝐑𝐓</m:t>
                            </m:r>
                          </m:e>
                          <m:sub>
                            <m:r>
                              <a:rPr lang="uk-UA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uk-UA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𝛍</m:t>
                        </m:r>
                      </m:den>
                    </m:f>
                  </m:oMath>
                </a14:m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звідки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𝐓</m:t>
                        </m:r>
                      </m:e>
                      <m:sub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2800" b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𝐩</m:t>
                        </m:r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𝛍</m:t>
                        </m:r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𝛒</m:t>
                            </m:r>
                          </m:e>
                          <m:sub>
                            <m:r>
                              <a:rPr lang="ru-RU" sz="28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ru-RU" sz="2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𝐑</m:t>
                        </m:r>
                      </m:den>
                    </m:f>
                  </m:oMath>
                </a14:m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056" y="3374610"/>
                <a:ext cx="4814195" cy="765466"/>
              </a:xfrm>
              <a:prstGeom prst="rect">
                <a:avLst/>
              </a:prstGeom>
              <a:blipFill rotWithShape="0">
                <a:blip r:embed="rId6"/>
                <a:stretch>
                  <a:fillRect b="-2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18474" y="4294073"/>
                <a:ext cx="5624040" cy="1352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Тиск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знайдемо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із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(1) </a:t>
                </a:r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𝐩</m:t>
                    </m:r>
                    <m:r>
                      <a:rPr lang="uk-UA" sz="3200" b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𝐦𝐑𝐓</m:t>
                            </m:r>
                          </m:e>
                          <m:sub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𝛍</m:t>
                            </m:r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endParaRPr lang="ru-RU" sz="3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підставивши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 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(3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отримаємо</a:t>
                </a:r>
                <a:endParaRPr lang="ru-RU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74" y="4294073"/>
                <a:ext cx="5624040" cy="1352550"/>
              </a:xfrm>
              <a:prstGeom prst="rect">
                <a:avLst/>
              </a:prstGeom>
              <a:blipFill rotWithShape="0">
                <a:blip r:embed="rId7"/>
                <a:stretch>
                  <a:fillRect l="-2709" r="-1733" b="-13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420212" y="4436183"/>
                <a:ext cx="3064622" cy="1599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uk-UA" sz="4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𝐓</m:t>
                          </m:r>
                        </m:e>
                        <m:sub>
                          <m:r>
                            <a:rPr lang="uk-UA" sz="4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uk-UA" sz="4800" b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𝐦𝐓</m:t>
                              </m:r>
                            </m:e>
                            <m:sub>
                              <m:r>
                                <a:rPr lang="uk-UA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𝐕</m:t>
                              </m:r>
                            </m:e>
                            <m:sub>
                              <m:r>
                                <a:rPr lang="uk-UA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𝛒</m:t>
                              </m:r>
                            </m:e>
                            <m:sub>
                              <m:r>
                                <a:rPr lang="uk-UA" sz="4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0212" y="4436183"/>
                <a:ext cx="3064622" cy="159934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88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104724" y="585834"/>
                <a:ext cx="7751545" cy="51757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5.</a:t>
                </a:r>
                <a:r>
                  <a:rPr lang="ru-RU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uk-UA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Для </a:t>
                </a:r>
                <a:r>
                  <a:rPr lang="uk-UA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отримання хорошого вакууму в скляній посудині необхідно підігріти стінки посудини при відкачуванні для видалення адсорбованого газу. На скільки може підвищитися тиск в сферичній посудині радіусом 10см, якщо абсорбовані молекули перейдуть зі стінок в посудину? Площа поперечного перерізу молекул 10</a:t>
                </a:r>
                <a:r>
                  <a:rPr lang="uk-UA" sz="2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-19</a:t>
                </a:r>
                <a:r>
                  <a:rPr lang="uk-UA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uk-UA" sz="2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uk-UA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Температура газу в посудині 300</a:t>
                </a:r>
                <a14:m>
                  <m:oMath xmlns:m="http://schemas.openxmlformats.org/officeDocument/2006/math">
                    <m:r>
                      <a:rPr lang="uk-UA" sz="2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Шар молекул на стінках вважати мономолекулярним.</a:t>
                </a:r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724" y="585834"/>
                <a:ext cx="7751545" cy="5175776"/>
              </a:xfrm>
              <a:prstGeom prst="rect">
                <a:avLst/>
              </a:prstGeom>
              <a:blipFill rotWithShape="0">
                <a:blip r:embed="rId2"/>
                <a:stretch>
                  <a:fillRect l="-393" t="-707" r="-1730" b="-1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922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3338" y="366380"/>
                <a:ext cx="2864887" cy="2554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Дано: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=10 см=0,1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ru-RU" sz="32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=10</a:t>
                </a:r>
                <a:r>
                  <a:rPr lang="ru-RU" sz="32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-19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r>
                  <a:rPr lang="ru-RU" sz="32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=300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=573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338" y="366380"/>
                <a:ext cx="2864887" cy="2554545"/>
              </a:xfrm>
              <a:prstGeom prst="rect">
                <a:avLst/>
              </a:prstGeom>
              <a:blipFill rotWithShape="0">
                <a:blip r:embed="rId2"/>
                <a:stretch>
                  <a:fillRect l="-5319" t="-3341" r="-638" b="-66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 flipH="1">
            <a:off x="3773103" y="366380"/>
            <a:ext cx="9625" cy="26463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56648" y="2367815"/>
            <a:ext cx="2926080" cy="48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055333" y="558886"/>
                <a:ext cx="7312103" cy="3272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Тиск га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 в </a:t>
                </a:r>
                <a:r>
                  <a:rPr lang="ru-RU" sz="32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посудині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пов'язаний з числом молекул в одиниці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об’єму </a:t>
                </a:r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посудини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відношенням</a:t>
                </a:r>
              </a:p>
              <a:p>
                <a:r>
                  <a:rPr lang="uk-UA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𝐩</m:t>
                    </m:r>
                    <m:r>
                      <a:rPr lang="uk-UA" sz="32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uk-UA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𝐧𝐤𝐓</m:t>
                    </m:r>
                  </m:oMath>
                </a14:m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або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ru-RU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𝒏𝒌𝑻</m:t>
                        </m:r>
                      </m:num>
                      <m:den>
                        <m:r>
                          <a:rPr lang="ru-RU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</m:oMath>
                </a14:m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(1)</a:t>
                </a:r>
              </a:p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5333" y="558886"/>
                <a:ext cx="7312103" cy="3272050"/>
              </a:xfrm>
              <a:prstGeom prst="rect">
                <a:avLst/>
              </a:prstGeom>
              <a:blipFill rotWithShape="0">
                <a:blip r:embed="rId3"/>
                <a:stretch>
                  <a:fillRect l="-2083" t="-2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85429" y="3225994"/>
                <a:ext cx="4956421" cy="13697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число 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молекул в об’ємі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</a:p>
              <a:p>
                <a:r>
                  <a:rPr lang="uk-UA" sz="3200" dirty="0" smtClean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32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𝐕</m:t>
                    </m:r>
                    <m:r>
                      <a:rPr lang="uk-UA" sz="32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uk-UA" sz="32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uk-UA" sz="32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𝛑</m:t>
                            </m:r>
                            <m:r>
                              <a:rPr lang="uk-UA" sz="32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𝐫</m:t>
                            </m:r>
                          </m:e>
                          <m:sup>
                            <m:r>
                              <a:rPr lang="uk-UA" sz="32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uk-UA" sz="32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uk-UA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(2)</a:t>
                </a:r>
                <a:endParaRPr lang="ru-RU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29" y="3225994"/>
                <a:ext cx="4956421" cy="1369799"/>
              </a:xfrm>
              <a:prstGeom prst="rect">
                <a:avLst/>
              </a:prstGeom>
              <a:blipFill rotWithShape="0">
                <a:blip r:embed="rId4"/>
                <a:stretch>
                  <a:fillRect l="-3198" t="-6222" r="-2214" b="-5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01368" y="4417376"/>
                <a:ext cx="11408830" cy="20852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умовою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молекул </a:t>
                </a:r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утворюють мономолекулярний шар,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отже </a:t>
                </a:r>
                <a14:m>
                  <m:oMath xmlns:m="http://schemas.openxmlformats.org/officeDocument/2006/math">
                    <m:r>
                      <a:rPr lang="uk-UA" sz="2800" b="1" i="1">
                        <a:latin typeface="Cambria Math" panose="02040503050406030204" pitchFamily="18" charset="0"/>
                      </a:rPr>
                      <m:t>𝐍</m:t>
                    </m:r>
                    <m:r>
                      <a:rPr lang="uk-UA" sz="28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𝐒</m:t>
                        </m:r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𝐒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uk-UA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2800" b="1" i="1">
                        <a:latin typeface="Cambria Math" panose="02040503050406030204" pitchFamily="18" charset="0"/>
                      </a:rPr>
                      <m:t>𝐒</m:t>
                    </m:r>
                    <m:r>
                      <a:rPr lang="uk-UA" sz="28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uk-UA" sz="2800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uk-UA" sz="2800" b="1" i="1">
                        <a:latin typeface="Cambria Math" panose="02040503050406030204" pitchFamily="18" charset="0"/>
                      </a:rPr>
                      <m:t>𝛑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𝐫</m:t>
                        </m:r>
                      </m:e>
                      <m:sup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(3),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Підставляючи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і (3) і (1)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отримаємо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uk-UA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𝐩</m:t>
                    </m:r>
                    <m:r>
                      <a:rPr lang="uk-UA" sz="3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𝟑𝐤𝐓</m:t>
                        </m:r>
                      </m:num>
                      <m:den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</m:t>
                            </m:r>
                          </m:e>
                          <m:sub>
                            <m:r>
                              <a:rPr lang="uk-UA" sz="3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uk-UA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𝐫</m:t>
                        </m:r>
                      </m:den>
                    </m:f>
                  </m:oMath>
                </a14:m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368" y="4417376"/>
                <a:ext cx="11408830" cy="2085251"/>
              </a:xfrm>
              <a:prstGeom prst="rect">
                <a:avLst/>
              </a:prstGeom>
              <a:blipFill rotWithShape="0">
                <a:blip r:embed="rId5"/>
                <a:stretch>
                  <a:fillRect l="-1122" r="-85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722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029902" y="1512604"/>
                <a:ext cx="10279781" cy="36184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4800" b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5.</a:t>
                </a:r>
                <a:r>
                  <a:rPr lang="ru-RU" sz="4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60</a:t>
                </a:r>
                <a:endParaRPr lang="ru-RU" sz="4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Знайти енергію обертального руху</a:t>
                </a:r>
                <a:r>
                  <a:rPr lang="uk-UA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молекул, які містяться в 1 кг азоту при температурі 7 </a:t>
                </a:r>
                <a14:m>
                  <m:oMath xmlns:m="http://schemas.openxmlformats.org/officeDocument/2006/math">
                    <m:r>
                      <a:rPr lang="uk-UA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4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4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902" y="1512604"/>
                <a:ext cx="10279781" cy="3618426"/>
              </a:xfrm>
              <a:prstGeom prst="rect">
                <a:avLst/>
              </a:prstGeom>
              <a:blipFill rotWithShape="0">
                <a:blip r:embed="rId2"/>
                <a:stretch>
                  <a:fillRect l="-2432" t="-2525" r="-3737"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4732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02214" y="799517"/>
                <a:ext cx="2949846" cy="25853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Дано: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 кг </a:t>
                </a:r>
                <a:endParaRPr lang="ru-RU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t=7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℃=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280 K</a:t>
                </a:r>
                <a:r>
                  <a:rPr lang="uk-UA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uk-UA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214" y="799517"/>
                <a:ext cx="2949846" cy="2585323"/>
              </a:xfrm>
              <a:prstGeom prst="rect">
                <a:avLst/>
              </a:prstGeom>
              <a:blipFill rotWithShape="0">
                <a:blip r:embed="rId2"/>
                <a:stretch>
                  <a:fillRect l="-6405" t="-3774" r="-14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>
            <a:off x="3936733" y="837398"/>
            <a:ext cx="0" cy="25603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04775" y="2512194"/>
            <a:ext cx="3070459" cy="385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052060" y="678412"/>
                <a:ext cx="4797275" cy="1511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Внутрішня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енергія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газу</a:t>
                </a:r>
              </a:p>
              <a:p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𝐖</m:t>
                    </m:r>
                    <m:r>
                      <a:rPr lang="ru-RU" sz="36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𝐢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𝛍</m:t>
                        </m:r>
                      </m:den>
                    </m:f>
                    <m:r>
                      <a:rPr lang="ru-RU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𝐑𝐓</m:t>
                    </m:r>
                  </m:oMath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2060" y="678412"/>
                <a:ext cx="4797275" cy="1511568"/>
              </a:xfrm>
              <a:prstGeom prst="rect">
                <a:avLst/>
              </a:prstGeom>
              <a:blipFill rotWithShape="0">
                <a:blip r:embed="rId3"/>
                <a:stretch>
                  <a:fillRect l="-3939" t="-6452" r="-26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204409" y="2181363"/>
            <a:ext cx="54152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 – число ступенів свободи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249499" y="3191924"/>
                <a:ext cx="4673202" cy="12956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54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Тоді </a:t>
                </a:r>
                <a14:m>
                  <m:oMath xmlns:m="http://schemas.openxmlformats.org/officeDocument/2006/math">
                    <m:r>
                      <a:rPr lang="uk-UA" sz="54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𝐖</m:t>
                    </m:r>
                    <m:r>
                      <a:rPr lang="uk-UA" sz="5400" b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54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num>
                      <m:den>
                        <m:r>
                          <a:rPr lang="uk-UA" sz="54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𝛍</m:t>
                        </m:r>
                      </m:den>
                    </m:f>
                    <m:r>
                      <a:rPr lang="uk-UA" sz="54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𝐑𝐓</m:t>
                    </m:r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499" y="3191924"/>
                <a:ext cx="4673202" cy="1295611"/>
              </a:xfrm>
              <a:prstGeom prst="rect">
                <a:avLst/>
              </a:prstGeom>
              <a:blipFill rotWithShape="0">
                <a:blip r:embed="rId4"/>
                <a:stretch>
                  <a:fillRect l="-6910" t="-6604" b="-6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203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799" y="1078553"/>
            <a:ext cx="9066997" cy="4043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5.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температурі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енергія теплового руху атомів 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3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елію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достатня для того, щоб атоми Гелію подолали земне тяжіння і покинули назавжди земну атмосферу? Роз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в’</a:t>
            </a:r>
            <a:r>
              <a:rPr lang="uk-UA" sz="3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язати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аналогічну задачу для Місяця.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2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5719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75899" y="504765"/>
                <a:ext cx="10664791" cy="4981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0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Згідно</a:t>
                </a:r>
                <a:r>
                  <a:rPr lang="ru-RU" sz="4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умови задачі середня квадратична швидкість атомів Гелію має бути рівною 2 космічній швидкості, тобто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uk-UA" sz="40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11,2 км/с,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  <m:r>
                      <a:rPr lang="uk-UA" sz="4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𝑅𝑇</m:t>
                            </m:r>
                          </m:num>
                          <m:den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𝜇</m:t>
                            </m:r>
                          </m:den>
                        </m:f>
                      </m:e>
                    </m:rad>
                  </m:oMath>
                </a14:m>
                <a:r>
                  <a:rPr lang="uk-UA" sz="40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звідки</a:t>
                </a:r>
                <a:endParaRPr lang="ru-RU" sz="4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uk-UA" sz="4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uk-UA" sz="4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ru-RU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для </a:t>
                </a:r>
                <a:r>
                  <a:rPr lang="ru-RU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Місяця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uk-UA" sz="40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  <m:r>
                      <a:rPr lang="uk-UA" sz="4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=2,4 км/с</m:t>
                    </m:r>
                  </m:oMath>
                </a14:m>
                <a:endParaRPr lang="ru-RU" sz="4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899" y="504765"/>
                <a:ext cx="10664791" cy="4981107"/>
              </a:xfrm>
              <a:prstGeom prst="rect">
                <a:avLst/>
              </a:prstGeom>
              <a:blipFill rotWithShape="0">
                <a:blip r:embed="rId2"/>
                <a:stretch>
                  <a:fillRect t="-1469" b="-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9358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389</Words>
  <Application>Microsoft Office PowerPoint</Application>
  <PresentationFormat>Широкий екран</PresentationFormat>
  <Paragraphs>61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12</cp:revision>
  <dcterms:created xsi:type="dcterms:W3CDTF">2021-04-06T07:39:45Z</dcterms:created>
  <dcterms:modified xsi:type="dcterms:W3CDTF">2021-11-08T20:43:03Z</dcterms:modified>
</cp:coreProperties>
</file>