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3333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333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333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333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333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333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4232" y="157353"/>
            <a:ext cx="5415534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3333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640" y="1904745"/>
            <a:ext cx="8179434" cy="4447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333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hyperlink" Target="http://electricalschool.info/spravochnik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52220">
              <a:lnSpc>
                <a:spcPct val="100000"/>
              </a:lnSpc>
              <a:spcBef>
                <a:spcPts val="95"/>
              </a:spcBef>
            </a:pPr>
            <a:r>
              <a:rPr dirty="0"/>
              <a:t>Лекція</a:t>
            </a:r>
            <a:r>
              <a:rPr spc="-50" dirty="0"/>
              <a:t> </a:t>
            </a:r>
            <a:r>
              <a:rPr dirty="0"/>
              <a:t>№</a:t>
            </a:r>
            <a:r>
              <a:rPr spc="-40" dirty="0"/>
              <a:t> </a:t>
            </a:r>
            <a:r>
              <a:rPr lang="uk-UA" spc="-25" dirty="0"/>
              <a:t>12 </a:t>
            </a:r>
            <a:r>
              <a:rPr dirty="0" err="1"/>
              <a:t>Закони</a:t>
            </a:r>
            <a:r>
              <a:rPr spc="-145" dirty="0"/>
              <a:t> </a:t>
            </a:r>
            <a:r>
              <a:rPr spc="-10" dirty="0"/>
              <a:t>магнітостатики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96570" marR="1097915" indent="-44704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98475" algn="l"/>
              </a:tabLst>
            </a:pPr>
            <a:r>
              <a:rPr dirty="0"/>
              <a:t>Магнітне</a:t>
            </a:r>
            <a:r>
              <a:rPr spc="-90" dirty="0"/>
              <a:t> </a:t>
            </a:r>
            <a:r>
              <a:rPr dirty="0"/>
              <a:t>поле</a:t>
            </a:r>
            <a:r>
              <a:rPr spc="-95" dirty="0"/>
              <a:t> </a:t>
            </a:r>
            <a:r>
              <a:rPr dirty="0"/>
              <a:t>прямого</a:t>
            </a:r>
            <a:r>
              <a:rPr spc="-105" dirty="0"/>
              <a:t> </a:t>
            </a:r>
            <a:r>
              <a:rPr dirty="0"/>
              <a:t>та</a:t>
            </a:r>
            <a:r>
              <a:rPr spc="-95" dirty="0"/>
              <a:t> </a:t>
            </a:r>
            <a:r>
              <a:rPr spc="-10" dirty="0"/>
              <a:t>колового 	провідників</a:t>
            </a:r>
            <a:r>
              <a:rPr spc="-80" dirty="0"/>
              <a:t> </a:t>
            </a:r>
            <a:r>
              <a:rPr dirty="0"/>
              <a:t>зі</a:t>
            </a:r>
            <a:r>
              <a:rPr spc="-65" dirty="0"/>
              <a:t> </a:t>
            </a:r>
            <a:r>
              <a:rPr spc="-10" dirty="0"/>
              <a:t>струмом</a:t>
            </a:r>
          </a:p>
          <a:p>
            <a:pPr marL="497205" indent="-447040">
              <a:lnSpc>
                <a:spcPct val="100000"/>
              </a:lnSpc>
              <a:buAutoNum type="arabicPeriod"/>
              <a:tabLst>
                <a:tab pos="497840" algn="l"/>
              </a:tabLst>
            </a:pPr>
            <a:r>
              <a:rPr spc="-10" dirty="0"/>
              <a:t>Взаємодія</a:t>
            </a:r>
            <a:r>
              <a:rPr spc="-114" dirty="0"/>
              <a:t> </a:t>
            </a:r>
            <a:r>
              <a:rPr spc="-10" dirty="0"/>
              <a:t>струмів</a:t>
            </a:r>
          </a:p>
          <a:p>
            <a:pPr marL="495934" marR="5080" indent="-446405">
              <a:lnSpc>
                <a:spcPct val="100000"/>
              </a:lnSpc>
              <a:buAutoNum type="arabicPeriod"/>
              <a:tabLst>
                <a:tab pos="498475" algn="l"/>
              </a:tabLst>
            </a:pPr>
            <a:r>
              <a:rPr dirty="0"/>
              <a:t>Закон</a:t>
            </a:r>
            <a:r>
              <a:rPr spc="-114" dirty="0"/>
              <a:t> </a:t>
            </a:r>
            <a:r>
              <a:rPr dirty="0"/>
              <a:t>повного</a:t>
            </a:r>
            <a:r>
              <a:rPr spc="-110" dirty="0"/>
              <a:t> </a:t>
            </a:r>
            <a:r>
              <a:rPr spc="-40" dirty="0"/>
              <a:t>струму,</a:t>
            </a:r>
            <a:r>
              <a:rPr spc="-130" dirty="0"/>
              <a:t> </a:t>
            </a:r>
            <a:r>
              <a:rPr dirty="0"/>
              <a:t>магнітне</a:t>
            </a:r>
            <a:r>
              <a:rPr spc="-114" dirty="0"/>
              <a:t> </a:t>
            </a:r>
            <a:r>
              <a:rPr spc="-20" dirty="0"/>
              <a:t>поле 	</a:t>
            </a:r>
            <a:r>
              <a:rPr dirty="0"/>
              <a:t>соленоїда.</a:t>
            </a:r>
            <a:r>
              <a:rPr spc="-125" dirty="0"/>
              <a:t> </a:t>
            </a:r>
            <a:r>
              <a:rPr dirty="0"/>
              <a:t>Вихровий</a:t>
            </a:r>
            <a:r>
              <a:rPr spc="-100" dirty="0"/>
              <a:t> </a:t>
            </a:r>
            <a:r>
              <a:rPr dirty="0"/>
              <a:t>характер</a:t>
            </a:r>
            <a:r>
              <a:rPr spc="-135" dirty="0"/>
              <a:t> </a:t>
            </a:r>
            <a:r>
              <a:rPr spc="-10" dirty="0"/>
              <a:t>магнітного 	поля.</a:t>
            </a:r>
          </a:p>
          <a:p>
            <a:pPr marL="495934" marR="638810" indent="-446405">
              <a:lnSpc>
                <a:spcPct val="100000"/>
              </a:lnSpc>
              <a:buAutoNum type="arabicPeriod"/>
              <a:tabLst>
                <a:tab pos="498475" algn="l"/>
              </a:tabLst>
            </a:pPr>
            <a:r>
              <a:rPr dirty="0"/>
              <a:t>Робота</a:t>
            </a:r>
            <a:r>
              <a:rPr spc="-120" dirty="0"/>
              <a:t> </a:t>
            </a:r>
            <a:r>
              <a:rPr dirty="0"/>
              <a:t>при</a:t>
            </a:r>
            <a:r>
              <a:rPr spc="-80" dirty="0"/>
              <a:t> </a:t>
            </a:r>
            <a:r>
              <a:rPr dirty="0"/>
              <a:t>переміщенні</a:t>
            </a:r>
            <a:r>
              <a:rPr spc="-90" dirty="0"/>
              <a:t> </a:t>
            </a:r>
            <a:r>
              <a:rPr spc="-10" dirty="0"/>
              <a:t>провідника</a:t>
            </a:r>
            <a:r>
              <a:rPr spc="-80" dirty="0"/>
              <a:t> </a:t>
            </a:r>
            <a:r>
              <a:rPr spc="-25" dirty="0"/>
              <a:t>зі 	</a:t>
            </a:r>
            <a:r>
              <a:rPr spc="-10" dirty="0"/>
              <a:t>струмом</a:t>
            </a:r>
            <a:r>
              <a:rPr spc="-110" dirty="0"/>
              <a:t> </a:t>
            </a:r>
            <a:r>
              <a:rPr dirty="0"/>
              <a:t>в</a:t>
            </a:r>
            <a:r>
              <a:rPr spc="-65" dirty="0"/>
              <a:t> </a:t>
            </a:r>
            <a:r>
              <a:rPr dirty="0"/>
              <a:t>магнітному</a:t>
            </a:r>
            <a:r>
              <a:rPr spc="-100" dirty="0"/>
              <a:t> </a:t>
            </a:r>
            <a:r>
              <a:rPr dirty="0"/>
              <a:t>полі.</a:t>
            </a:r>
            <a:r>
              <a:rPr spc="-65" dirty="0"/>
              <a:t> </a:t>
            </a:r>
            <a:r>
              <a:rPr spc="-10" dirty="0"/>
              <a:t>Енергія 	провідника</a:t>
            </a:r>
            <a:r>
              <a:rPr spc="-80" dirty="0"/>
              <a:t> </a:t>
            </a:r>
            <a:r>
              <a:rPr dirty="0"/>
              <a:t>зі</a:t>
            </a:r>
            <a:r>
              <a:rPr spc="-90" dirty="0"/>
              <a:t> </a:t>
            </a:r>
            <a:r>
              <a:rPr spc="-10" dirty="0"/>
              <a:t>струмом.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5000" y="294258"/>
            <a:ext cx="10610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Отже,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311" y="2050161"/>
            <a:ext cx="898334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51180">
              <a:lnSpc>
                <a:spcPct val="100000"/>
              </a:lnSpc>
              <a:spcBef>
                <a:spcPts val="105"/>
              </a:spcBef>
              <a:tabLst>
                <a:tab pos="2837180" algn="l"/>
                <a:tab pos="5127625" algn="l"/>
                <a:tab pos="7325995" algn="l"/>
                <a:tab pos="8214359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Винесемо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незалежні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величини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за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знак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інтегралу: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9666" y="3708653"/>
            <a:ext cx="6165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або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13805" y="783612"/>
            <a:ext cx="1196975" cy="718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978535" algn="l"/>
              </a:tabLst>
            </a:pPr>
            <a:r>
              <a:rPr sz="3500" i="1" spc="320" dirty="0">
                <a:latin typeface="Times New Roman"/>
                <a:cs typeface="Times New Roman"/>
              </a:rPr>
              <a:t>B</a:t>
            </a:r>
            <a:r>
              <a:rPr sz="3500" i="1" spc="15" dirty="0">
                <a:latin typeface="Times New Roman"/>
                <a:cs typeface="Times New Roman"/>
              </a:rPr>
              <a:t> </a:t>
            </a:r>
            <a:r>
              <a:rPr sz="3500" spc="215" dirty="0">
                <a:latin typeface="Symbol"/>
                <a:cs typeface="Symbol"/>
              </a:rPr>
              <a:t></a:t>
            </a:r>
            <a:r>
              <a:rPr sz="3500" dirty="0">
                <a:latin typeface="Times New Roman"/>
                <a:cs typeface="Times New Roman"/>
              </a:rPr>
              <a:t>	</a:t>
            </a:r>
            <a:r>
              <a:rPr sz="6825" spc="165" baseline="-11599" dirty="0">
                <a:latin typeface="Symbol"/>
                <a:cs typeface="Symbol"/>
              </a:rPr>
              <a:t></a:t>
            </a:r>
            <a:endParaRPr sz="6825" baseline="-11599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88018" y="592369"/>
            <a:ext cx="1374775" cy="602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787400" algn="l"/>
              </a:tabLst>
            </a:pPr>
            <a:r>
              <a:rPr sz="3750" spc="95" dirty="0">
                <a:latin typeface="Symbol"/>
                <a:cs typeface="Symbol"/>
              </a:rPr>
              <a:t></a:t>
            </a:r>
            <a:r>
              <a:rPr sz="3750" dirty="0">
                <a:latin typeface="Times New Roman"/>
                <a:cs typeface="Times New Roman"/>
              </a:rPr>
              <a:t>	</a:t>
            </a:r>
            <a:r>
              <a:rPr sz="3500" i="1" spc="180" dirty="0">
                <a:latin typeface="Times New Roman"/>
                <a:cs typeface="Times New Roman"/>
              </a:rPr>
              <a:t>Іdl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55772" y="1521601"/>
            <a:ext cx="448945" cy="314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50" spc="80" dirty="0">
                <a:latin typeface="Times New Roman"/>
                <a:cs typeface="Times New Roman"/>
              </a:rPr>
              <a:t>2</a:t>
            </a:r>
            <a:r>
              <a:rPr sz="1900" spc="80" dirty="0">
                <a:latin typeface="Symbol"/>
                <a:cs typeface="Symbol"/>
              </a:rPr>
              <a:t></a:t>
            </a:r>
            <a:r>
              <a:rPr sz="1750" i="1" spc="80" dirty="0">
                <a:latin typeface="Times New Roman"/>
                <a:cs typeface="Times New Roman"/>
              </a:rPr>
              <a:t>R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26197" y="960375"/>
            <a:ext cx="1490980" cy="8718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  <a:tabLst>
                <a:tab pos="635635" algn="l"/>
                <a:tab pos="1414145" algn="l"/>
              </a:tabLst>
            </a:pPr>
            <a:r>
              <a:rPr sz="175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750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</a:t>
            </a:r>
            <a:r>
              <a:rPr sz="175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750">
              <a:latin typeface="Times New Roman"/>
              <a:cs typeface="Times New Roman"/>
            </a:endParaRPr>
          </a:p>
          <a:p>
            <a:pPr marR="39370" algn="ctr">
              <a:lnSpc>
                <a:spcPct val="100000"/>
              </a:lnSpc>
              <a:spcBef>
                <a:spcPts val="30"/>
              </a:spcBef>
            </a:pPr>
            <a:r>
              <a:rPr sz="3500" spc="90" dirty="0">
                <a:latin typeface="Times New Roman"/>
                <a:cs typeface="Times New Roman"/>
              </a:rPr>
              <a:t>4</a:t>
            </a:r>
            <a:r>
              <a:rPr sz="3750" spc="90" dirty="0">
                <a:latin typeface="Symbol"/>
                <a:cs typeface="Symbol"/>
              </a:rPr>
              <a:t></a:t>
            </a:r>
            <a:r>
              <a:rPr sz="3500" i="1" spc="90" dirty="0">
                <a:latin typeface="Times New Roman"/>
                <a:cs typeface="Times New Roman"/>
              </a:rPr>
              <a:t>r</a:t>
            </a:r>
            <a:r>
              <a:rPr sz="3500" i="1" spc="-420" dirty="0">
                <a:latin typeface="Times New Roman"/>
                <a:cs typeface="Times New Roman"/>
              </a:rPr>
              <a:t> </a:t>
            </a:r>
            <a:r>
              <a:rPr sz="2625" spc="104" baseline="50793" dirty="0">
                <a:latin typeface="Times New Roman"/>
                <a:cs typeface="Times New Roman"/>
              </a:rPr>
              <a:t>2</a:t>
            </a:r>
            <a:endParaRPr sz="2625" baseline="50793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89257" y="3726562"/>
            <a:ext cx="1009015" cy="0"/>
          </a:xfrm>
          <a:custGeom>
            <a:avLst/>
            <a:gdLst/>
            <a:ahLst/>
            <a:cxnLst/>
            <a:rect l="l" t="t" r="r" b="b"/>
            <a:pathLst>
              <a:path w="1009014">
                <a:moveTo>
                  <a:pt x="0" y="0"/>
                </a:moveTo>
                <a:lnTo>
                  <a:pt x="1008956" y="0"/>
                </a:lnTo>
              </a:path>
            </a:pathLst>
          </a:custGeom>
          <a:ln w="172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974190" y="3194632"/>
            <a:ext cx="699770" cy="772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350" spc="254" baseline="-13605" dirty="0">
                <a:latin typeface="Symbol"/>
                <a:cs typeface="Symbol"/>
              </a:rPr>
              <a:t></a:t>
            </a:r>
            <a:r>
              <a:rPr sz="7350" spc="-1005" baseline="-13605" dirty="0">
                <a:latin typeface="Times New Roman"/>
                <a:cs typeface="Times New Roman"/>
              </a:rPr>
              <a:t> </a:t>
            </a:r>
            <a:r>
              <a:rPr sz="3250" i="1" spc="120" dirty="0">
                <a:latin typeface="Times New Roman"/>
                <a:cs typeface="Times New Roman"/>
              </a:rPr>
              <a:t>dl</a:t>
            </a:r>
            <a:endParaRPr sz="32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7735" y="3402486"/>
            <a:ext cx="683260" cy="5238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250" i="1" spc="254" dirty="0">
                <a:latin typeface="Times New Roman"/>
                <a:cs typeface="Times New Roman"/>
              </a:rPr>
              <a:t>B</a:t>
            </a:r>
            <a:r>
              <a:rPr sz="3250" i="1" spc="70" dirty="0">
                <a:latin typeface="Times New Roman"/>
                <a:cs typeface="Times New Roman"/>
              </a:rPr>
              <a:t> </a:t>
            </a:r>
            <a:r>
              <a:rPr sz="3250" spc="170" dirty="0">
                <a:latin typeface="Symbol"/>
                <a:cs typeface="Symbol"/>
              </a:rPr>
              <a:t></a:t>
            </a:r>
            <a:endParaRPr sz="325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28674" y="3111819"/>
            <a:ext cx="899794" cy="558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30250" algn="l"/>
              </a:tabLst>
            </a:pPr>
            <a:r>
              <a:rPr sz="3500" spc="75" dirty="0">
                <a:latin typeface="Symbol"/>
                <a:cs typeface="Symbol"/>
              </a:rPr>
              <a:t></a:t>
            </a:r>
            <a:r>
              <a:rPr sz="3500" dirty="0">
                <a:latin typeface="Times New Roman"/>
                <a:cs typeface="Times New Roman"/>
              </a:rPr>
              <a:t>	</a:t>
            </a:r>
            <a:r>
              <a:rPr sz="3250" i="1" spc="90" dirty="0">
                <a:latin typeface="Times New Roman"/>
                <a:cs typeface="Times New Roman"/>
              </a:rPr>
              <a:t>I</a:t>
            </a:r>
            <a:endParaRPr sz="32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68344" y="3082634"/>
            <a:ext cx="475615" cy="3365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00" spc="75" dirty="0">
                <a:latin typeface="Times New Roman"/>
                <a:cs typeface="Times New Roman"/>
              </a:rPr>
              <a:t>2</a:t>
            </a:r>
            <a:r>
              <a:rPr sz="2000" spc="75" dirty="0">
                <a:latin typeface="Symbol"/>
                <a:cs typeface="Symbol"/>
              </a:rPr>
              <a:t></a:t>
            </a:r>
            <a:r>
              <a:rPr sz="1900" i="1" spc="75" dirty="0">
                <a:latin typeface="Times New Roman"/>
                <a:cs typeface="Times New Roman"/>
              </a:rPr>
              <a:t>R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25648" y="4025264"/>
            <a:ext cx="163195" cy="316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00" spc="70" dirty="0">
                <a:latin typeface="Times New Roman"/>
                <a:cs typeface="Times New Roman"/>
              </a:rPr>
              <a:t>0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73155" y="3416472"/>
            <a:ext cx="370840" cy="614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00" spc="70" dirty="0">
                <a:latin typeface="Times New Roman"/>
                <a:cs typeface="Times New Roman"/>
              </a:rPr>
              <a:t>0</a:t>
            </a:r>
            <a:endParaRPr sz="1900">
              <a:latin typeface="Times New Roman"/>
              <a:cs typeface="Times New Roman"/>
            </a:endParaRPr>
          </a:p>
          <a:p>
            <a:pPr marL="219710">
              <a:lnSpc>
                <a:spcPct val="100000"/>
              </a:lnSpc>
              <a:spcBef>
                <a:spcPts val="65"/>
              </a:spcBef>
            </a:pPr>
            <a:r>
              <a:rPr sz="1900" spc="70" dirty="0">
                <a:latin typeface="Times New Roman"/>
                <a:cs typeface="Times New Roman"/>
              </a:rPr>
              <a:t>2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08186" y="3698429"/>
            <a:ext cx="769620" cy="558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50" spc="65" dirty="0">
                <a:latin typeface="Times New Roman"/>
                <a:cs typeface="Times New Roman"/>
              </a:rPr>
              <a:t>4</a:t>
            </a:r>
            <a:r>
              <a:rPr sz="3500" spc="65" dirty="0">
                <a:latin typeface="Symbol"/>
                <a:cs typeface="Symbol"/>
              </a:rPr>
              <a:t></a:t>
            </a:r>
            <a:r>
              <a:rPr sz="3250" i="1" spc="65" dirty="0">
                <a:latin typeface="Times New Roman"/>
                <a:cs typeface="Times New Roman"/>
              </a:rPr>
              <a:t>R</a:t>
            </a:r>
            <a:endParaRPr sz="32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22909" y="3065935"/>
            <a:ext cx="971550" cy="582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95020" algn="l"/>
              </a:tabLst>
            </a:pPr>
            <a:r>
              <a:rPr sz="3650" spc="-25" dirty="0">
                <a:latin typeface="Symbol"/>
                <a:cs typeface="Symbol"/>
              </a:rPr>
              <a:t></a:t>
            </a:r>
            <a:r>
              <a:rPr sz="3650" dirty="0">
                <a:latin typeface="Times New Roman"/>
                <a:cs typeface="Times New Roman"/>
              </a:rPr>
              <a:t>	</a:t>
            </a:r>
            <a:r>
              <a:rPr sz="3400" i="1" spc="95" dirty="0">
                <a:latin typeface="Times New Roman"/>
                <a:cs typeface="Times New Roman"/>
              </a:rPr>
              <a:t>I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81948" y="3699259"/>
            <a:ext cx="1038860" cy="582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400" spc="165" dirty="0">
                <a:latin typeface="Times New Roman"/>
                <a:cs typeface="Times New Roman"/>
              </a:rPr>
              <a:t>4</a:t>
            </a:r>
            <a:r>
              <a:rPr sz="3650" spc="165" dirty="0">
                <a:latin typeface="Symbol"/>
                <a:cs typeface="Symbol"/>
              </a:rPr>
              <a:t></a:t>
            </a:r>
            <a:r>
              <a:rPr sz="3400" i="1" spc="165" dirty="0">
                <a:latin typeface="Times New Roman"/>
                <a:cs typeface="Times New Roman"/>
              </a:rPr>
              <a:t>R</a:t>
            </a:r>
            <a:r>
              <a:rPr sz="3075" spc="247" baseline="42005" dirty="0">
                <a:latin typeface="Times New Roman"/>
                <a:cs typeface="Times New Roman"/>
              </a:rPr>
              <a:t>2</a:t>
            </a:r>
            <a:endParaRPr sz="3075" baseline="42005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44960" y="3349918"/>
            <a:ext cx="2995295" cy="582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478280" algn="l"/>
                <a:tab pos="1910080" algn="l"/>
              </a:tabLst>
            </a:pPr>
            <a:r>
              <a:rPr sz="3400" i="1" spc="265" dirty="0">
                <a:latin typeface="Times New Roman"/>
                <a:cs typeface="Times New Roman"/>
              </a:rPr>
              <a:t>B </a:t>
            </a:r>
            <a:r>
              <a:rPr sz="3400" spc="240" dirty="0">
                <a:latin typeface="Symbol"/>
                <a:cs typeface="Symbol"/>
              </a:rPr>
              <a:t></a:t>
            </a:r>
            <a:r>
              <a:rPr sz="3400" spc="240" dirty="0">
                <a:latin typeface="Times New Roman"/>
                <a:cs typeface="Times New Roman"/>
              </a:rPr>
              <a:t> </a:t>
            </a:r>
            <a:r>
              <a:rPr sz="3075" u="sng" baseline="379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3075" u="sng" spc="120" baseline="379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</a:t>
            </a:r>
            <a:r>
              <a:rPr sz="3075" u="sng" baseline="379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3075" spc="165" baseline="37940" dirty="0">
                <a:latin typeface="Times New Roman"/>
                <a:cs typeface="Times New Roman"/>
              </a:rPr>
              <a:t> </a:t>
            </a:r>
            <a:r>
              <a:rPr sz="3400" spc="110" dirty="0">
                <a:latin typeface="Symbol"/>
                <a:cs typeface="Symbol"/>
              </a:rPr>
              <a:t></a:t>
            </a:r>
            <a:r>
              <a:rPr sz="3400" spc="-275" dirty="0">
                <a:latin typeface="Times New Roman"/>
                <a:cs typeface="Times New Roman"/>
              </a:rPr>
              <a:t> </a:t>
            </a:r>
            <a:r>
              <a:rPr sz="3400" spc="100" dirty="0">
                <a:latin typeface="Times New Roman"/>
                <a:cs typeface="Times New Roman"/>
              </a:rPr>
              <a:t>2</a:t>
            </a:r>
            <a:r>
              <a:rPr sz="3650" spc="100" dirty="0">
                <a:latin typeface="Symbol"/>
                <a:cs typeface="Symbol"/>
              </a:rPr>
              <a:t></a:t>
            </a:r>
            <a:r>
              <a:rPr sz="3400" i="1" spc="100" dirty="0">
                <a:latin typeface="Times New Roman"/>
                <a:cs typeface="Times New Roman"/>
              </a:rPr>
              <a:t>R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409447" y="5757992"/>
            <a:ext cx="1094105" cy="0"/>
          </a:xfrm>
          <a:custGeom>
            <a:avLst/>
            <a:gdLst/>
            <a:ahLst/>
            <a:cxnLst/>
            <a:rect l="l" t="t" r="r" b="b"/>
            <a:pathLst>
              <a:path w="1094104">
                <a:moveTo>
                  <a:pt x="0" y="0"/>
                </a:moveTo>
                <a:lnTo>
                  <a:pt x="1093622" y="0"/>
                </a:lnTo>
              </a:path>
            </a:pathLst>
          </a:custGeom>
          <a:ln w="150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0640" y="4525030"/>
            <a:ext cx="5445125" cy="180593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00"/>
              </a:spcBef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скоротивши</a:t>
            </a:r>
            <a:r>
              <a:rPr sz="3200" spc="-1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отримаємо:</a:t>
            </a:r>
            <a:endParaRPr sz="3200">
              <a:latin typeface="Times New Roman"/>
              <a:cs typeface="Times New Roman"/>
            </a:endParaRPr>
          </a:p>
          <a:p>
            <a:pPr marL="3488690">
              <a:lnSpc>
                <a:spcPct val="100000"/>
              </a:lnSpc>
              <a:spcBef>
                <a:spcPts val="250"/>
              </a:spcBef>
              <a:tabLst>
                <a:tab pos="4401820" algn="l"/>
              </a:tabLst>
            </a:pPr>
            <a:r>
              <a:rPr sz="5325" i="1" spc="382" baseline="-37558" dirty="0">
                <a:latin typeface="Times New Roman"/>
                <a:cs typeface="Times New Roman"/>
              </a:rPr>
              <a:t>B</a:t>
            </a:r>
            <a:r>
              <a:rPr sz="5325" i="1" spc="405" baseline="-37558" dirty="0">
                <a:latin typeface="Times New Roman"/>
                <a:cs typeface="Times New Roman"/>
              </a:rPr>
              <a:t> </a:t>
            </a:r>
            <a:r>
              <a:rPr sz="5325" spc="240" baseline="-37558" dirty="0">
                <a:latin typeface="Symbol"/>
                <a:cs typeface="Symbol"/>
              </a:rPr>
              <a:t></a:t>
            </a:r>
            <a:r>
              <a:rPr sz="5325" baseline="-37558" dirty="0">
                <a:latin typeface="Times New Roman"/>
                <a:cs typeface="Times New Roman"/>
              </a:rPr>
              <a:t>	</a:t>
            </a:r>
            <a:r>
              <a:rPr sz="3800" spc="-20" dirty="0">
                <a:latin typeface="Symbol"/>
                <a:cs typeface="Symbol"/>
              </a:rPr>
              <a:t></a:t>
            </a:r>
            <a:r>
              <a:rPr sz="3800" spc="-490" dirty="0">
                <a:latin typeface="Times New Roman"/>
                <a:cs typeface="Times New Roman"/>
              </a:rPr>
              <a:t> </a:t>
            </a:r>
            <a:r>
              <a:rPr sz="3225" spc="157" baseline="-23255" dirty="0">
                <a:latin typeface="Times New Roman"/>
                <a:cs typeface="Times New Roman"/>
              </a:rPr>
              <a:t>0</a:t>
            </a:r>
            <a:r>
              <a:rPr sz="3225" spc="-120" baseline="-23255" dirty="0">
                <a:latin typeface="Times New Roman"/>
                <a:cs typeface="Times New Roman"/>
              </a:rPr>
              <a:t> </a:t>
            </a:r>
            <a:r>
              <a:rPr sz="3550" i="1" spc="80" dirty="0">
                <a:latin typeface="Times New Roman"/>
                <a:cs typeface="Times New Roman"/>
              </a:rPr>
              <a:t>I</a:t>
            </a:r>
            <a:endParaRPr sz="3550">
              <a:latin typeface="Times New Roman"/>
              <a:cs typeface="Times New Roman"/>
            </a:endParaRPr>
          </a:p>
          <a:p>
            <a:pPr marR="229235" algn="r">
              <a:lnSpc>
                <a:spcPct val="100000"/>
              </a:lnSpc>
              <a:spcBef>
                <a:spcPts val="900"/>
              </a:spcBef>
            </a:pPr>
            <a:r>
              <a:rPr sz="3550" spc="275" dirty="0">
                <a:latin typeface="Times New Roman"/>
                <a:cs typeface="Times New Roman"/>
              </a:rPr>
              <a:t>2</a:t>
            </a:r>
            <a:r>
              <a:rPr sz="3550" i="1" spc="275" dirty="0">
                <a:latin typeface="Times New Roman"/>
                <a:cs typeface="Times New Roman"/>
              </a:rPr>
              <a:t>R</a:t>
            </a:r>
            <a:endParaRPr sz="3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94258"/>
            <a:ext cx="89884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7685" algn="l"/>
                <a:tab pos="2271395" algn="l"/>
                <a:tab pos="4568190" algn="l"/>
                <a:tab pos="5630545" algn="l"/>
                <a:tab pos="6285865" algn="l"/>
                <a:tab pos="8046720" algn="l"/>
                <a:tab pos="8477885" algn="l"/>
              </a:tabLst>
            </a:pPr>
            <a:r>
              <a:rPr sz="3200" b="1" i="1" spc="-25" dirty="0">
                <a:solidFill>
                  <a:srgbClr val="333399"/>
                </a:solidFill>
                <a:latin typeface="Times New Roman"/>
                <a:cs typeface="Times New Roman"/>
              </a:rPr>
              <a:t>2.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b="1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Індукція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b="1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магнітного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b="1" i="1" spc="-20" dirty="0">
                <a:solidFill>
                  <a:srgbClr val="333399"/>
                </a:solidFill>
                <a:latin typeface="Times New Roman"/>
                <a:cs typeface="Times New Roman"/>
              </a:rPr>
              <a:t>поля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b="1" i="1" spc="-25" dirty="0">
                <a:solidFill>
                  <a:srgbClr val="333399"/>
                </a:solidFill>
                <a:latin typeface="Times New Roman"/>
                <a:cs typeface="Times New Roman"/>
              </a:rPr>
              <a:t>на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b="1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відстані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b="1" i="1" spc="-50" dirty="0">
                <a:solidFill>
                  <a:srgbClr val="333399"/>
                </a:solidFill>
                <a:latin typeface="Times New Roman"/>
                <a:cs typeface="Times New Roman"/>
              </a:rPr>
              <a:t>а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b="1" i="1" spc="-25" dirty="0">
                <a:solidFill>
                  <a:srgbClr val="333399"/>
                </a:solidFill>
                <a:latin typeface="Times New Roman"/>
                <a:cs typeface="Times New Roman"/>
              </a:rPr>
              <a:t>від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76015" y="781938"/>
            <a:ext cx="53911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02205" algn="l"/>
                <a:tab pos="3140075" algn="l"/>
                <a:tab pos="4496435" algn="l"/>
              </a:tabLst>
            </a:pPr>
            <a:r>
              <a:rPr sz="3200" b="1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провідника,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b="1" i="1" spc="-25" dirty="0">
                <a:solidFill>
                  <a:srgbClr val="333399"/>
                </a:solidFill>
                <a:latin typeface="Times New Roman"/>
                <a:cs typeface="Times New Roman"/>
              </a:rPr>
              <a:t>по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b="1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якому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b="1" i="1" spc="-20" dirty="0">
                <a:solidFill>
                  <a:srgbClr val="333399"/>
                </a:solidFill>
                <a:latin typeface="Times New Roman"/>
                <a:cs typeface="Times New Roman"/>
              </a:rPr>
              <a:t>тече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781938"/>
            <a:ext cx="3655061" cy="1586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5080">
              <a:lnSpc>
                <a:spcPct val="100000"/>
              </a:lnSpc>
              <a:spcBef>
                <a:spcPts val="105"/>
              </a:spcBef>
              <a:tabLst>
                <a:tab pos="3091180" algn="l"/>
              </a:tabLst>
            </a:pPr>
            <a:r>
              <a:rPr sz="3200" b="1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прямолінійного 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струм</a:t>
            </a:r>
            <a:r>
              <a:rPr sz="3200" b="1" i="1" spc="-15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силою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b="1" i="1" spc="-25" dirty="0">
                <a:solidFill>
                  <a:srgbClr val="333399"/>
                </a:solidFill>
                <a:latin typeface="Times New Roman"/>
                <a:cs typeface="Times New Roman"/>
              </a:rPr>
              <a:t>І.</a:t>
            </a: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Запишемо</a:t>
            </a:r>
            <a:r>
              <a:rPr sz="3200" spc="-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закон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2342997"/>
            <a:ext cx="3774440" cy="1196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95"/>
              </a:spcBef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Біо-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Савара-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Лапласа</a:t>
            </a:r>
            <a:r>
              <a:rPr sz="3200" spc="-7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у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загальному</a:t>
            </a:r>
            <a:r>
              <a:rPr sz="3200" spc="-10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вигляді: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28910" y="3922510"/>
            <a:ext cx="1704339" cy="5321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1350645" algn="l"/>
              </a:tabLst>
            </a:pPr>
            <a:r>
              <a:rPr sz="4950" baseline="-35353" dirty="0">
                <a:latin typeface="Symbol"/>
                <a:cs typeface="Symbol"/>
              </a:rPr>
              <a:t></a:t>
            </a:r>
            <a:r>
              <a:rPr sz="4950" spc="157" baseline="-35353" dirty="0">
                <a:latin typeface="Times New Roman"/>
                <a:cs typeface="Times New Roman"/>
              </a:rPr>
              <a:t> </a:t>
            </a:r>
            <a:r>
              <a:rPr sz="330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3300" i="1" u="sng" spc="3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300" i="1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dl</a:t>
            </a:r>
            <a:r>
              <a:rPr sz="330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3300" i="1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3300" i="1" u="sng" spc="8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0382" y="3918898"/>
            <a:ext cx="920750" cy="1132840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75"/>
              </a:spcBef>
            </a:pPr>
            <a:r>
              <a:rPr sz="3300" i="1" spc="60" dirty="0">
                <a:latin typeface="Times New Roman"/>
                <a:cs typeface="Times New Roman"/>
              </a:rPr>
              <a:t>B</a:t>
            </a:r>
            <a:r>
              <a:rPr sz="3300" i="1" spc="-60" dirty="0">
                <a:latin typeface="Times New Roman"/>
                <a:cs typeface="Times New Roman"/>
              </a:rPr>
              <a:t> </a:t>
            </a:r>
            <a:r>
              <a:rPr sz="3300" dirty="0">
                <a:latin typeface="Symbol"/>
                <a:cs typeface="Symbol"/>
              </a:rPr>
              <a:t></a:t>
            </a:r>
            <a:r>
              <a:rPr sz="3300" spc="-55" dirty="0">
                <a:latin typeface="Times New Roman"/>
                <a:cs typeface="Times New Roman"/>
              </a:rPr>
              <a:t> </a:t>
            </a:r>
            <a:r>
              <a:rPr sz="6375" spc="-75" baseline="-11764" dirty="0">
                <a:latin typeface="Symbol"/>
                <a:cs typeface="Symbol"/>
              </a:rPr>
              <a:t></a:t>
            </a:r>
            <a:endParaRPr sz="6375" baseline="-11764">
              <a:latin typeface="Symbol"/>
              <a:cs typeface="Symbol"/>
            </a:endParaRPr>
          </a:p>
          <a:p>
            <a:pPr marR="44450" algn="r">
              <a:lnSpc>
                <a:spcPct val="100000"/>
              </a:lnSpc>
              <a:spcBef>
                <a:spcPts val="459"/>
              </a:spcBef>
            </a:pPr>
            <a:r>
              <a:rPr sz="1650" i="1" spc="-50" dirty="0">
                <a:latin typeface="Times New Roman"/>
                <a:cs typeface="Times New Roman"/>
              </a:rPr>
              <a:t>L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61243" y="4324317"/>
            <a:ext cx="393065" cy="5321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4950" i="1" baseline="-25252" dirty="0">
                <a:latin typeface="Times New Roman"/>
                <a:cs typeface="Times New Roman"/>
              </a:rPr>
              <a:t>r</a:t>
            </a:r>
            <a:r>
              <a:rPr sz="4950" i="1" spc="-719" baseline="-25252" dirty="0">
                <a:latin typeface="Times New Roman"/>
                <a:cs typeface="Times New Roman"/>
              </a:rPr>
              <a:t> </a:t>
            </a:r>
            <a:r>
              <a:rPr sz="1650" spc="-50" dirty="0">
                <a:latin typeface="Times New Roman"/>
                <a:cs typeface="Times New Roman"/>
              </a:rPr>
              <a:t>3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95525" y="4232619"/>
            <a:ext cx="13335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spc="-50" dirty="0">
                <a:latin typeface="Times New Roman"/>
                <a:cs typeface="Times New Roman"/>
              </a:rPr>
              <a:t>0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40165" y="3600911"/>
            <a:ext cx="1344930" cy="917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850" spc="-840" dirty="0">
                <a:latin typeface="Symbol"/>
                <a:cs typeface="Symbol"/>
              </a:rPr>
              <a:t></a:t>
            </a:r>
            <a:r>
              <a:rPr sz="5850" spc="85" dirty="0">
                <a:latin typeface="Times New Roman"/>
                <a:cs typeface="Times New Roman"/>
              </a:rPr>
              <a:t> </a:t>
            </a:r>
            <a:r>
              <a:rPr sz="4950" spc="-2077" baseline="48821" dirty="0">
                <a:latin typeface="Cambria"/>
                <a:cs typeface="Cambria"/>
              </a:rPr>
              <a:t>→</a:t>
            </a:r>
            <a:r>
              <a:rPr sz="4950" spc="-179" baseline="48821" dirty="0">
                <a:latin typeface="Cambria"/>
                <a:cs typeface="Cambria"/>
              </a:rPr>
              <a:t> </a:t>
            </a:r>
            <a:r>
              <a:rPr sz="3300" dirty="0">
                <a:latin typeface="Symbol"/>
                <a:cs typeface="Symbol"/>
              </a:rPr>
              <a:t></a:t>
            </a:r>
            <a:r>
              <a:rPr sz="3300" spc="-10" dirty="0">
                <a:latin typeface="Times New Roman"/>
                <a:cs typeface="Times New Roman"/>
              </a:rPr>
              <a:t> </a:t>
            </a:r>
            <a:r>
              <a:rPr sz="4950" spc="-1575" baseline="34511" dirty="0">
                <a:latin typeface="Cambria"/>
                <a:cs typeface="Cambria"/>
              </a:rPr>
              <a:t>→</a:t>
            </a:r>
            <a:r>
              <a:rPr sz="5850" spc="-1050" dirty="0">
                <a:latin typeface="Symbol"/>
                <a:cs typeface="Symbol"/>
              </a:rPr>
              <a:t></a:t>
            </a:r>
            <a:endParaRPr sz="585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7624" y="3831526"/>
            <a:ext cx="202565" cy="5321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300" spc="-1435" dirty="0">
                <a:latin typeface="Cambria"/>
                <a:cs typeface="Cambria"/>
              </a:rPr>
              <a:t>→</a:t>
            </a:r>
            <a:endParaRPr sz="33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74744" y="4489529"/>
            <a:ext cx="454659" cy="560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spc="-80" dirty="0">
                <a:latin typeface="Times New Roman"/>
                <a:cs typeface="Times New Roman"/>
              </a:rPr>
              <a:t>4</a:t>
            </a:r>
            <a:r>
              <a:rPr sz="3500" spc="-80" dirty="0">
                <a:latin typeface="Symbol"/>
                <a:cs typeface="Symbol"/>
              </a:rPr>
              <a:t></a:t>
            </a:r>
            <a:endParaRPr sz="350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90455" y="3892179"/>
            <a:ext cx="511175" cy="560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0" u="sng" spc="-7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</a:t>
            </a:r>
            <a:endParaRPr sz="3500">
              <a:latin typeface="Symbol"/>
              <a:cs typeface="Symbo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864225" y="2119883"/>
            <a:ext cx="2459990" cy="3904615"/>
            <a:chOff x="5864225" y="2119883"/>
            <a:chExt cx="2459990" cy="3904615"/>
          </a:xfrm>
        </p:grpSpPr>
        <p:sp>
          <p:nvSpPr>
            <p:cNvPr id="15" name="object 15"/>
            <p:cNvSpPr/>
            <p:nvPr/>
          </p:nvSpPr>
          <p:spPr>
            <a:xfrm>
              <a:off x="6175247" y="2180970"/>
              <a:ext cx="152400" cy="3839210"/>
            </a:xfrm>
            <a:custGeom>
              <a:avLst/>
              <a:gdLst/>
              <a:ahLst/>
              <a:cxnLst/>
              <a:rect l="l" t="t" r="r" b="b"/>
              <a:pathLst>
                <a:path w="152400" h="3839210">
                  <a:moveTo>
                    <a:pt x="152400" y="0"/>
                  </a:moveTo>
                  <a:lnTo>
                    <a:pt x="146405" y="21937"/>
                  </a:lnTo>
                  <a:lnTo>
                    <a:pt x="130063" y="39862"/>
                  </a:lnTo>
                  <a:lnTo>
                    <a:pt x="105840" y="51952"/>
                  </a:lnTo>
                  <a:lnTo>
                    <a:pt x="76200" y="56387"/>
                  </a:lnTo>
                  <a:lnTo>
                    <a:pt x="46559" y="51952"/>
                  </a:lnTo>
                  <a:lnTo>
                    <a:pt x="22336" y="39862"/>
                  </a:lnTo>
                  <a:lnTo>
                    <a:pt x="5994" y="21937"/>
                  </a:lnTo>
                  <a:lnTo>
                    <a:pt x="0" y="0"/>
                  </a:lnTo>
                  <a:lnTo>
                    <a:pt x="0" y="3782364"/>
                  </a:lnTo>
                  <a:lnTo>
                    <a:pt x="5994" y="3804346"/>
                  </a:lnTo>
                  <a:lnTo>
                    <a:pt x="22336" y="3822293"/>
                  </a:lnTo>
                  <a:lnTo>
                    <a:pt x="46559" y="3834392"/>
                  </a:lnTo>
                  <a:lnTo>
                    <a:pt x="76200" y="3838829"/>
                  </a:lnTo>
                  <a:lnTo>
                    <a:pt x="105840" y="3834392"/>
                  </a:lnTo>
                  <a:lnTo>
                    <a:pt x="130063" y="3822293"/>
                  </a:lnTo>
                  <a:lnTo>
                    <a:pt x="146405" y="3804346"/>
                  </a:lnTo>
                  <a:lnTo>
                    <a:pt x="152400" y="3782364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0675" y="2119883"/>
              <a:ext cx="161544" cy="12204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175247" y="2180970"/>
              <a:ext cx="152400" cy="3839210"/>
            </a:xfrm>
            <a:custGeom>
              <a:avLst/>
              <a:gdLst/>
              <a:ahLst/>
              <a:cxnLst/>
              <a:rect l="l" t="t" r="r" b="b"/>
              <a:pathLst>
                <a:path w="152400" h="3839210">
                  <a:moveTo>
                    <a:pt x="152400" y="0"/>
                  </a:moveTo>
                  <a:lnTo>
                    <a:pt x="152400" y="3782364"/>
                  </a:lnTo>
                  <a:lnTo>
                    <a:pt x="146405" y="3804346"/>
                  </a:lnTo>
                  <a:lnTo>
                    <a:pt x="130063" y="3822293"/>
                  </a:lnTo>
                  <a:lnTo>
                    <a:pt x="105840" y="3834392"/>
                  </a:lnTo>
                  <a:lnTo>
                    <a:pt x="76200" y="3838829"/>
                  </a:lnTo>
                  <a:lnTo>
                    <a:pt x="46559" y="3834392"/>
                  </a:lnTo>
                  <a:lnTo>
                    <a:pt x="22336" y="3822293"/>
                  </a:lnTo>
                  <a:lnTo>
                    <a:pt x="5994" y="3804346"/>
                  </a:lnTo>
                  <a:lnTo>
                    <a:pt x="0" y="3782364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5247" y="2583179"/>
              <a:ext cx="152400" cy="4572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0675" y="2578607"/>
              <a:ext cx="161544" cy="762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175247" y="2616707"/>
              <a:ext cx="152400" cy="424180"/>
            </a:xfrm>
            <a:custGeom>
              <a:avLst/>
              <a:gdLst/>
              <a:ahLst/>
              <a:cxnLst/>
              <a:rect l="l" t="t" r="r" b="b"/>
              <a:pathLst>
                <a:path w="152400" h="424180">
                  <a:moveTo>
                    <a:pt x="152400" y="0"/>
                  </a:moveTo>
                  <a:lnTo>
                    <a:pt x="152400" y="390143"/>
                  </a:lnTo>
                  <a:lnTo>
                    <a:pt x="146405" y="403205"/>
                  </a:lnTo>
                  <a:lnTo>
                    <a:pt x="130063" y="413861"/>
                  </a:lnTo>
                  <a:lnTo>
                    <a:pt x="105840" y="421040"/>
                  </a:lnTo>
                  <a:lnTo>
                    <a:pt x="76200" y="423671"/>
                  </a:lnTo>
                  <a:lnTo>
                    <a:pt x="46559" y="421040"/>
                  </a:lnTo>
                  <a:lnTo>
                    <a:pt x="22336" y="413861"/>
                  </a:lnTo>
                  <a:lnTo>
                    <a:pt x="5994" y="403205"/>
                  </a:lnTo>
                  <a:lnTo>
                    <a:pt x="0" y="390143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22822" y="2579115"/>
              <a:ext cx="1992630" cy="2371090"/>
            </a:xfrm>
            <a:custGeom>
              <a:avLst/>
              <a:gdLst/>
              <a:ahLst/>
              <a:cxnLst/>
              <a:rect l="l" t="t" r="r" b="b"/>
              <a:pathLst>
                <a:path w="1992629" h="2371090">
                  <a:moveTo>
                    <a:pt x="1992122" y="2370836"/>
                  </a:moveTo>
                  <a:lnTo>
                    <a:pt x="1981454" y="2326259"/>
                  </a:lnTo>
                  <a:lnTo>
                    <a:pt x="1972310" y="2288032"/>
                  </a:lnTo>
                  <a:lnTo>
                    <a:pt x="1964855" y="2294267"/>
                  </a:lnTo>
                  <a:lnTo>
                    <a:pt x="1963547" y="2290572"/>
                  </a:lnTo>
                  <a:lnTo>
                    <a:pt x="1947252" y="2307526"/>
                  </a:lnTo>
                  <a:lnTo>
                    <a:pt x="9652" y="0"/>
                  </a:lnTo>
                  <a:lnTo>
                    <a:pt x="0" y="8128"/>
                  </a:lnTo>
                  <a:lnTo>
                    <a:pt x="1911235" y="2284399"/>
                  </a:lnTo>
                  <a:lnTo>
                    <a:pt x="9271" y="456692"/>
                  </a:lnTo>
                  <a:lnTo>
                    <a:pt x="381" y="465836"/>
                  </a:lnTo>
                  <a:lnTo>
                    <a:pt x="1931911" y="2321839"/>
                  </a:lnTo>
                  <a:lnTo>
                    <a:pt x="1913890" y="2336927"/>
                  </a:lnTo>
                  <a:lnTo>
                    <a:pt x="1917496" y="2338501"/>
                  </a:lnTo>
                  <a:lnTo>
                    <a:pt x="1910715" y="2345563"/>
                  </a:lnTo>
                  <a:lnTo>
                    <a:pt x="1992122" y="23708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27648" y="4949951"/>
              <a:ext cx="1987550" cy="0"/>
            </a:xfrm>
            <a:custGeom>
              <a:avLst/>
              <a:gdLst/>
              <a:ahLst/>
              <a:cxnLst/>
              <a:rect l="l" t="t" r="r" b="b"/>
              <a:pathLst>
                <a:path w="1987550">
                  <a:moveTo>
                    <a:pt x="1987296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91580" y="2583941"/>
              <a:ext cx="76200" cy="457200"/>
            </a:xfrm>
            <a:custGeom>
              <a:avLst/>
              <a:gdLst/>
              <a:ahLst/>
              <a:cxnLst/>
              <a:rect l="l" t="t" r="r" b="b"/>
              <a:pathLst>
                <a:path w="76200" h="457200">
                  <a:moveTo>
                    <a:pt x="28153" y="381033"/>
                  </a:moveTo>
                  <a:lnTo>
                    <a:pt x="0" y="381127"/>
                  </a:lnTo>
                  <a:lnTo>
                    <a:pt x="38354" y="457200"/>
                  </a:lnTo>
                  <a:lnTo>
                    <a:pt x="69839" y="393700"/>
                  </a:lnTo>
                  <a:lnTo>
                    <a:pt x="28194" y="393700"/>
                  </a:lnTo>
                  <a:lnTo>
                    <a:pt x="28153" y="381033"/>
                  </a:lnTo>
                  <a:close/>
                </a:path>
                <a:path w="76200" h="457200">
                  <a:moveTo>
                    <a:pt x="47964" y="380967"/>
                  </a:moveTo>
                  <a:lnTo>
                    <a:pt x="28153" y="381033"/>
                  </a:lnTo>
                  <a:lnTo>
                    <a:pt x="28194" y="393700"/>
                  </a:lnTo>
                  <a:lnTo>
                    <a:pt x="48006" y="393700"/>
                  </a:lnTo>
                  <a:lnTo>
                    <a:pt x="47964" y="380967"/>
                  </a:lnTo>
                  <a:close/>
                </a:path>
                <a:path w="76200" h="457200">
                  <a:moveTo>
                    <a:pt x="76200" y="380873"/>
                  </a:moveTo>
                  <a:lnTo>
                    <a:pt x="47964" y="380967"/>
                  </a:lnTo>
                  <a:lnTo>
                    <a:pt x="48006" y="393700"/>
                  </a:lnTo>
                  <a:lnTo>
                    <a:pt x="69839" y="393700"/>
                  </a:lnTo>
                  <a:lnTo>
                    <a:pt x="76200" y="380873"/>
                  </a:lnTo>
                  <a:close/>
                </a:path>
                <a:path w="76200" h="457200">
                  <a:moveTo>
                    <a:pt x="46736" y="0"/>
                  </a:moveTo>
                  <a:lnTo>
                    <a:pt x="26924" y="0"/>
                  </a:lnTo>
                  <a:lnTo>
                    <a:pt x="28153" y="381033"/>
                  </a:lnTo>
                  <a:lnTo>
                    <a:pt x="47964" y="380967"/>
                  </a:lnTo>
                  <a:lnTo>
                    <a:pt x="467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27648" y="2811779"/>
              <a:ext cx="230504" cy="228600"/>
            </a:xfrm>
            <a:custGeom>
              <a:avLst/>
              <a:gdLst/>
              <a:ahLst/>
              <a:cxnLst/>
              <a:rect l="l" t="t" r="r" b="b"/>
              <a:pathLst>
                <a:path w="230504" h="228600">
                  <a:moveTo>
                    <a:pt x="0" y="228600"/>
                  </a:moveTo>
                  <a:lnTo>
                    <a:pt x="230124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30315" y="2703321"/>
              <a:ext cx="1304290" cy="1499235"/>
            </a:xfrm>
            <a:custGeom>
              <a:avLst/>
              <a:gdLst/>
              <a:ahLst/>
              <a:cxnLst/>
              <a:rect l="l" t="t" r="r" b="b"/>
              <a:pathLst>
                <a:path w="1304290" h="1499235">
                  <a:moveTo>
                    <a:pt x="0" y="41528"/>
                  </a:moveTo>
                  <a:lnTo>
                    <a:pt x="28043" y="32718"/>
                  </a:lnTo>
                  <a:lnTo>
                    <a:pt x="55943" y="22859"/>
                  </a:lnTo>
                  <a:lnTo>
                    <a:pt x="83653" y="11953"/>
                  </a:lnTo>
                  <a:lnTo>
                    <a:pt x="111125" y="0"/>
                  </a:lnTo>
                </a:path>
                <a:path w="1304290" h="1499235">
                  <a:moveTo>
                    <a:pt x="1304289" y="1422908"/>
                  </a:moveTo>
                  <a:lnTo>
                    <a:pt x="1280741" y="1440527"/>
                  </a:lnTo>
                  <a:lnTo>
                    <a:pt x="1257728" y="1459087"/>
                  </a:lnTo>
                  <a:lnTo>
                    <a:pt x="1235263" y="1478575"/>
                  </a:lnTo>
                  <a:lnTo>
                    <a:pt x="1213358" y="149898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314944" y="4415027"/>
              <a:ext cx="0" cy="993775"/>
            </a:xfrm>
            <a:custGeom>
              <a:avLst/>
              <a:gdLst/>
              <a:ahLst/>
              <a:cxnLst/>
              <a:rect l="l" t="t" r="r" b="b"/>
              <a:pathLst>
                <a:path h="993775">
                  <a:moveTo>
                    <a:pt x="0" y="0"/>
                  </a:moveTo>
                  <a:lnTo>
                    <a:pt x="0" y="993648"/>
                  </a:lnTo>
                </a:path>
              </a:pathLst>
            </a:custGeom>
            <a:ln w="914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89341" y="4790439"/>
              <a:ext cx="129539" cy="39370"/>
            </a:xfrm>
            <a:custGeom>
              <a:avLst/>
              <a:gdLst/>
              <a:ahLst/>
              <a:cxnLst/>
              <a:rect l="l" t="t" r="r" b="b"/>
              <a:pathLst>
                <a:path w="129540" h="39370">
                  <a:moveTo>
                    <a:pt x="129539" y="0"/>
                  </a:moveTo>
                  <a:lnTo>
                    <a:pt x="96922" y="7719"/>
                  </a:lnTo>
                  <a:lnTo>
                    <a:pt x="64436" y="16795"/>
                  </a:lnTo>
                  <a:lnTo>
                    <a:pt x="32117" y="27253"/>
                  </a:lnTo>
                  <a:lnTo>
                    <a:pt x="0" y="3911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868797" y="4415027"/>
              <a:ext cx="2423795" cy="1071880"/>
            </a:xfrm>
            <a:custGeom>
              <a:avLst/>
              <a:gdLst/>
              <a:ahLst/>
              <a:cxnLst/>
              <a:rect l="l" t="t" r="r" b="b"/>
              <a:pathLst>
                <a:path w="2423795" h="1071879">
                  <a:moveTo>
                    <a:pt x="0" y="1058418"/>
                  </a:moveTo>
                  <a:lnTo>
                    <a:pt x="47640" y="1061136"/>
                  </a:lnTo>
                  <a:lnTo>
                    <a:pt x="95470" y="1063535"/>
                  </a:lnTo>
                  <a:lnTo>
                    <a:pt x="143472" y="1065614"/>
                  </a:lnTo>
                  <a:lnTo>
                    <a:pt x="191627" y="1067373"/>
                  </a:lnTo>
                  <a:lnTo>
                    <a:pt x="239918" y="1068813"/>
                  </a:lnTo>
                  <a:lnTo>
                    <a:pt x="288327" y="1069932"/>
                  </a:lnTo>
                  <a:lnTo>
                    <a:pt x="336837" y="1070732"/>
                  </a:lnTo>
                  <a:lnTo>
                    <a:pt x="385429" y="1071212"/>
                  </a:lnTo>
                  <a:lnTo>
                    <a:pt x="434086" y="1071372"/>
                  </a:lnTo>
                  <a:lnTo>
                    <a:pt x="505428" y="1071033"/>
                  </a:lnTo>
                  <a:lnTo>
                    <a:pt x="576140" y="1070027"/>
                  </a:lnTo>
                  <a:lnTo>
                    <a:pt x="646177" y="1068363"/>
                  </a:lnTo>
                  <a:lnTo>
                    <a:pt x="715499" y="1066053"/>
                  </a:lnTo>
                  <a:lnTo>
                    <a:pt x="784063" y="1063109"/>
                  </a:lnTo>
                  <a:lnTo>
                    <a:pt x="851827" y="1059541"/>
                  </a:lnTo>
                  <a:lnTo>
                    <a:pt x="918749" y="1055361"/>
                  </a:lnTo>
                  <a:lnTo>
                    <a:pt x="984786" y="1050581"/>
                  </a:lnTo>
                  <a:lnTo>
                    <a:pt x="1049898" y="1045211"/>
                  </a:lnTo>
                  <a:lnTo>
                    <a:pt x="1114041" y="1039263"/>
                  </a:lnTo>
                  <a:lnTo>
                    <a:pt x="1177174" y="1032749"/>
                  </a:lnTo>
                  <a:lnTo>
                    <a:pt x="1239255" y="1025679"/>
                  </a:lnTo>
                  <a:lnTo>
                    <a:pt x="1300241" y="1018065"/>
                  </a:lnTo>
                  <a:lnTo>
                    <a:pt x="1360090" y="1009919"/>
                  </a:lnTo>
                  <a:lnTo>
                    <a:pt x="1418761" y="1001251"/>
                  </a:lnTo>
                  <a:lnTo>
                    <a:pt x="1476211" y="992073"/>
                  </a:lnTo>
                  <a:lnTo>
                    <a:pt x="1532398" y="982396"/>
                  </a:lnTo>
                  <a:lnTo>
                    <a:pt x="1587280" y="972232"/>
                  </a:lnTo>
                  <a:lnTo>
                    <a:pt x="1640815" y="961591"/>
                  </a:lnTo>
                  <a:lnTo>
                    <a:pt x="1692961" y="950486"/>
                  </a:lnTo>
                  <a:lnTo>
                    <a:pt x="1743675" y="938927"/>
                  </a:lnTo>
                  <a:lnTo>
                    <a:pt x="1792916" y="926926"/>
                  </a:lnTo>
                  <a:lnTo>
                    <a:pt x="1840642" y="914495"/>
                  </a:lnTo>
                  <a:lnTo>
                    <a:pt x="1886811" y="901643"/>
                  </a:lnTo>
                  <a:lnTo>
                    <a:pt x="1931379" y="888384"/>
                  </a:lnTo>
                  <a:lnTo>
                    <a:pt x="1974306" y="874728"/>
                  </a:lnTo>
                  <a:lnTo>
                    <a:pt x="2015550" y="860686"/>
                  </a:lnTo>
                  <a:lnTo>
                    <a:pt x="2055067" y="846269"/>
                  </a:lnTo>
                  <a:lnTo>
                    <a:pt x="2092817" y="831490"/>
                  </a:lnTo>
                  <a:lnTo>
                    <a:pt x="2128757" y="816360"/>
                  </a:lnTo>
                  <a:lnTo>
                    <a:pt x="2195037" y="785088"/>
                  </a:lnTo>
                  <a:lnTo>
                    <a:pt x="2253573" y="752547"/>
                  </a:lnTo>
                  <a:lnTo>
                    <a:pt x="2304027" y="718825"/>
                  </a:lnTo>
                  <a:lnTo>
                    <a:pt x="2346063" y="684014"/>
                  </a:lnTo>
                  <a:lnTo>
                    <a:pt x="2379343" y="648204"/>
                  </a:lnTo>
                  <a:lnTo>
                    <a:pt x="2403532" y="611485"/>
                  </a:lnTo>
                  <a:lnTo>
                    <a:pt x="2418292" y="573949"/>
                  </a:lnTo>
                  <a:lnTo>
                    <a:pt x="2423286" y="535686"/>
                  </a:lnTo>
                  <a:lnTo>
                    <a:pt x="2422031" y="516476"/>
                  </a:lnTo>
                  <a:lnTo>
                    <a:pt x="2412111" y="478579"/>
                  </a:lnTo>
                  <a:lnTo>
                    <a:pt x="2392595" y="441451"/>
                  </a:lnTo>
                  <a:lnTo>
                    <a:pt x="2363818" y="405185"/>
                  </a:lnTo>
                  <a:lnTo>
                    <a:pt x="2326118" y="369869"/>
                  </a:lnTo>
                  <a:lnTo>
                    <a:pt x="2279831" y="335596"/>
                  </a:lnTo>
                  <a:lnTo>
                    <a:pt x="2225294" y="302456"/>
                  </a:lnTo>
                  <a:lnTo>
                    <a:pt x="2162844" y="270539"/>
                  </a:lnTo>
                  <a:lnTo>
                    <a:pt x="2092817" y="239937"/>
                  </a:lnTo>
                  <a:lnTo>
                    <a:pt x="2055067" y="225157"/>
                  </a:lnTo>
                  <a:lnTo>
                    <a:pt x="2015550" y="210740"/>
                  </a:lnTo>
                  <a:lnTo>
                    <a:pt x="1974306" y="196696"/>
                  </a:lnTo>
                  <a:lnTo>
                    <a:pt x="1931379" y="183038"/>
                  </a:lnTo>
                  <a:lnTo>
                    <a:pt x="1886811" y="169777"/>
                  </a:lnTo>
                  <a:lnTo>
                    <a:pt x="1840642" y="156924"/>
                  </a:lnTo>
                  <a:lnTo>
                    <a:pt x="1792916" y="144490"/>
                  </a:lnTo>
                  <a:lnTo>
                    <a:pt x="1743675" y="132487"/>
                  </a:lnTo>
                  <a:lnTo>
                    <a:pt x="1692961" y="120926"/>
                  </a:lnTo>
                  <a:lnTo>
                    <a:pt x="1640815" y="109818"/>
                  </a:lnTo>
                  <a:lnTo>
                    <a:pt x="1587280" y="99175"/>
                  </a:lnTo>
                  <a:lnTo>
                    <a:pt x="1532398" y="89008"/>
                  </a:lnTo>
                  <a:lnTo>
                    <a:pt x="1476211" y="79328"/>
                  </a:lnTo>
                  <a:lnTo>
                    <a:pt x="1418761" y="70147"/>
                  </a:lnTo>
                  <a:lnTo>
                    <a:pt x="1360090" y="61477"/>
                  </a:lnTo>
                  <a:lnTo>
                    <a:pt x="1300241" y="53327"/>
                  </a:lnTo>
                  <a:lnTo>
                    <a:pt x="1239255" y="45711"/>
                  </a:lnTo>
                  <a:lnTo>
                    <a:pt x="1177174" y="38638"/>
                  </a:lnTo>
                  <a:lnTo>
                    <a:pt x="1114041" y="32122"/>
                  </a:lnTo>
                  <a:lnTo>
                    <a:pt x="1049898" y="26172"/>
                  </a:lnTo>
                  <a:lnTo>
                    <a:pt x="984786" y="20800"/>
                  </a:lnTo>
                  <a:lnTo>
                    <a:pt x="918749" y="16017"/>
                  </a:lnTo>
                  <a:lnTo>
                    <a:pt x="851827" y="11836"/>
                  </a:lnTo>
                  <a:lnTo>
                    <a:pt x="784063" y="8266"/>
                  </a:lnTo>
                  <a:lnTo>
                    <a:pt x="715499" y="5321"/>
                  </a:lnTo>
                  <a:lnTo>
                    <a:pt x="646177" y="3010"/>
                  </a:lnTo>
                  <a:lnTo>
                    <a:pt x="576140" y="1345"/>
                  </a:lnTo>
                  <a:lnTo>
                    <a:pt x="505428" y="338"/>
                  </a:lnTo>
                  <a:lnTo>
                    <a:pt x="434086" y="0"/>
                  </a:lnTo>
                  <a:lnTo>
                    <a:pt x="386053" y="154"/>
                  </a:lnTo>
                  <a:lnTo>
                    <a:pt x="338077" y="619"/>
                  </a:lnTo>
                  <a:lnTo>
                    <a:pt x="290179" y="1393"/>
                  </a:lnTo>
                  <a:lnTo>
                    <a:pt x="242379" y="2476"/>
                  </a:lnTo>
                  <a:lnTo>
                    <a:pt x="194698" y="3869"/>
                  </a:lnTo>
                  <a:lnTo>
                    <a:pt x="147157" y="5572"/>
                  </a:lnTo>
                  <a:lnTo>
                    <a:pt x="99776" y="7584"/>
                  </a:lnTo>
                  <a:lnTo>
                    <a:pt x="52577" y="9906"/>
                  </a:lnTo>
                </a:path>
              </a:pathLst>
            </a:custGeom>
            <a:ln w="914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14110" y="3423665"/>
              <a:ext cx="2109470" cy="2367280"/>
            </a:xfrm>
            <a:custGeom>
              <a:avLst/>
              <a:gdLst/>
              <a:ahLst/>
              <a:cxnLst/>
              <a:rect l="l" t="t" r="r" b="b"/>
              <a:pathLst>
                <a:path w="2109470" h="2367279">
                  <a:moveTo>
                    <a:pt x="76200" y="304800"/>
                  </a:moveTo>
                  <a:lnTo>
                    <a:pt x="48006" y="304800"/>
                  </a:lnTo>
                  <a:lnTo>
                    <a:pt x="48006" y="0"/>
                  </a:lnTo>
                  <a:lnTo>
                    <a:pt x="28194" y="0"/>
                  </a:lnTo>
                  <a:lnTo>
                    <a:pt x="28194" y="304800"/>
                  </a:lnTo>
                  <a:lnTo>
                    <a:pt x="0" y="304800"/>
                  </a:lnTo>
                  <a:lnTo>
                    <a:pt x="38100" y="381000"/>
                  </a:lnTo>
                  <a:lnTo>
                    <a:pt x="69850" y="317500"/>
                  </a:lnTo>
                  <a:lnTo>
                    <a:pt x="76200" y="304800"/>
                  </a:lnTo>
                  <a:close/>
                </a:path>
                <a:path w="2109470" h="2367279">
                  <a:moveTo>
                    <a:pt x="2109216" y="1533271"/>
                  </a:moveTo>
                  <a:lnTo>
                    <a:pt x="2093976" y="1520825"/>
                  </a:lnTo>
                  <a:lnTo>
                    <a:pt x="1454835" y="2301519"/>
                  </a:lnTo>
                  <a:lnTo>
                    <a:pt x="1433068" y="2283676"/>
                  </a:lnTo>
                  <a:lnTo>
                    <a:pt x="1414272" y="2366772"/>
                  </a:lnTo>
                  <a:lnTo>
                    <a:pt x="1491996" y="2331936"/>
                  </a:lnTo>
                  <a:lnTo>
                    <a:pt x="1482191" y="2323909"/>
                  </a:lnTo>
                  <a:lnTo>
                    <a:pt x="1470190" y="2314092"/>
                  </a:lnTo>
                  <a:lnTo>
                    <a:pt x="2109216" y="15332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658249" y="2620707"/>
            <a:ext cx="269240" cy="3981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50" i="1" spc="-25" dirty="0">
                <a:latin typeface="Times New Roman"/>
                <a:cs typeface="Times New Roman"/>
              </a:rPr>
              <a:t>dl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486504" y="2171171"/>
            <a:ext cx="314960" cy="10744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950" spc="-50" dirty="0">
                <a:latin typeface="Symbol"/>
                <a:cs typeface="Symbol"/>
              </a:rPr>
              <a:t></a:t>
            </a:r>
            <a:endParaRPr sz="2950">
              <a:latin typeface="Symbol"/>
              <a:cs typeface="Symbol"/>
            </a:endParaRPr>
          </a:p>
          <a:p>
            <a:pPr marL="38100">
              <a:lnSpc>
                <a:spcPct val="100000"/>
              </a:lnSpc>
              <a:spcBef>
                <a:spcPts val="1739"/>
              </a:spcBef>
            </a:pPr>
            <a:r>
              <a:rPr sz="2450" i="1" spc="130" dirty="0">
                <a:latin typeface="Times New Roman"/>
                <a:cs typeface="Times New Roman"/>
              </a:rPr>
              <a:t>r</a:t>
            </a:r>
            <a:r>
              <a:rPr sz="1800" spc="195" baseline="-27777" dirty="0">
                <a:latin typeface="Times New Roman"/>
                <a:cs typeface="Times New Roman"/>
              </a:rPr>
              <a:t>0</a:t>
            </a:r>
            <a:endParaRPr sz="1800" baseline="-27777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351452" y="3210467"/>
            <a:ext cx="186055" cy="525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50" i="1" spc="-50" dirty="0">
                <a:latin typeface="Times New Roman"/>
                <a:cs typeface="Times New Roman"/>
              </a:rPr>
              <a:t>r</a:t>
            </a:r>
            <a:endParaRPr sz="32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869769" y="4419151"/>
            <a:ext cx="209550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i="1" spc="-50" dirty="0">
                <a:latin typeface="Times New Roman"/>
                <a:cs typeface="Times New Roman"/>
              </a:rPr>
              <a:t>a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772784" y="3541203"/>
            <a:ext cx="469900" cy="1097915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sz="2300" i="1" spc="-25" dirty="0">
                <a:latin typeface="Times New Roman"/>
                <a:cs typeface="Times New Roman"/>
              </a:rPr>
              <a:t>d</a:t>
            </a:r>
            <a:r>
              <a:rPr sz="2400" spc="-25" dirty="0">
                <a:latin typeface="Symbol"/>
                <a:cs typeface="Symbol"/>
              </a:rPr>
              <a:t></a:t>
            </a:r>
            <a:endParaRPr sz="2400">
              <a:latin typeface="Symbol"/>
              <a:cs typeface="Symbol"/>
            </a:endParaRPr>
          </a:p>
          <a:p>
            <a:pPr marL="280670">
              <a:lnSpc>
                <a:spcPct val="100000"/>
              </a:lnSpc>
              <a:spcBef>
                <a:spcPts val="1325"/>
              </a:spcBef>
            </a:pPr>
            <a:r>
              <a:rPr sz="2400" spc="-80" dirty="0">
                <a:latin typeface="Symbol"/>
                <a:cs typeface="Symbol"/>
              </a:rPr>
              <a:t>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427017" y="4682660"/>
            <a:ext cx="276225" cy="4349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50" i="1" spc="5" dirty="0">
                <a:latin typeface="Times New Roman"/>
                <a:cs typeface="Times New Roman"/>
              </a:rPr>
              <a:t>O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849682" y="3260052"/>
            <a:ext cx="125095" cy="4133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50" i="1" spc="-50" dirty="0">
                <a:latin typeface="Times New Roman"/>
                <a:cs typeface="Times New Roman"/>
              </a:rPr>
              <a:t>I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848947" y="5665087"/>
            <a:ext cx="379095" cy="4019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50" i="1" spc="-25" dirty="0">
                <a:latin typeface="Times New Roman"/>
                <a:cs typeface="Times New Roman"/>
              </a:rPr>
              <a:t>dB</a:t>
            </a:r>
            <a:endParaRPr sz="2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5187" y="101345"/>
            <a:ext cx="52489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62710" algn="l"/>
                <a:tab pos="3662679" algn="l"/>
              </a:tabLst>
            </a:pP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Щоб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визначити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індукцію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491489"/>
            <a:ext cx="5784215" cy="90424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 marR="5080">
              <a:lnSpc>
                <a:spcPts val="3070"/>
              </a:lnSpc>
              <a:spcBef>
                <a:spcPts val="844"/>
              </a:spcBef>
              <a:tabLst>
                <a:tab pos="1765300" algn="l"/>
                <a:tab pos="2185670" algn="l"/>
                <a:tab pos="2251075" algn="l"/>
                <a:tab pos="3272790" algn="l"/>
                <a:tab pos="3435985" algn="l"/>
                <a:tab pos="4114165" algn="l"/>
                <a:tab pos="5497830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магнітного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поля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провідника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зі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струмом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у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	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точці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	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О,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розіб’ємо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442718"/>
            <a:ext cx="57842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96975" algn="l"/>
                <a:tab pos="2501265" algn="l"/>
                <a:tab pos="4720590" algn="l"/>
              </a:tabLst>
            </a:pP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О,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що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створює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35" dirty="0">
                <a:solidFill>
                  <a:srgbClr val="333399"/>
                </a:solidFill>
                <a:latin typeface="Times New Roman"/>
                <a:cs typeface="Times New Roman"/>
              </a:rPr>
              <a:t>кожна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2832862"/>
            <a:ext cx="57835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364105" algn="l"/>
                <a:tab pos="3827779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елементарна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ділянка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провідника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3223006"/>
            <a:ext cx="57829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85670" algn="l"/>
                <a:tab pos="2654300" algn="l"/>
                <a:tab pos="3761740" algn="l"/>
                <a:tab pos="4552950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направлені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в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один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бік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вздовж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3613530"/>
            <a:ext cx="57842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50315" algn="l"/>
                <a:tab pos="2738120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одної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прямої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перпендикулярно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4003675"/>
            <a:ext cx="57835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2315" algn="l"/>
                <a:tab pos="2651125" algn="l"/>
                <a:tab pos="4359275" algn="l"/>
                <a:tab pos="5089525" algn="l"/>
              </a:tabLst>
            </a:pP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до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площини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рисунка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до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нас.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4393819"/>
            <a:ext cx="57842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25905" algn="l"/>
                <a:tab pos="4315460" algn="l"/>
              </a:tabLst>
            </a:pP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Тому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результуюча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індукція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9" y="4783658"/>
            <a:ext cx="57835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26615" algn="l"/>
                <a:tab pos="3155315" algn="l"/>
                <a:tab pos="4065270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магнітного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поля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всіх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елементів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39" y="5174386"/>
            <a:ext cx="35699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струму</a:t>
            </a:r>
            <a:r>
              <a:rPr sz="3200" spc="-409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4500" i="1" baseline="2777" dirty="0">
                <a:latin typeface="Times New Roman"/>
                <a:cs typeface="Times New Roman"/>
              </a:rPr>
              <a:t>Idl</a:t>
            </a:r>
            <a:r>
              <a:rPr sz="4500" i="1" spc="292" baseline="2777" dirty="0"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у</a:t>
            </a:r>
            <a:r>
              <a:rPr sz="3200" spc="-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точці</a:t>
            </a:r>
            <a:r>
              <a:rPr sz="3200" spc="-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О: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27279" y="6535002"/>
            <a:ext cx="101600" cy="2038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-50" dirty="0">
                <a:latin typeface="Times New Roman"/>
                <a:cs typeface="Times New Roman"/>
              </a:rPr>
              <a:t>1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92644" y="6411635"/>
            <a:ext cx="160020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-50" dirty="0">
                <a:latin typeface="Symbol"/>
                <a:cs typeface="Symbol"/>
              </a:rPr>
              <a:t>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59831" y="6143453"/>
            <a:ext cx="807720" cy="553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3250" spc="-90" dirty="0">
                <a:latin typeface="Times New Roman"/>
                <a:cs typeface="Times New Roman"/>
              </a:rPr>
              <a:t>4</a:t>
            </a:r>
            <a:r>
              <a:rPr sz="3450" spc="-90" dirty="0">
                <a:latin typeface="Symbol"/>
                <a:cs typeface="Symbol"/>
              </a:rPr>
              <a:t></a:t>
            </a:r>
            <a:r>
              <a:rPr sz="3250" i="1" spc="-90" dirty="0">
                <a:latin typeface="Times New Roman"/>
                <a:cs typeface="Times New Roman"/>
              </a:rPr>
              <a:t>r</a:t>
            </a:r>
            <a:r>
              <a:rPr sz="3250" i="1" spc="-434" dirty="0">
                <a:latin typeface="Times New Roman"/>
                <a:cs typeface="Times New Roman"/>
              </a:rPr>
              <a:t> </a:t>
            </a:r>
            <a:r>
              <a:rPr sz="2400" spc="-75" baseline="50347" dirty="0">
                <a:latin typeface="Times New Roman"/>
                <a:cs typeface="Times New Roman"/>
              </a:rPr>
              <a:t>2</a:t>
            </a:r>
            <a:endParaRPr sz="2400" baseline="50347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52763" y="5554457"/>
            <a:ext cx="2336165" cy="553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550" spc="97" baseline="45751" dirty="0">
                <a:latin typeface="Symbol"/>
                <a:cs typeface="Symbol"/>
              </a:rPr>
              <a:t></a:t>
            </a:r>
            <a:r>
              <a:rPr sz="1725" spc="97" baseline="48309" dirty="0">
                <a:latin typeface="Times New Roman"/>
                <a:cs typeface="Times New Roman"/>
              </a:rPr>
              <a:t>2</a:t>
            </a:r>
            <a:r>
              <a:rPr sz="1725" spc="367" baseline="48309" dirty="0">
                <a:latin typeface="Times New Roman"/>
                <a:cs typeface="Times New Roman"/>
              </a:rPr>
              <a:t> </a:t>
            </a:r>
            <a:r>
              <a:rPr sz="3450" dirty="0">
                <a:latin typeface="Symbol"/>
                <a:cs typeface="Symbol"/>
              </a:rPr>
              <a:t></a:t>
            </a:r>
            <a:r>
              <a:rPr sz="3450" spc="380" dirty="0">
                <a:latin typeface="Times New Roman"/>
                <a:cs typeface="Times New Roman"/>
              </a:rPr>
              <a:t> </a:t>
            </a:r>
            <a:r>
              <a:rPr sz="3250" i="1" dirty="0">
                <a:latin typeface="Times New Roman"/>
                <a:cs typeface="Times New Roman"/>
              </a:rPr>
              <a:t>Іdl</a:t>
            </a:r>
            <a:r>
              <a:rPr sz="3250" i="1" spc="-335" dirty="0">
                <a:latin typeface="Times New Roman"/>
                <a:cs typeface="Times New Roman"/>
              </a:rPr>
              <a:t> </a:t>
            </a:r>
            <a:r>
              <a:rPr sz="3250" i="1" spc="-20" dirty="0">
                <a:latin typeface="Times New Roman"/>
                <a:cs typeface="Times New Roman"/>
              </a:rPr>
              <a:t>sin</a:t>
            </a:r>
            <a:r>
              <a:rPr sz="3450" spc="-20" dirty="0">
                <a:latin typeface="Symbol"/>
                <a:cs typeface="Symbol"/>
              </a:rPr>
              <a:t></a:t>
            </a:r>
            <a:endParaRPr sz="345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89633" y="5563243"/>
            <a:ext cx="3055620" cy="667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1499235" algn="l"/>
                <a:tab pos="3016885" algn="l"/>
              </a:tabLst>
            </a:pPr>
            <a:r>
              <a:rPr sz="4875" i="1" spc="82" baseline="-22222" dirty="0">
                <a:latin typeface="Times New Roman"/>
                <a:cs typeface="Times New Roman"/>
              </a:rPr>
              <a:t>B</a:t>
            </a:r>
            <a:r>
              <a:rPr sz="4875" i="1" spc="7" baseline="-22222" dirty="0">
                <a:latin typeface="Times New Roman"/>
                <a:cs typeface="Times New Roman"/>
              </a:rPr>
              <a:t> </a:t>
            </a:r>
            <a:r>
              <a:rPr sz="4875" spc="75" baseline="-22222" dirty="0">
                <a:latin typeface="Symbol"/>
                <a:cs typeface="Symbol"/>
              </a:rPr>
              <a:t></a:t>
            </a:r>
            <a:r>
              <a:rPr sz="4875" spc="562" baseline="-22222" dirty="0">
                <a:latin typeface="Times New Roman"/>
                <a:cs typeface="Times New Roman"/>
              </a:rPr>
              <a:t> </a:t>
            </a:r>
            <a:r>
              <a:rPr sz="6300" baseline="-28439" dirty="0">
                <a:latin typeface="Symbol"/>
                <a:cs typeface="Symbol"/>
              </a:rPr>
              <a:t></a:t>
            </a:r>
            <a:r>
              <a:rPr sz="6300" spc="-787" baseline="-28439" dirty="0">
                <a:latin typeface="Times New Roman"/>
                <a:cs typeface="Times New Roman"/>
              </a:rPr>
              <a:t> </a:t>
            </a:r>
            <a:r>
              <a:rPr sz="16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600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</a:t>
            </a:r>
            <a:r>
              <a:rPr sz="16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089777" y="1330452"/>
            <a:ext cx="2459355" cy="3904615"/>
            <a:chOff x="6089777" y="1330452"/>
            <a:chExt cx="2459355" cy="3904615"/>
          </a:xfrm>
        </p:grpSpPr>
        <p:sp>
          <p:nvSpPr>
            <p:cNvPr id="18" name="object 18"/>
            <p:cNvSpPr/>
            <p:nvPr/>
          </p:nvSpPr>
          <p:spPr>
            <a:xfrm>
              <a:off x="6400800" y="1391539"/>
              <a:ext cx="152400" cy="3839210"/>
            </a:xfrm>
            <a:custGeom>
              <a:avLst/>
              <a:gdLst/>
              <a:ahLst/>
              <a:cxnLst/>
              <a:rect l="l" t="t" r="r" b="b"/>
              <a:pathLst>
                <a:path w="152400" h="3839210">
                  <a:moveTo>
                    <a:pt x="152400" y="0"/>
                  </a:moveTo>
                  <a:lnTo>
                    <a:pt x="146405" y="21937"/>
                  </a:lnTo>
                  <a:lnTo>
                    <a:pt x="130063" y="39862"/>
                  </a:lnTo>
                  <a:lnTo>
                    <a:pt x="105840" y="51952"/>
                  </a:lnTo>
                  <a:lnTo>
                    <a:pt x="76200" y="56387"/>
                  </a:lnTo>
                  <a:lnTo>
                    <a:pt x="46559" y="51952"/>
                  </a:lnTo>
                  <a:lnTo>
                    <a:pt x="22336" y="39862"/>
                  </a:lnTo>
                  <a:lnTo>
                    <a:pt x="5994" y="21937"/>
                  </a:lnTo>
                  <a:lnTo>
                    <a:pt x="0" y="0"/>
                  </a:lnTo>
                  <a:lnTo>
                    <a:pt x="0" y="3782314"/>
                  </a:lnTo>
                  <a:lnTo>
                    <a:pt x="5994" y="3804324"/>
                  </a:lnTo>
                  <a:lnTo>
                    <a:pt x="22336" y="3822287"/>
                  </a:lnTo>
                  <a:lnTo>
                    <a:pt x="46559" y="3834391"/>
                  </a:lnTo>
                  <a:lnTo>
                    <a:pt x="76200" y="3838829"/>
                  </a:lnTo>
                  <a:lnTo>
                    <a:pt x="105840" y="3834391"/>
                  </a:lnTo>
                  <a:lnTo>
                    <a:pt x="130063" y="3822287"/>
                  </a:lnTo>
                  <a:lnTo>
                    <a:pt x="146405" y="3804324"/>
                  </a:lnTo>
                  <a:lnTo>
                    <a:pt x="152400" y="3782314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96228" y="1330452"/>
              <a:ext cx="161544" cy="12204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400800" y="1391539"/>
              <a:ext cx="152400" cy="3839210"/>
            </a:xfrm>
            <a:custGeom>
              <a:avLst/>
              <a:gdLst/>
              <a:ahLst/>
              <a:cxnLst/>
              <a:rect l="l" t="t" r="r" b="b"/>
              <a:pathLst>
                <a:path w="152400" h="3839210">
                  <a:moveTo>
                    <a:pt x="152400" y="0"/>
                  </a:moveTo>
                  <a:lnTo>
                    <a:pt x="152400" y="3782314"/>
                  </a:lnTo>
                  <a:lnTo>
                    <a:pt x="146405" y="3804324"/>
                  </a:lnTo>
                  <a:lnTo>
                    <a:pt x="130063" y="3822287"/>
                  </a:lnTo>
                  <a:lnTo>
                    <a:pt x="105840" y="3834391"/>
                  </a:lnTo>
                  <a:lnTo>
                    <a:pt x="76200" y="3838829"/>
                  </a:lnTo>
                  <a:lnTo>
                    <a:pt x="46559" y="3834391"/>
                  </a:lnTo>
                  <a:lnTo>
                    <a:pt x="22336" y="3822287"/>
                  </a:lnTo>
                  <a:lnTo>
                    <a:pt x="5994" y="3804324"/>
                  </a:lnTo>
                  <a:lnTo>
                    <a:pt x="0" y="3782314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0800" y="1793748"/>
              <a:ext cx="152400" cy="45872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96228" y="1789176"/>
              <a:ext cx="161544" cy="7620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400800" y="1827276"/>
              <a:ext cx="152400" cy="425450"/>
            </a:xfrm>
            <a:custGeom>
              <a:avLst/>
              <a:gdLst/>
              <a:ahLst/>
              <a:cxnLst/>
              <a:rect l="l" t="t" r="r" b="b"/>
              <a:pathLst>
                <a:path w="152400" h="425450">
                  <a:moveTo>
                    <a:pt x="152400" y="0"/>
                  </a:moveTo>
                  <a:lnTo>
                    <a:pt x="152400" y="391668"/>
                  </a:lnTo>
                  <a:lnTo>
                    <a:pt x="146405" y="404729"/>
                  </a:lnTo>
                  <a:lnTo>
                    <a:pt x="130063" y="415385"/>
                  </a:lnTo>
                  <a:lnTo>
                    <a:pt x="105840" y="422564"/>
                  </a:lnTo>
                  <a:lnTo>
                    <a:pt x="76200" y="425196"/>
                  </a:lnTo>
                  <a:lnTo>
                    <a:pt x="46559" y="422564"/>
                  </a:lnTo>
                  <a:lnTo>
                    <a:pt x="22336" y="415385"/>
                  </a:lnTo>
                  <a:lnTo>
                    <a:pt x="5994" y="404729"/>
                  </a:lnTo>
                  <a:lnTo>
                    <a:pt x="0" y="391668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48374" y="1789683"/>
              <a:ext cx="1992630" cy="2371090"/>
            </a:xfrm>
            <a:custGeom>
              <a:avLst/>
              <a:gdLst/>
              <a:ahLst/>
              <a:cxnLst/>
              <a:rect l="l" t="t" r="r" b="b"/>
              <a:pathLst>
                <a:path w="1992629" h="2371090">
                  <a:moveTo>
                    <a:pt x="1992122" y="2370836"/>
                  </a:moveTo>
                  <a:lnTo>
                    <a:pt x="1981454" y="2326259"/>
                  </a:lnTo>
                  <a:lnTo>
                    <a:pt x="1972310" y="2288032"/>
                  </a:lnTo>
                  <a:lnTo>
                    <a:pt x="1964855" y="2294267"/>
                  </a:lnTo>
                  <a:lnTo>
                    <a:pt x="1963547" y="2290572"/>
                  </a:lnTo>
                  <a:lnTo>
                    <a:pt x="1947252" y="2307526"/>
                  </a:lnTo>
                  <a:lnTo>
                    <a:pt x="9652" y="0"/>
                  </a:lnTo>
                  <a:lnTo>
                    <a:pt x="0" y="8128"/>
                  </a:lnTo>
                  <a:lnTo>
                    <a:pt x="1911337" y="2284526"/>
                  </a:lnTo>
                  <a:lnTo>
                    <a:pt x="9271" y="458216"/>
                  </a:lnTo>
                  <a:lnTo>
                    <a:pt x="381" y="467360"/>
                  </a:lnTo>
                  <a:lnTo>
                    <a:pt x="1931911" y="2321839"/>
                  </a:lnTo>
                  <a:lnTo>
                    <a:pt x="1913890" y="2336927"/>
                  </a:lnTo>
                  <a:lnTo>
                    <a:pt x="1917496" y="2338501"/>
                  </a:lnTo>
                  <a:lnTo>
                    <a:pt x="1910715" y="2345563"/>
                  </a:lnTo>
                  <a:lnTo>
                    <a:pt x="1992122" y="23708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53200" y="4160519"/>
              <a:ext cx="1987550" cy="0"/>
            </a:xfrm>
            <a:custGeom>
              <a:avLst/>
              <a:gdLst/>
              <a:ahLst/>
              <a:cxnLst/>
              <a:rect l="l" t="t" r="r" b="b"/>
              <a:pathLst>
                <a:path w="1987550">
                  <a:moveTo>
                    <a:pt x="1987296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17132" y="1794510"/>
              <a:ext cx="76200" cy="459105"/>
            </a:xfrm>
            <a:custGeom>
              <a:avLst/>
              <a:gdLst/>
              <a:ahLst/>
              <a:cxnLst/>
              <a:rect l="l" t="t" r="r" b="b"/>
              <a:pathLst>
                <a:path w="76200" h="459105">
                  <a:moveTo>
                    <a:pt x="28153" y="382557"/>
                  </a:moveTo>
                  <a:lnTo>
                    <a:pt x="0" y="382650"/>
                  </a:lnTo>
                  <a:lnTo>
                    <a:pt x="38353" y="458724"/>
                  </a:lnTo>
                  <a:lnTo>
                    <a:pt x="69839" y="395224"/>
                  </a:lnTo>
                  <a:lnTo>
                    <a:pt x="28194" y="395224"/>
                  </a:lnTo>
                  <a:lnTo>
                    <a:pt x="28153" y="382557"/>
                  </a:lnTo>
                  <a:close/>
                </a:path>
                <a:path w="76200" h="459105">
                  <a:moveTo>
                    <a:pt x="47965" y="382491"/>
                  </a:moveTo>
                  <a:lnTo>
                    <a:pt x="28153" y="382557"/>
                  </a:lnTo>
                  <a:lnTo>
                    <a:pt x="28194" y="395224"/>
                  </a:lnTo>
                  <a:lnTo>
                    <a:pt x="48006" y="395224"/>
                  </a:lnTo>
                  <a:lnTo>
                    <a:pt x="47965" y="382491"/>
                  </a:lnTo>
                  <a:close/>
                </a:path>
                <a:path w="76200" h="459105">
                  <a:moveTo>
                    <a:pt x="76200" y="382397"/>
                  </a:moveTo>
                  <a:lnTo>
                    <a:pt x="47965" y="382491"/>
                  </a:lnTo>
                  <a:lnTo>
                    <a:pt x="48006" y="395224"/>
                  </a:lnTo>
                  <a:lnTo>
                    <a:pt x="69839" y="395224"/>
                  </a:lnTo>
                  <a:lnTo>
                    <a:pt x="76200" y="382397"/>
                  </a:lnTo>
                  <a:close/>
                </a:path>
                <a:path w="76200" h="459105">
                  <a:moveTo>
                    <a:pt x="46736" y="0"/>
                  </a:moveTo>
                  <a:lnTo>
                    <a:pt x="26924" y="0"/>
                  </a:lnTo>
                  <a:lnTo>
                    <a:pt x="28153" y="382557"/>
                  </a:lnTo>
                  <a:lnTo>
                    <a:pt x="47965" y="382491"/>
                  </a:lnTo>
                  <a:lnTo>
                    <a:pt x="467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53200" y="2022348"/>
              <a:ext cx="230504" cy="230504"/>
            </a:xfrm>
            <a:custGeom>
              <a:avLst/>
              <a:gdLst/>
              <a:ahLst/>
              <a:cxnLst/>
              <a:rect l="l" t="t" r="r" b="b"/>
              <a:pathLst>
                <a:path w="230504" h="230505">
                  <a:moveTo>
                    <a:pt x="0" y="230124"/>
                  </a:moveTo>
                  <a:lnTo>
                    <a:pt x="230124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555740" y="1914398"/>
              <a:ext cx="111125" cy="41910"/>
            </a:xfrm>
            <a:custGeom>
              <a:avLst/>
              <a:gdLst/>
              <a:ahLst/>
              <a:cxnLst/>
              <a:rect l="l" t="t" r="r" b="b"/>
              <a:pathLst>
                <a:path w="111125" h="41910">
                  <a:moveTo>
                    <a:pt x="0" y="41528"/>
                  </a:moveTo>
                  <a:lnTo>
                    <a:pt x="28043" y="32700"/>
                  </a:lnTo>
                  <a:lnTo>
                    <a:pt x="55943" y="22812"/>
                  </a:lnTo>
                  <a:lnTo>
                    <a:pt x="83653" y="11900"/>
                  </a:lnTo>
                  <a:lnTo>
                    <a:pt x="11112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769098" y="3337178"/>
              <a:ext cx="91440" cy="76200"/>
            </a:xfrm>
            <a:custGeom>
              <a:avLst/>
              <a:gdLst/>
              <a:ahLst/>
              <a:cxnLst/>
              <a:rect l="l" t="t" r="r" b="b"/>
              <a:pathLst>
                <a:path w="91440" h="76200">
                  <a:moveTo>
                    <a:pt x="90931" y="0"/>
                  </a:moveTo>
                  <a:lnTo>
                    <a:pt x="67383" y="17637"/>
                  </a:lnTo>
                  <a:lnTo>
                    <a:pt x="44370" y="36226"/>
                  </a:lnTo>
                  <a:lnTo>
                    <a:pt x="21905" y="55721"/>
                  </a:lnTo>
                  <a:lnTo>
                    <a:pt x="0" y="76073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540496" y="3627119"/>
              <a:ext cx="0" cy="992505"/>
            </a:xfrm>
            <a:custGeom>
              <a:avLst/>
              <a:gdLst/>
              <a:ahLst/>
              <a:cxnLst/>
              <a:rect l="l" t="t" r="r" b="b"/>
              <a:pathLst>
                <a:path h="992504">
                  <a:moveTo>
                    <a:pt x="0" y="0"/>
                  </a:moveTo>
                  <a:lnTo>
                    <a:pt x="0" y="992123"/>
                  </a:lnTo>
                </a:path>
              </a:pathLst>
            </a:custGeom>
            <a:ln w="914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414766" y="4001388"/>
              <a:ext cx="129539" cy="39370"/>
            </a:xfrm>
            <a:custGeom>
              <a:avLst/>
              <a:gdLst/>
              <a:ahLst/>
              <a:cxnLst/>
              <a:rect l="l" t="t" r="r" b="b"/>
              <a:pathLst>
                <a:path w="129540" h="39370">
                  <a:moveTo>
                    <a:pt x="129539" y="0"/>
                  </a:moveTo>
                  <a:lnTo>
                    <a:pt x="96922" y="7737"/>
                  </a:lnTo>
                  <a:lnTo>
                    <a:pt x="64436" y="16843"/>
                  </a:lnTo>
                  <a:lnTo>
                    <a:pt x="32117" y="27306"/>
                  </a:lnTo>
                  <a:lnTo>
                    <a:pt x="0" y="3911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94349" y="3627119"/>
              <a:ext cx="2423795" cy="1069975"/>
            </a:xfrm>
            <a:custGeom>
              <a:avLst/>
              <a:gdLst/>
              <a:ahLst/>
              <a:cxnLst/>
              <a:rect l="l" t="t" r="r" b="b"/>
              <a:pathLst>
                <a:path w="2423795" h="1069975">
                  <a:moveTo>
                    <a:pt x="0" y="1057020"/>
                  </a:moveTo>
                  <a:lnTo>
                    <a:pt x="47640" y="1059701"/>
                  </a:lnTo>
                  <a:lnTo>
                    <a:pt x="95470" y="1062071"/>
                  </a:lnTo>
                  <a:lnTo>
                    <a:pt x="143472" y="1064128"/>
                  </a:lnTo>
                  <a:lnTo>
                    <a:pt x="191627" y="1065871"/>
                  </a:lnTo>
                  <a:lnTo>
                    <a:pt x="239918" y="1067300"/>
                  </a:lnTo>
                  <a:lnTo>
                    <a:pt x="288327" y="1068413"/>
                  </a:lnTo>
                  <a:lnTo>
                    <a:pt x="336837" y="1069209"/>
                  </a:lnTo>
                  <a:lnTo>
                    <a:pt x="385429" y="1069688"/>
                  </a:lnTo>
                  <a:lnTo>
                    <a:pt x="434085" y="1069847"/>
                  </a:lnTo>
                  <a:lnTo>
                    <a:pt x="505428" y="1069510"/>
                  </a:lnTo>
                  <a:lnTo>
                    <a:pt x="576140" y="1068504"/>
                  </a:lnTo>
                  <a:lnTo>
                    <a:pt x="646177" y="1066842"/>
                  </a:lnTo>
                  <a:lnTo>
                    <a:pt x="715499" y="1064535"/>
                  </a:lnTo>
                  <a:lnTo>
                    <a:pt x="784063" y="1061594"/>
                  </a:lnTo>
                  <a:lnTo>
                    <a:pt x="851827" y="1058030"/>
                  </a:lnTo>
                  <a:lnTo>
                    <a:pt x="918749" y="1053855"/>
                  </a:lnTo>
                  <a:lnTo>
                    <a:pt x="984786" y="1049080"/>
                  </a:lnTo>
                  <a:lnTo>
                    <a:pt x="1049898" y="1043716"/>
                  </a:lnTo>
                  <a:lnTo>
                    <a:pt x="1114041" y="1037775"/>
                  </a:lnTo>
                  <a:lnTo>
                    <a:pt x="1177174" y="1031269"/>
                  </a:lnTo>
                  <a:lnTo>
                    <a:pt x="1239255" y="1024207"/>
                  </a:lnTo>
                  <a:lnTo>
                    <a:pt x="1300241" y="1016602"/>
                  </a:lnTo>
                  <a:lnTo>
                    <a:pt x="1360090" y="1008466"/>
                  </a:lnTo>
                  <a:lnTo>
                    <a:pt x="1418761" y="999808"/>
                  </a:lnTo>
                  <a:lnTo>
                    <a:pt x="1476211" y="990641"/>
                  </a:lnTo>
                  <a:lnTo>
                    <a:pt x="1532398" y="980976"/>
                  </a:lnTo>
                  <a:lnTo>
                    <a:pt x="1587280" y="970824"/>
                  </a:lnTo>
                  <a:lnTo>
                    <a:pt x="1640815" y="960197"/>
                  </a:lnTo>
                  <a:lnTo>
                    <a:pt x="1692961" y="949106"/>
                  </a:lnTo>
                  <a:lnTo>
                    <a:pt x="1743675" y="937562"/>
                  </a:lnTo>
                  <a:lnTo>
                    <a:pt x="1792916" y="925577"/>
                  </a:lnTo>
                  <a:lnTo>
                    <a:pt x="1840642" y="913161"/>
                  </a:lnTo>
                  <a:lnTo>
                    <a:pt x="1886811" y="900327"/>
                  </a:lnTo>
                  <a:lnTo>
                    <a:pt x="1931379" y="887085"/>
                  </a:lnTo>
                  <a:lnTo>
                    <a:pt x="1974306" y="873447"/>
                  </a:lnTo>
                  <a:lnTo>
                    <a:pt x="2015550" y="859424"/>
                  </a:lnTo>
                  <a:lnTo>
                    <a:pt x="2055067" y="845028"/>
                  </a:lnTo>
                  <a:lnTo>
                    <a:pt x="2092817" y="830269"/>
                  </a:lnTo>
                  <a:lnTo>
                    <a:pt x="2128757" y="815160"/>
                  </a:lnTo>
                  <a:lnTo>
                    <a:pt x="2195037" y="783933"/>
                  </a:lnTo>
                  <a:lnTo>
                    <a:pt x="2253573" y="751439"/>
                  </a:lnTo>
                  <a:lnTo>
                    <a:pt x="2304027" y="717768"/>
                  </a:lnTo>
                  <a:lnTo>
                    <a:pt x="2346063" y="683010"/>
                  </a:lnTo>
                  <a:lnTo>
                    <a:pt x="2379343" y="647256"/>
                  </a:lnTo>
                  <a:lnTo>
                    <a:pt x="2403532" y="610597"/>
                  </a:lnTo>
                  <a:lnTo>
                    <a:pt x="2418292" y="573122"/>
                  </a:lnTo>
                  <a:lnTo>
                    <a:pt x="2423286" y="534923"/>
                  </a:lnTo>
                  <a:lnTo>
                    <a:pt x="2422031" y="515739"/>
                  </a:lnTo>
                  <a:lnTo>
                    <a:pt x="2412111" y="477891"/>
                  </a:lnTo>
                  <a:lnTo>
                    <a:pt x="2392595" y="440813"/>
                  </a:lnTo>
                  <a:lnTo>
                    <a:pt x="2363818" y="404595"/>
                  </a:lnTo>
                  <a:lnTo>
                    <a:pt x="2326118" y="369328"/>
                  </a:lnTo>
                  <a:lnTo>
                    <a:pt x="2279831" y="335102"/>
                  </a:lnTo>
                  <a:lnTo>
                    <a:pt x="2225294" y="302008"/>
                  </a:lnTo>
                  <a:lnTo>
                    <a:pt x="2162844" y="270136"/>
                  </a:lnTo>
                  <a:lnTo>
                    <a:pt x="2092817" y="239578"/>
                  </a:lnTo>
                  <a:lnTo>
                    <a:pt x="2055067" y="224819"/>
                  </a:lnTo>
                  <a:lnTo>
                    <a:pt x="2015550" y="210423"/>
                  </a:lnTo>
                  <a:lnTo>
                    <a:pt x="1974306" y="196400"/>
                  </a:lnTo>
                  <a:lnTo>
                    <a:pt x="1931379" y="182762"/>
                  </a:lnTo>
                  <a:lnTo>
                    <a:pt x="1886811" y="169520"/>
                  </a:lnTo>
                  <a:lnTo>
                    <a:pt x="1840642" y="156686"/>
                  </a:lnTo>
                  <a:lnTo>
                    <a:pt x="1792916" y="144270"/>
                  </a:lnTo>
                  <a:lnTo>
                    <a:pt x="1743675" y="132285"/>
                  </a:lnTo>
                  <a:lnTo>
                    <a:pt x="1692961" y="120741"/>
                  </a:lnTo>
                  <a:lnTo>
                    <a:pt x="1640815" y="109650"/>
                  </a:lnTo>
                  <a:lnTo>
                    <a:pt x="1587280" y="99023"/>
                  </a:lnTo>
                  <a:lnTo>
                    <a:pt x="1532398" y="88871"/>
                  </a:lnTo>
                  <a:lnTo>
                    <a:pt x="1476211" y="79206"/>
                  </a:lnTo>
                  <a:lnTo>
                    <a:pt x="1418761" y="70039"/>
                  </a:lnTo>
                  <a:lnTo>
                    <a:pt x="1360090" y="61381"/>
                  </a:lnTo>
                  <a:lnTo>
                    <a:pt x="1300241" y="53245"/>
                  </a:lnTo>
                  <a:lnTo>
                    <a:pt x="1239255" y="45640"/>
                  </a:lnTo>
                  <a:lnTo>
                    <a:pt x="1177174" y="38578"/>
                  </a:lnTo>
                  <a:lnTo>
                    <a:pt x="1114041" y="32072"/>
                  </a:lnTo>
                  <a:lnTo>
                    <a:pt x="1049898" y="26131"/>
                  </a:lnTo>
                  <a:lnTo>
                    <a:pt x="984786" y="20767"/>
                  </a:lnTo>
                  <a:lnTo>
                    <a:pt x="918749" y="15992"/>
                  </a:lnTo>
                  <a:lnTo>
                    <a:pt x="851827" y="11817"/>
                  </a:lnTo>
                  <a:lnTo>
                    <a:pt x="784063" y="8253"/>
                  </a:lnTo>
                  <a:lnTo>
                    <a:pt x="715499" y="5312"/>
                  </a:lnTo>
                  <a:lnTo>
                    <a:pt x="646177" y="3005"/>
                  </a:lnTo>
                  <a:lnTo>
                    <a:pt x="576140" y="1343"/>
                  </a:lnTo>
                  <a:lnTo>
                    <a:pt x="505428" y="337"/>
                  </a:lnTo>
                  <a:lnTo>
                    <a:pt x="434085" y="0"/>
                  </a:lnTo>
                  <a:lnTo>
                    <a:pt x="386053" y="154"/>
                  </a:lnTo>
                  <a:lnTo>
                    <a:pt x="338077" y="619"/>
                  </a:lnTo>
                  <a:lnTo>
                    <a:pt x="290179" y="1393"/>
                  </a:lnTo>
                  <a:lnTo>
                    <a:pt x="242379" y="2476"/>
                  </a:lnTo>
                  <a:lnTo>
                    <a:pt x="194698" y="3869"/>
                  </a:lnTo>
                  <a:lnTo>
                    <a:pt x="147157" y="5572"/>
                  </a:lnTo>
                  <a:lnTo>
                    <a:pt x="99776" y="7584"/>
                  </a:lnTo>
                  <a:lnTo>
                    <a:pt x="52577" y="9905"/>
                  </a:lnTo>
                </a:path>
              </a:pathLst>
            </a:custGeom>
            <a:ln w="914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439662" y="2634233"/>
              <a:ext cx="2109470" cy="2367280"/>
            </a:xfrm>
            <a:custGeom>
              <a:avLst/>
              <a:gdLst/>
              <a:ahLst/>
              <a:cxnLst/>
              <a:rect l="l" t="t" r="r" b="b"/>
              <a:pathLst>
                <a:path w="2109470" h="2367279">
                  <a:moveTo>
                    <a:pt x="76187" y="306324"/>
                  </a:moveTo>
                  <a:lnTo>
                    <a:pt x="48006" y="306324"/>
                  </a:lnTo>
                  <a:lnTo>
                    <a:pt x="48006" y="0"/>
                  </a:lnTo>
                  <a:lnTo>
                    <a:pt x="28194" y="0"/>
                  </a:lnTo>
                  <a:lnTo>
                    <a:pt x="28194" y="306324"/>
                  </a:lnTo>
                  <a:lnTo>
                    <a:pt x="0" y="306324"/>
                  </a:lnTo>
                  <a:lnTo>
                    <a:pt x="38100" y="382524"/>
                  </a:lnTo>
                  <a:lnTo>
                    <a:pt x="69837" y="319024"/>
                  </a:lnTo>
                  <a:lnTo>
                    <a:pt x="76187" y="306324"/>
                  </a:lnTo>
                  <a:close/>
                </a:path>
                <a:path w="2109470" h="2367279">
                  <a:moveTo>
                    <a:pt x="2109216" y="1533271"/>
                  </a:moveTo>
                  <a:lnTo>
                    <a:pt x="2093976" y="1520825"/>
                  </a:lnTo>
                  <a:lnTo>
                    <a:pt x="1454835" y="2301557"/>
                  </a:lnTo>
                  <a:lnTo>
                    <a:pt x="1433068" y="2283714"/>
                  </a:lnTo>
                  <a:lnTo>
                    <a:pt x="1414272" y="2366772"/>
                  </a:lnTo>
                  <a:lnTo>
                    <a:pt x="1491996" y="2331974"/>
                  </a:lnTo>
                  <a:lnTo>
                    <a:pt x="1482064" y="2323846"/>
                  </a:lnTo>
                  <a:lnTo>
                    <a:pt x="1470139" y="2314079"/>
                  </a:lnTo>
                  <a:lnTo>
                    <a:pt x="2109216" y="15332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3339" y="1272032"/>
            <a:ext cx="6240780" cy="129413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8100" marR="30480">
              <a:lnSpc>
                <a:spcPct val="80000"/>
              </a:lnSpc>
              <a:spcBef>
                <a:spcPts val="869"/>
              </a:spcBef>
              <a:tabLst>
                <a:tab pos="1644014" algn="l"/>
                <a:tab pos="2037714" algn="l"/>
                <a:tab pos="2667000" algn="l"/>
                <a:tab pos="3988435" algn="l"/>
                <a:tab pos="4354195" algn="l"/>
                <a:tab pos="5040630" algn="l"/>
                <a:tab pos="5958840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провідник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на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нескінченно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малі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ділянки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довжиною</a:t>
            </a:r>
            <a:r>
              <a:rPr sz="3200" spc="-1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50" i="1" spc="-25" dirty="0">
                <a:latin typeface="Times New Roman"/>
                <a:cs typeface="Times New Roman"/>
              </a:rPr>
              <a:t>dl</a:t>
            </a:r>
            <a:r>
              <a:rPr sz="2850" i="1" dirty="0">
                <a:latin typeface="Times New Roman"/>
                <a:cs typeface="Times New Roman"/>
              </a:rPr>
              <a:t>	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.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Вектори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675" i="1" spc="-37" baseline="-14739" dirty="0">
                <a:latin typeface="Times New Roman"/>
                <a:cs typeface="Times New Roman"/>
              </a:rPr>
              <a:t>dl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індукції</a:t>
            </a:r>
            <a:r>
              <a:rPr sz="3200" spc="2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магнітного</a:t>
            </a:r>
            <a:r>
              <a:rPr sz="3200" spc="2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поля</a:t>
            </a:r>
            <a:r>
              <a:rPr sz="3200" spc="2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у</a:t>
            </a:r>
            <a:r>
              <a:rPr sz="3200" spc="27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точці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712056" y="1116444"/>
            <a:ext cx="314960" cy="1339215"/>
          </a:xfrm>
          <a:prstGeom prst="rect">
            <a:avLst/>
          </a:prstGeom>
        </p:spPr>
        <p:txBody>
          <a:bodyPr vert="horz" wrap="square" lIns="0" tIns="2838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35"/>
              </a:spcBef>
            </a:pPr>
            <a:r>
              <a:rPr sz="2950" spc="-50" dirty="0">
                <a:latin typeface="Symbol"/>
                <a:cs typeface="Symbol"/>
              </a:rPr>
              <a:t></a:t>
            </a:r>
            <a:endParaRPr sz="2950">
              <a:latin typeface="Symbol"/>
              <a:cs typeface="Symbol"/>
            </a:endParaRPr>
          </a:p>
          <a:p>
            <a:pPr marL="38100">
              <a:lnSpc>
                <a:spcPct val="100000"/>
              </a:lnSpc>
              <a:spcBef>
                <a:spcPts val="1730"/>
              </a:spcBef>
            </a:pPr>
            <a:r>
              <a:rPr sz="2450" i="1" spc="130" dirty="0">
                <a:latin typeface="Times New Roman"/>
                <a:cs typeface="Times New Roman"/>
              </a:rPr>
              <a:t>r</a:t>
            </a:r>
            <a:r>
              <a:rPr sz="1800" spc="195" baseline="-27777" dirty="0">
                <a:latin typeface="Times New Roman"/>
                <a:cs typeface="Times New Roman"/>
              </a:rPr>
              <a:t>0</a:t>
            </a:r>
            <a:endParaRPr sz="1800" baseline="-27777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76756" y="2421034"/>
            <a:ext cx="185420" cy="525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50" i="1" spc="-50" dirty="0">
                <a:latin typeface="Times New Roman"/>
                <a:cs typeface="Times New Roman"/>
              </a:rPr>
              <a:t>r</a:t>
            </a:r>
            <a:endParaRPr sz="32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095321" y="3629719"/>
            <a:ext cx="209550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i="1" spc="-50" dirty="0">
                <a:latin typeface="Times New Roman"/>
                <a:cs typeface="Times New Roman"/>
              </a:rPr>
              <a:t>a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998336" y="2756308"/>
            <a:ext cx="469900" cy="1095375"/>
          </a:xfrm>
          <a:prstGeom prst="rect">
            <a:avLst/>
          </a:prstGeom>
        </p:spPr>
        <p:txBody>
          <a:bodyPr vert="horz" wrap="square" lIns="0" tIns="1822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sz="2300" i="1" spc="-25" dirty="0">
                <a:latin typeface="Times New Roman"/>
                <a:cs typeface="Times New Roman"/>
              </a:rPr>
              <a:t>d</a:t>
            </a:r>
            <a:r>
              <a:rPr sz="2400" spc="-25" dirty="0">
                <a:latin typeface="Symbol"/>
                <a:cs typeface="Symbol"/>
              </a:rPr>
              <a:t></a:t>
            </a:r>
            <a:endParaRPr sz="2400">
              <a:latin typeface="Symbol"/>
              <a:cs typeface="Symbol"/>
            </a:endParaRPr>
          </a:p>
          <a:p>
            <a:pPr marL="280670">
              <a:lnSpc>
                <a:spcPct val="100000"/>
              </a:lnSpc>
              <a:spcBef>
                <a:spcPts val="1320"/>
              </a:spcBef>
            </a:pPr>
            <a:r>
              <a:rPr sz="2400" spc="-80" dirty="0">
                <a:latin typeface="Symbol"/>
                <a:cs typeface="Symbol"/>
              </a:rPr>
              <a:t>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652569" y="3893229"/>
            <a:ext cx="276225" cy="4349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50" i="1" spc="5" dirty="0">
                <a:latin typeface="Times New Roman"/>
                <a:cs typeface="Times New Roman"/>
              </a:rPr>
              <a:t>O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205112" y="2597336"/>
            <a:ext cx="12573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i="1" spc="-50" dirty="0">
                <a:latin typeface="Times New Roman"/>
                <a:cs typeface="Times New Roman"/>
              </a:rPr>
              <a:t>I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074499" y="4877098"/>
            <a:ext cx="379095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i="1" spc="-25" dirty="0">
                <a:latin typeface="Times New Roman"/>
                <a:cs typeface="Times New Roman"/>
              </a:rPr>
              <a:t>dB</a:t>
            </a:r>
            <a:endParaRPr sz="2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622551"/>
            <a:ext cx="14852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відстань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2402839"/>
            <a:ext cx="58908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364105" algn="l"/>
                <a:tab pos="3649345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нескінченно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малий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центральний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94094" y="1218338"/>
            <a:ext cx="721360" cy="0"/>
          </a:xfrm>
          <a:custGeom>
            <a:avLst/>
            <a:gdLst/>
            <a:ahLst/>
            <a:cxnLst/>
            <a:rect l="l" t="t" r="r" b="b"/>
            <a:pathLst>
              <a:path w="721360">
                <a:moveTo>
                  <a:pt x="0" y="0"/>
                </a:moveTo>
                <a:lnTo>
                  <a:pt x="721300" y="0"/>
                </a:lnTo>
              </a:path>
            </a:pathLst>
          </a:custGeom>
          <a:ln w="12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89355" y="673882"/>
            <a:ext cx="695960" cy="99441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7305" algn="ctr">
              <a:lnSpc>
                <a:spcPct val="100000"/>
              </a:lnSpc>
              <a:spcBef>
                <a:spcPts val="450"/>
              </a:spcBef>
            </a:pPr>
            <a:r>
              <a:rPr sz="2800" i="1" spc="-50" dirty="0"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sz="2800" spc="-30" dirty="0">
                <a:latin typeface="Times New Roman"/>
                <a:cs typeface="Times New Roman"/>
              </a:rPr>
              <a:t>sin</a:t>
            </a:r>
            <a:r>
              <a:rPr sz="2800" spc="-420" dirty="0">
                <a:latin typeface="Times New Roman"/>
                <a:cs typeface="Times New Roman"/>
              </a:rPr>
              <a:t> </a:t>
            </a:r>
            <a:r>
              <a:rPr sz="2950" spc="-50" dirty="0">
                <a:latin typeface="Symbol"/>
                <a:cs typeface="Symbol"/>
              </a:rPr>
              <a:t></a:t>
            </a:r>
            <a:endParaRPr sz="295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815" y="702309"/>
            <a:ext cx="19958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змінної:</a:t>
            </a:r>
            <a:r>
              <a:rPr sz="3200" spc="-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4200" i="1" baseline="-28769" dirty="0">
                <a:latin typeface="Times New Roman"/>
                <a:cs typeface="Times New Roman"/>
              </a:rPr>
              <a:t>r</a:t>
            </a:r>
            <a:r>
              <a:rPr sz="4200" i="1" spc="-22" baseline="-28769" dirty="0">
                <a:latin typeface="Times New Roman"/>
                <a:cs typeface="Times New Roman"/>
              </a:rPr>
              <a:t> </a:t>
            </a:r>
            <a:r>
              <a:rPr sz="4200" spc="-75" baseline="-28769" dirty="0">
                <a:latin typeface="Symbol"/>
                <a:cs typeface="Symbol"/>
              </a:rPr>
              <a:t></a:t>
            </a:r>
            <a:endParaRPr sz="4200" baseline="-28769">
              <a:latin typeface="Symbol"/>
              <a:cs typeface="Symbo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28606" y="1220154"/>
            <a:ext cx="642620" cy="0"/>
          </a:xfrm>
          <a:custGeom>
            <a:avLst/>
            <a:gdLst/>
            <a:ahLst/>
            <a:cxnLst/>
            <a:rect l="l" t="t" r="r" b="b"/>
            <a:pathLst>
              <a:path w="642620">
                <a:moveTo>
                  <a:pt x="0" y="0"/>
                </a:moveTo>
                <a:lnTo>
                  <a:pt x="642056" y="0"/>
                </a:lnTo>
              </a:path>
            </a:pathLst>
          </a:custGeom>
          <a:ln w="112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91178" y="970051"/>
            <a:ext cx="106045" cy="4057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00" spc="-50" dirty="0">
                <a:latin typeface="Times New Roman"/>
                <a:cs typeface="Times New Roman"/>
              </a:rPr>
              <a:t>.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97582" y="732374"/>
            <a:ext cx="673100" cy="89154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415"/>
              </a:spcBef>
            </a:pPr>
            <a:r>
              <a:rPr sz="2500" i="1" spc="-25" dirty="0">
                <a:latin typeface="Times New Roman"/>
                <a:cs typeface="Times New Roman"/>
              </a:rPr>
              <a:t>r</a:t>
            </a:r>
            <a:r>
              <a:rPr sz="1875" spc="-37" baseline="-26666" dirty="0">
                <a:latin typeface="Times New Roman"/>
                <a:cs typeface="Times New Roman"/>
              </a:rPr>
              <a:t>0</a:t>
            </a:r>
            <a:endParaRPr sz="1875" baseline="-26666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sz="2500" spc="-30" dirty="0">
                <a:latin typeface="Times New Roman"/>
                <a:cs typeface="Times New Roman"/>
              </a:rPr>
              <a:t>sin</a:t>
            </a:r>
            <a:r>
              <a:rPr sz="2500" spc="-38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Symbol"/>
                <a:cs typeface="Symbol"/>
              </a:rPr>
              <a:t></a:t>
            </a:r>
            <a:endParaRPr sz="26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49109" y="939875"/>
            <a:ext cx="916940" cy="4508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91795" algn="l"/>
              </a:tabLst>
            </a:pPr>
            <a:r>
              <a:rPr sz="2800" spc="-50" dirty="0">
                <a:latin typeface="Times New Roman"/>
                <a:cs typeface="Times New Roman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3750" i="1" baseline="1111" dirty="0">
                <a:latin typeface="Times New Roman"/>
                <a:cs typeface="Times New Roman"/>
              </a:rPr>
              <a:t>dl</a:t>
            </a:r>
            <a:r>
              <a:rPr sz="3750" i="1" spc="89" baseline="1111" dirty="0">
                <a:latin typeface="Times New Roman"/>
                <a:cs typeface="Times New Roman"/>
              </a:rPr>
              <a:t> </a:t>
            </a:r>
            <a:r>
              <a:rPr sz="3750" spc="-75" baseline="1111" dirty="0">
                <a:latin typeface="Symbol"/>
                <a:cs typeface="Symbol"/>
              </a:rPr>
              <a:t></a:t>
            </a:r>
            <a:endParaRPr sz="3750" baseline="1111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10535" y="1588985"/>
            <a:ext cx="291465" cy="4800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950" i="1" spc="-25" dirty="0">
                <a:latin typeface="Times New Roman"/>
                <a:cs typeface="Times New Roman"/>
              </a:rPr>
              <a:t>r</a:t>
            </a:r>
            <a:r>
              <a:rPr sz="2175" spc="-37" baseline="-28735" dirty="0">
                <a:latin typeface="Times New Roman"/>
                <a:cs typeface="Times New Roman"/>
              </a:rPr>
              <a:t>0</a:t>
            </a:r>
            <a:endParaRPr sz="2175" baseline="-28735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39" y="1982906"/>
            <a:ext cx="5888990" cy="5499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дуги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радіуса</a:t>
            </a:r>
            <a:r>
              <a:rPr sz="3200" spc="2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400" i="1" dirty="0">
                <a:latin typeface="Times New Roman"/>
                <a:cs typeface="Times New Roman"/>
              </a:rPr>
              <a:t>r</a:t>
            </a:r>
            <a:r>
              <a:rPr sz="3400" i="1" spc="-75" dirty="0"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, яка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спирається 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на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13952" y="2766340"/>
            <a:ext cx="12782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350" dirty="0">
                <a:latin typeface="Symbol"/>
                <a:cs typeface="Symbol"/>
              </a:rPr>
              <a:t>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i="1" spc="155" dirty="0">
                <a:latin typeface="Times New Roman"/>
                <a:cs typeface="Times New Roman"/>
              </a:rPr>
              <a:t>rd</a:t>
            </a:r>
            <a:r>
              <a:rPr sz="3050" spc="155" dirty="0">
                <a:latin typeface="Symbol"/>
                <a:cs typeface="Symbol"/>
              </a:rPr>
              <a:t></a:t>
            </a:r>
            <a:r>
              <a:rPr sz="4800" spc="232" baseline="-3472" dirty="0">
                <a:solidFill>
                  <a:srgbClr val="333399"/>
                </a:solidFill>
                <a:latin typeface="Times New Roman"/>
                <a:cs typeface="Times New Roman"/>
              </a:rPr>
              <a:t>):</a:t>
            </a:r>
            <a:endParaRPr sz="4800" baseline="-3472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339" y="2793238"/>
            <a:ext cx="16744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1219200" algn="l"/>
              </a:tabLst>
            </a:pPr>
            <a:r>
              <a:rPr sz="3200" spc="-15" dirty="0">
                <a:solidFill>
                  <a:srgbClr val="333399"/>
                </a:solidFill>
                <a:latin typeface="Times New Roman"/>
                <a:cs typeface="Times New Roman"/>
              </a:rPr>
              <a:t>кут</a:t>
            </a:r>
            <a:r>
              <a:rPr sz="3200" spc="-3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4125" i="1" spc="-37" baseline="2020" dirty="0">
                <a:latin typeface="Times New Roman"/>
                <a:cs typeface="Times New Roman"/>
              </a:rPr>
              <a:t>d</a:t>
            </a:r>
            <a:r>
              <a:rPr sz="4350" spc="-37" baseline="1915" dirty="0">
                <a:latin typeface="Symbol"/>
                <a:cs typeface="Symbol"/>
              </a:rPr>
              <a:t></a:t>
            </a:r>
            <a:r>
              <a:rPr sz="4350" baseline="1915" dirty="0">
                <a:latin typeface="Times New Roman"/>
                <a:cs typeface="Times New Roman"/>
              </a:rPr>
              <a:t>	</a:t>
            </a:r>
            <a:r>
              <a:rPr sz="3200" spc="70" dirty="0">
                <a:solidFill>
                  <a:srgbClr val="333399"/>
                </a:solidFill>
                <a:latin typeface="Times New Roman"/>
                <a:cs typeface="Times New Roman"/>
              </a:rPr>
              <a:t>(</a:t>
            </a:r>
            <a:r>
              <a:rPr sz="4200" i="1" spc="104" baseline="3968" dirty="0">
                <a:latin typeface="Times New Roman"/>
                <a:cs typeface="Times New Roman"/>
              </a:rPr>
              <a:t>r</a:t>
            </a:r>
            <a:r>
              <a:rPr sz="2475" spc="104" baseline="-16835" dirty="0">
                <a:latin typeface="Times New Roman"/>
                <a:cs typeface="Times New Roman"/>
              </a:rPr>
              <a:t>0</a:t>
            </a:r>
            <a:endParaRPr sz="2475" baseline="-16835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13663" y="-108021"/>
            <a:ext cx="8449945" cy="5499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8028305" algn="l"/>
              </a:tabLst>
            </a:pPr>
            <a:r>
              <a:rPr sz="3200" b="0" dirty="0">
                <a:latin typeface="Times New Roman"/>
                <a:cs typeface="Times New Roman"/>
              </a:rPr>
              <a:t>Оскільки</a:t>
            </a:r>
            <a:r>
              <a:rPr sz="3200" b="0" spc="-4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відстань</a:t>
            </a:r>
            <a:r>
              <a:rPr sz="3200" b="0" spc="-4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від</a:t>
            </a:r>
            <a:r>
              <a:rPr sz="3200" b="0" spc="-5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елементу</a:t>
            </a:r>
            <a:r>
              <a:rPr sz="3200" b="0" spc="-40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провідника</a:t>
            </a:r>
            <a:r>
              <a:rPr sz="3200" b="0" spc="265" dirty="0">
                <a:latin typeface="Times New Roman"/>
                <a:cs typeface="Times New Roman"/>
              </a:rPr>
              <a:t> </a:t>
            </a:r>
            <a:r>
              <a:rPr sz="3400" b="0" i="1" spc="-5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400" b="0" i="1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3200" b="0" spc="-25" dirty="0">
                <a:latin typeface="Times New Roman"/>
                <a:cs typeface="Times New Roman"/>
              </a:rPr>
              <a:t>до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215" y="284948"/>
            <a:ext cx="898779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точки</a:t>
            </a:r>
            <a:r>
              <a:rPr sz="3200" spc="1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3200" spc="17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залежить</a:t>
            </a:r>
            <a:r>
              <a:rPr sz="3200" spc="2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від</a:t>
            </a:r>
            <a:r>
              <a:rPr sz="3200" spc="1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кута</a:t>
            </a:r>
            <a:r>
              <a:rPr sz="3200" spc="1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5100" baseline="3267" dirty="0">
                <a:latin typeface="Symbol"/>
                <a:cs typeface="Symbol"/>
              </a:rPr>
              <a:t></a:t>
            </a:r>
            <a:r>
              <a:rPr sz="5100" spc="359" baseline="3267" dirty="0"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,</a:t>
            </a:r>
            <a:r>
              <a:rPr sz="3200" spc="1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перейдемо</a:t>
            </a:r>
            <a:r>
              <a:rPr sz="3200" spc="1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до</a:t>
            </a:r>
            <a:r>
              <a:rPr sz="3200" spc="1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однієї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56550" y="3704439"/>
            <a:ext cx="666115" cy="0"/>
          </a:xfrm>
          <a:custGeom>
            <a:avLst/>
            <a:gdLst/>
            <a:ahLst/>
            <a:cxnLst/>
            <a:rect l="l" t="t" r="r" b="b"/>
            <a:pathLst>
              <a:path w="666114">
                <a:moveTo>
                  <a:pt x="0" y="0"/>
                </a:moveTo>
                <a:lnTo>
                  <a:pt x="665895" y="0"/>
                </a:lnTo>
              </a:path>
            </a:pathLst>
          </a:custGeom>
          <a:ln w="11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31508" y="3704439"/>
            <a:ext cx="665480" cy="0"/>
          </a:xfrm>
          <a:custGeom>
            <a:avLst/>
            <a:gdLst/>
            <a:ahLst/>
            <a:cxnLst/>
            <a:rect l="l" t="t" r="r" b="b"/>
            <a:pathLst>
              <a:path w="665479">
                <a:moveTo>
                  <a:pt x="0" y="0"/>
                </a:moveTo>
                <a:lnTo>
                  <a:pt x="665091" y="0"/>
                </a:lnTo>
              </a:path>
            </a:pathLst>
          </a:custGeom>
          <a:ln w="11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265856" y="3682281"/>
            <a:ext cx="2501265" cy="4362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013460" algn="l"/>
                <a:tab pos="1888489" algn="l"/>
              </a:tabLst>
            </a:pPr>
            <a:r>
              <a:rPr sz="2550" i="1" spc="-20" dirty="0">
                <a:latin typeface="Times New Roman"/>
                <a:cs typeface="Times New Roman"/>
              </a:rPr>
              <a:t>sin</a:t>
            </a:r>
            <a:r>
              <a:rPr sz="2700" spc="-20" dirty="0">
                <a:latin typeface="Symbol"/>
                <a:cs typeface="Symbol"/>
              </a:rPr>
              <a:t>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550" i="1" spc="-20" dirty="0">
                <a:latin typeface="Times New Roman"/>
                <a:cs typeface="Times New Roman"/>
              </a:rPr>
              <a:t>sin</a:t>
            </a:r>
            <a:r>
              <a:rPr sz="2700" spc="-20" dirty="0">
                <a:latin typeface="Symbol"/>
                <a:cs typeface="Symbol"/>
              </a:rPr>
              <a:t>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550" i="1" spc="-20" dirty="0">
                <a:latin typeface="Times New Roman"/>
                <a:cs typeface="Times New Roman"/>
              </a:rPr>
              <a:t>sin</a:t>
            </a:r>
            <a:r>
              <a:rPr sz="2700" spc="-20" dirty="0">
                <a:latin typeface="Symbol"/>
                <a:cs typeface="Symbol"/>
              </a:rPr>
              <a:t></a:t>
            </a:r>
            <a:endParaRPr sz="270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10686" y="3228099"/>
            <a:ext cx="3077845" cy="4362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  <a:tabLst>
                <a:tab pos="1391920" algn="l"/>
                <a:tab pos="1897380" algn="l"/>
                <a:tab pos="2377440" algn="l"/>
                <a:tab pos="2655570" algn="l"/>
              </a:tabLst>
            </a:pPr>
            <a:r>
              <a:rPr sz="3825" i="1" baseline="-34858" dirty="0">
                <a:latin typeface="Times New Roman"/>
                <a:cs typeface="Times New Roman"/>
              </a:rPr>
              <a:t>dl</a:t>
            </a:r>
            <a:r>
              <a:rPr sz="3825" i="1" spc="67" baseline="-34858" dirty="0">
                <a:latin typeface="Times New Roman"/>
                <a:cs typeface="Times New Roman"/>
              </a:rPr>
              <a:t> </a:t>
            </a:r>
            <a:r>
              <a:rPr sz="3825" baseline="-34858" dirty="0">
                <a:latin typeface="Symbol"/>
                <a:cs typeface="Symbol"/>
              </a:rPr>
              <a:t></a:t>
            </a:r>
            <a:r>
              <a:rPr sz="3825" spc="-104" baseline="-34858" dirty="0">
                <a:latin typeface="Times New Roman"/>
                <a:cs typeface="Times New Roman"/>
              </a:rPr>
              <a:t> </a:t>
            </a:r>
            <a:r>
              <a:rPr sz="2550" i="1" u="sng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50" i="1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rd</a:t>
            </a:r>
            <a:r>
              <a:rPr sz="2700" u="sng" spc="-2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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3825" spc="-75" baseline="-34858" dirty="0">
                <a:latin typeface="Symbol"/>
                <a:cs typeface="Symbol"/>
              </a:rPr>
              <a:t></a:t>
            </a:r>
            <a:r>
              <a:rPr sz="3825" baseline="-34858" dirty="0">
                <a:latin typeface="Times New Roman"/>
                <a:cs typeface="Times New Roman"/>
              </a:rPr>
              <a:t>	</a:t>
            </a:r>
            <a:r>
              <a:rPr sz="2550" i="1" spc="-50" dirty="0">
                <a:latin typeface="Times New Roman"/>
                <a:cs typeface="Times New Roman"/>
              </a:rPr>
              <a:t>a</a:t>
            </a:r>
            <a:r>
              <a:rPr sz="2550" i="1" dirty="0">
                <a:latin typeface="Times New Roman"/>
                <a:cs typeface="Times New Roman"/>
              </a:rPr>
              <a:t>	</a:t>
            </a:r>
            <a:r>
              <a:rPr sz="3825" spc="-75" baseline="-34858" dirty="0">
                <a:latin typeface="Symbol"/>
                <a:cs typeface="Symbol"/>
              </a:rPr>
              <a:t></a:t>
            </a:r>
            <a:r>
              <a:rPr sz="3825" baseline="-34858" dirty="0">
                <a:latin typeface="Times New Roman"/>
                <a:cs typeface="Times New Roman"/>
              </a:rPr>
              <a:t>	</a:t>
            </a:r>
            <a:r>
              <a:rPr sz="2550" i="1" spc="-25" dirty="0">
                <a:latin typeface="Times New Roman"/>
                <a:cs typeface="Times New Roman"/>
              </a:rPr>
              <a:t>d</a:t>
            </a:r>
            <a:r>
              <a:rPr sz="2700" spc="-25" dirty="0">
                <a:latin typeface="Symbol"/>
                <a:cs typeface="Symbol"/>
              </a:rPr>
              <a:t></a:t>
            </a:r>
            <a:endParaRPr sz="270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91616" y="4035933"/>
            <a:ext cx="49079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36800" algn="l"/>
                <a:tab pos="4201160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Підставимо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отримані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зна-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788" y="4816602"/>
            <a:ext cx="56019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ження</a:t>
            </a:r>
            <a:r>
              <a:rPr sz="3200" spc="-7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індукції</a:t>
            </a:r>
            <a:r>
              <a:rPr sz="3200" spc="-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магнітного</a:t>
            </a:r>
            <a:r>
              <a:rPr sz="3200" spc="-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поля: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770572" y="5684204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0" y="0"/>
                </a:moveTo>
                <a:lnTo>
                  <a:pt x="571499" y="0"/>
                </a:lnTo>
              </a:path>
            </a:pathLst>
          </a:custGeom>
          <a:ln w="4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21700" y="5684204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0" y="0"/>
                </a:moveTo>
                <a:lnTo>
                  <a:pt x="571499" y="0"/>
                </a:lnTo>
              </a:path>
            </a:pathLst>
          </a:custGeom>
          <a:ln w="4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55595" y="6474916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0" y="0"/>
                </a:moveTo>
                <a:lnTo>
                  <a:pt x="571460" y="0"/>
                </a:lnTo>
              </a:path>
            </a:pathLst>
          </a:custGeom>
          <a:ln w="4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459296" y="6080464"/>
            <a:ext cx="166370" cy="3587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50" i="1" spc="-50" dirty="0">
                <a:latin typeface="Times New Roman"/>
                <a:cs typeface="Times New Roman"/>
              </a:rPr>
              <a:t>a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73799" y="5289284"/>
            <a:ext cx="166370" cy="3587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50" i="1" spc="-50" dirty="0">
                <a:latin typeface="Times New Roman"/>
                <a:cs typeface="Times New Roman"/>
              </a:rPr>
              <a:t>a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49207" y="6499440"/>
            <a:ext cx="133350" cy="3587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50" spc="-50" dirty="0">
                <a:latin typeface="Symbol"/>
                <a:cs typeface="Symbol"/>
              </a:rPr>
              <a:t></a:t>
            </a:r>
            <a:endParaRPr sz="2150">
              <a:latin typeface="Symbol"/>
              <a:cs typeface="Symbo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849207" y="6104327"/>
            <a:ext cx="133350" cy="3587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50" spc="-50" dirty="0">
                <a:latin typeface="Symbol"/>
                <a:cs typeface="Symbol"/>
              </a:rPr>
              <a:t></a:t>
            </a:r>
            <a:endParaRPr sz="2150">
              <a:latin typeface="Symbol"/>
              <a:cs typeface="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74006" y="6454471"/>
            <a:ext cx="93408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225" baseline="38759" dirty="0">
                <a:latin typeface="Symbol"/>
                <a:cs typeface="Symbol"/>
              </a:rPr>
              <a:t></a:t>
            </a:r>
            <a:r>
              <a:rPr sz="3225" spc="-120" baseline="38759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sin</a:t>
            </a:r>
            <a:r>
              <a:rPr sz="2300" dirty="0">
                <a:latin typeface="Symbol"/>
                <a:cs typeface="Symbol"/>
              </a:rPr>
              <a:t></a:t>
            </a:r>
            <a:r>
              <a:rPr sz="2300" spc="35" dirty="0">
                <a:latin typeface="Times New Roman"/>
                <a:cs typeface="Times New Roman"/>
              </a:rPr>
              <a:t> </a:t>
            </a:r>
            <a:r>
              <a:rPr sz="3225" spc="-75" baseline="38759" dirty="0">
                <a:latin typeface="Symbol"/>
                <a:cs typeface="Symbol"/>
              </a:rPr>
              <a:t></a:t>
            </a:r>
            <a:endParaRPr sz="3225" baseline="38759">
              <a:latin typeface="Symbol"/>
              <a:cs typeface="Symbo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99406" y="6499440"/>
            <a:ext cx="133350" cy="3587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50" spc="-50" dirty="0">
                <a:latin typeface="Symbol"/>
                <a:cs typeface="Symbol"/>
              </a:rPr>
              <a:t></a:t>
            </a:r>
            <a:endParaRPr sz="2150">
              <a:latin typeface="Symbol"/>
              <a:cs typeface="Symbo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588984" y="5663299"/>
            <a:ext cx="1685289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951865" algn="l"/>
              </a:tabLst>
            </a:pPr>
            <a:r>
              <a:rPr sz="3225" baseline="38759" dirty="0">
                <a:latin typeface="Symbol"/>
                <a:cs typeface="Symbol"/>
              </a:rPr>
              <a:t></a:t>
            </a:r>
            <a:r>
              <a:rPr sz="3225" spc="-135" baseline="38759" dirty="0">
                <a:latin typeface="Times New Roman"/>
                <a:cs typeface="Times New Roman"/>
              </a:rPr>
              <a:t> </a:t>
            </a:r>
            <a:r>
              <a:rPr sz="2150" i="1" spc="-20" dirty="0">
                <a:latin typeface="Times New Roman"/>
                <a:cs typeface="Times New Roman"/>
              </a:rPr>
              <a:t>sin</a:t>
            </a:r>
            <a:r>
              <a:rPr sz="2300" spc="-20" dirty="0">
                <a:latin typeface="Symbol"/>
                <a:cs typeface="Symbol"/>
              </a:rPr>
              <a:t></a:t>
            </a:r>
            <a:r>
              <a:rPr sz="2300" dirty="0">
                <a:latin typeface="Times New Roman"/>
                <a:cs typeface="Times New Roman"/>
              </a:rPr>
              <a:t>	</a:t>
            </a:r>
            <a:r>
              <a:rPr sz="2150" i="1" dirty="0">
                <a:latin typeface="Times New Roman"/>
                <a:cs typeface="Times New Roman"/>
              </a:rPr>
              <a:t>sin</a:t>
            </a:r>
            <a:r>
              <a:rPr sz="2300" dirty="0">
                <a:latin typeface="Symbol"/>
                <a:cs typeface="Symbol"/>
              </a:rPr>
              <a:t></a:t>
            </a:r>
            <a:r>
              <a:rPr sz="2300" spc="45" dirty="0">
                <a:latin typeface="Times New Roman"/>
                <a:cs typeface="Times New Roman"/>
              </a:rPr>
              <a:t> </a:t>
            </a:r>
            <a:r>
              <a:rPr sz="3225" spc="-75" baseline="38759" dirty="0">
                <a:latin typeface="Symbol"/>
                <a:cs typeface="Symbol"/>
              </a:rPr>
              <a:t></a:t>
            </a:r>
            <a:endParaRPr sz="3225" baseline="38759">
              <a:latin typeface="Symbol"/>
              <a:cs typeface="Symbo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18929" y="5708258"/>
            <a:ext cx="3064510" cy="3587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607695" algn="l"/>
                <a:tab pos="2108835" algn="l"/>
                <a:tab pos="2800985" algn="l"/>
              </a:tabLst>
            </a:pPr>
            <a:r>
              <a:rPr sz="21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150" u="sng" spc="-5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</a:t>
            </a:r>
            <a:r>
              <a:rPr sz="21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150" u="sng" spc="-5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</a:t>
            </a:r>
            <a:r>
              <a:rPr sz="21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150" dirty="0">
                <a:latin typeface="Times New Roman"/>
                <a:cs typeface="Times New Roman"/>
              </a:rPr>
              <a:t> </a:t>
            </a:r>
            <a:r>
              <a:rPr sz="3225" baseline="-25839" dirty="0">
                <a:latin typeface="Symbol"/>
                <a:cs typeface="Symbol"/>
              </a:rPr>
              <a:t></a:t>
            </a:r>
            <a:endParaRPr sz="3225" baseline="-25839">
              <a:latin typeface="Symbol"/>
              <a:cs typeface="Symbo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26052" y="5447592"/>
            <a:ext cx="280670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1372870" algn="l"/>
                <a:tab pos="1611630" algn="l"/>
                <a:tab pos="2101850" algn="l"/>
              </a:tabLst>
            </a:pPr>
            <a:r>
              <a:rPr sz="2300" dirty="0">
                <a:latin typeface="Symbol"/>
                <a:cs typeface="Symbol"/>
              </a:rPr>
              <a:t></a:t>
            </a:r>
            <a:r>
              <a:rPr sz="2300" spc="155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І</a:t>
            </a:r>
            <a:r>
              <a:rPr sz="2150" i="1" spc="-315" dirty="0">
                <a:latin typeface="Times New Roman"/>
                <a:cs typeface="Times New Roman"/>
              </a:rPr>
              <a:t> </a:t>
            </a:r>
            <a:r>
              <a:rPr sz="3225" spc="-75" baseline="31007" dirty="0">
                <a:latin typeface="Symbol"/>
                <a:cs typeface="Symbol"/>
              </a:rPr>
              <a:t></a:t>
            </a:r>
            <a:r>
              <a:rPr sz="3225" baseline="31007" dirty="0">
                <a:latin typeface="Times New Roman"/>
                <a:cs typeface="Times New Roman"/>
              </a:rPr>
              <a:t>	</a:t>
            </a:r>
            <a:r>
              <a:rPr sz="2150" spc="-50" dirty="0">
                <a:latin typeface="Symbol"/>
                <a:cs typeface="Symbol"/>
              </a:rPr>
              <a:t></a:t>
            </a:r>
            <a:r>
              <a:rPr sz="2150" dirty="0">
                <a:latin typeface="Times New Roman"/>
                <a:cs typeface="Times New Roman"/>
              </a:rPr>
              <a:t>	</a:t>
            </a:r>
            <a:r>
              <a:rPr sz="3225" i="1" spc="-37" baseline="34883" dirty="0">
                <a:latin typeface="Times New Roman"/>
                <a:cs typeface="Times New Roman"/>
              </a:rPr>
              <a:t>d</a:t>
            </a:r>
            <a:r>
              <a:rPr sz="3450" spc="-37" baseline="32608" dirty="0">
                <a:latin typeface="Symbol"/>
                <a:cs typeface="Symbol"/>
              </a:rPr>
              <a:t></a:t>
            </a:r>
            <a:r>
              <a:rPr sz="3450" baseline="32608" dirty="0">
                <a:latin typeface="Times New Roman"/>
                <a:cs typeface="Times New Roman"/>
              </a:rPr>
              <a:t>	</a:t>
            </a:r>
            <a:r>
              <a:rPr sz="3225" baseline="31007" dirty="0">
                <a:latin typeface="Symbol"/>
                <a:cs typeface="Symbol"/>
              </a:rPr>
              <a:t></a:t>
            </a:r>
            <a:r>
              <a:rPr sz="3225" spc="-405" baseline="31007" dirty="0">
                <a:latin typeface="Times New Roman"/>
                <a:cs typeface="Times New Roman"/>
              </a:rPr>
              <a:t> </a:t>
            </a:r>
            <a:r>
              <a:rPr sz="2150" i="1" spc="-20" dirty="0">
                <a:latin typeface="Times New Roman"/>
                <a:cs typeface="Times New Roman"/>
              </a:rPr>
              <a:t>sin</a:t>
            </a:r>
            <a:r>
              <a:rPr sz="2300" spc="-20" dirty="0">
                <a:latin typeface="Symbol"/>
                <a:cs typeface="Symbol"/>
              </a:rPr>
              <a:t></a:t>
            </a:r>
            <a:endParaRPr sz="2300">
              <a:latin typeface="Symbol"/>
              <a:cs typeface="Symbo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5977" y="5836630"/>
            <a:ext cx="414655" cy="3587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50" i="1" dirty="0">
                <a:latin typeface="Times New Roman"/>
                <a:cs typeface="Times New Roman"/>
              </a:rPr>
              <a:t>B</a:t>
            </a:r>
            <a:r>
              <a:rPr sz="2150" i="1" spc="-10" dirty="0">
                <a:latin typeface="Times New Roman"/>
                <a:cs typeface="Times New Roman"/>
              </a:rPr>
              <a:t> </a:t>
            </a:r>
            <a:r>
              <a:rPr sz="2150" spc="-50" dirty="0">
                <a:latin typeface="Symbol"/>
                <a:cs typeface="Symbol"/>
              </a:rPr>
              <a:t></a:t>
            </a:r>
            <a:endParaRPr sz="2150">
              <a:latin typeface="Symbol"/>
              <a:cs typeface="Symbo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057502" y="5643250"/>
            <a:ext cx="79629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725" baseline="45893" dirty="0">
                <a:latin typeface="Symbol"/>
                <a:cs typeface="Symbol"/>
              </a:rPr>
              <a:t></a:t>
            </a:r>
            <a:r>
              <a:rPr sz="1125" baseline="48148" dirty="0">
                <a:latin typeface="Times New Roman"/>
                <a:cs typeface="Times New Roman"/>
              </a:rPr>
              <a:t>2</a:t>
            </a:r>
            <a:r>
              <a:rPr sz="1125" spc="240" baseline="48148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Symbol"/>
                <a:cs typeface="Symbol"/>
              </a:rPr>
              <a:t></a:t>
            </a:r>
            <a:r>
              <a:rPr sz="2300" spc="229" dirty="0">
                <a:latin typeface="Times New Roman"/>
                <a:cs typeface="Times New Roman"/>
              </a:rPr>
              <a:t> </a:t>
            </a:r>
            <a:r>
              <a:rPr sz="2150" i="1" spc="-50" dirty="0">
                <a:latin typeface="Times New Roman"/>
                <a:cs typeface="Times New Roman"/>
              </a:rPr>
              <a:t>I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066809" y="6215440"/>
            <a:ext cx="21590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150" spc="-25" dirty="0">
                <a:latin typeface="Symbol"/>
                <a:cs typeface="Symbol"/>
              </a:rPr>
              <a:t></a:t>
            </a:r>
            <a:r>
              <a:rPr sz="1125" spc="-37" baseline="-18518" dirty="0">
                <a:latin typeface="Times New Roman"/>
                <a:cs typeface="Times New Roman"/>
              </a:rPr>
              <a:t>1</a:t>
            </a:r>
            <a:endParaRPr sz="1125" baseline="-18518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40667" y="5670500"/>
            <a:ext cx="227329" cy="746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330"/>
              </a:lnSpc>
              <a:spcBef>
                <a:spcPts val="100"/>
              </a:spcBef>
            </a:pPr>
            <a:r>
              <a:rPr sz="1150" spc="-25" dirty="0">
                <a:latin typeface="Symbol"/>
                <a:cs typeface="Symbol"/>
              </a:rPr>
              <a:t></a:t>
            </a:r>
            <a:r>
              <a:rPr sz="1125" spc="-37" baseline="-18518" dirty="0">
                <a:latin typeface="Times New Roman"/>
                <a:cs typeface="Times New Roman"/>
              </a:rPr>
              <a:t>2</a:t>
            </a:r>
            <a:endParaRPr sz="1125" baseline="-18518">
              <a:latin typeface="Times New Roman"/>
              <a:cs typeface="Times New Roman"/>
            </a:endParaRPr>
          </a:p>
          <a:p>
            <a:pPr marL="76835">
              <a:lnSpc>
                <a:spcPts val="3135"/>
              </a:lnSpc>
            </a:pPr>
            <a:r>
              <a:rPr sz="2800" spc="-50" dirty="0">
                <a:latin typeface="Symbol"/>
                <a:cs typeface="Symbol"/>
              </a:rPr>
              <a:t></a:t>
            </a:r>
            <a:endParaRPr sz="2800">
              <a:latin typeface="Symbol"/>
              <a:cs typeface="Symbol"/>
            </a:endParaRPr>
          </a:p>
          <a:p>
            <a:pPr marL="46990">
              <a:lnSpc>
                <a:spcPts val="1205"/>
              </a:lnSpc>
            </a:pPr>
            <a:r>
              <a:rPr sz="1150" spc="-25" dirty="0">
                <a:latin typeface="Symbol"/>
                <a:cs typeface="Symbol"/>
              </a:rPr>
              <a:t></a:t>
            </a:r>
            <a:r>
              <a:rPr sz="1125" spc="-37" baseline="-18518" dirty="0">
                <a:latin typeface="Times New Roman"/>
                <a:cs typeface="Times New Roman"/>
              </a:rPr>
              <a:t>1</a:t>
            </a:r>
            <a:endParaRPr sz="1125" baseline="-18518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096711" y="5973099"/>
            <a:ext cx="71310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4200" baseline="21825" dirty="0">
                <a:latin typeface="Symbol"/>
                <a:cs typeface="Symbol"/>
              </a:rPr>
              <a:t></a:t>
            </a:r>
            <a:r>
              <a:rPr sz="4200" spc="427" baseline="21825" dirty="0">
                <a:latin typeface="Times New Roman"/>
                <a:cs typeface="Times New Roman"/>
              </a:rPr>
              <a:t> </a:t>
            </a:r>
            <a:r>
              <a:rPr sz="2150" spc="-25" dirty="0">
                <a:latin typeface="Times New Roman"/>
                <a:cs typeface="Times New Roman"/>
              </a:rPr>
              <a:t>4</a:t>
            </a:r>
            <a:r>
              <a:rPr sz="2300" spc="-25" dirty="0">
                <a:latin typeface="Symbol"/>
                <a:cs typeface="Symbol"/>
              </a:rPr>
              <a:t></a:t>
            </a:r>
            <a:r>
              <a:rPr sz="2150" i="1" spc="-25" dirty="0">
                <a:latin typeface="Times New Roman"/>
                <a:cs typeface="Times New Roman"/>
              </a:rPr>
              <a:t>a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756612" y="6238772"/>
            <a:ext cx="50165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150" spc="-80" dirty="0">
                <a:latin typeface="Times New Roman"/>
                <a:cs typeface="Times New Roman"/>
              </a:rPr>
              <a:t>4</a:t>
            </a:r>
            <a:r>
              <a:rPr sz="2300" spc="-80" dirty="0">
                <a:latin typeface="Symbol"/>
                <a:cs typeface="Symbol"/>
              </a:rPr>
              <a:t></a:t>
            </a:r>
            <a:r>
              <a:rPr sz="2300" spc="-270" dirty="0">
                <a:latin typeface="Times New Roman"/>
                <a:cs typeface="Times New Roman"/>
              </a:rPr>
              <a:t> </a:t>
            </a:r>
            <a:r>
              <a:rPr sz="3225" spc="-89" baseline="31007" dirty="0">
                <a:latin typeface="Symbol"/>
                <a:cs typeface="Symbol"/>
              </a:rPr>
              <a:t></a:t>
            </a:r>
            <a:endParaRPr sz="3225" baseline="31007">
              <a:latin typeface="Symbol"/>
              <a:cs typeface="Symbo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235922" y="5821245"/>
            <a:ext cx="166751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388620" algn="l"/>
                <a:tab pos="618490" algn="l"/>
              </a:tabLst>
            </a:pPr>
            <a:r>
              <a:rPr sz="1650" u="sng" baseline="4292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650" u="sng" spc="-75" baseline="4292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</a:t>
            </a:r>
            <a:r>
              <a:rPr sz="1650" u="sng" baseline="4292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650" spc="397" baseline="42929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</a:t>
            </a:r>
            <a:r>
              <a:rPr sz="2150" spc="-50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sin</a:t>
            </a:r>
            <a:r>
              <a:rPr sz="2300" dirty="0">
                <a:latin typeface="Symbol"/>
                <a:cs typeface="Symbol"/>
              </a:rPr>
              <a:t></a:t>
            </a:r>
            <a:r>
              <a:rPr sz="2150" i="1" dirty="0">
                <a:latin typeface="Times New Roman"/>
                <a:cs typeface="Times New Roman"/>
              </a:rPr>
              <a:t>d</a:t>
            </a:r>
            <a:r>
              <a:rPr sz="2300" dirty="0">
                <a:latin typeface="Symbol"/>
                <a:cs typeface="Symbol"/>
              </a:rPr>
              <a:t></a:t>
            </a:r>
            <a:endParaRPr sz="2300">
              <a:latin typeface="Symbol"/>
              <a:cs typeface="Symbo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972775" y="6048970"/>
            <a:ext cx="95885" cy="192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0" dirty="0">
                <a:latin typeface="Times New Roman"/>
                <a:cs typeface="Times New Roman"/>
              </a:rPr>
              <a:t>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395546" y="5671033"/>
            <a:ext cx="95885" cy="192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0" dirty="0">
                <a:latin typeface="Times New Roman"/>
                <a:cs typeface="Times New Roman"/>
              </a:rPr>
              <a:t>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1788" y="4383654"/>
            <a:ext cx="5815965" cy="565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269365" algn="l"/>
                <a:tab pos="2223770" algn="l"/>
                <a:tab pos="2609215" algn="l"/>
                <a:tab pos="3745229" algn="l"/>
                <a:tab pos="4522470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чення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5250" i="1" baseline="-1587" dirty="0">
                <a:latin typeface="Times New Roman"/>
                <a:cs typeface="Times New Roman"/>
              </a:rPr>
              <a:t>r</a:t>
            </a:r>
            <a:r>
              <a:rPr sz="5250" i="1" spc="142" baseline="-1587" dirty="0"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і</a:t>
            </a:r>
            <a:r>
              <a:rPr sz="3200" spc="-7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4500" i="1" spc="-37" baseline="-2777" dirty="0">
                <a:latin typeface="Times New Roman"/>
                <a:cs typeface="Times New Roman"/>
              </a:rPr>
              <a:t>dl</a:t>
            </a:r>
            <a:r>
              <a:rPr sz="4500" i="1" baseline="-2777" dirty="0">
                <a:latin typeface="Times New Roman"/>
                <a:cs typeface="Times New Roman"/>
              </a:rPr>
              <a:t>	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у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вираз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для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30" dirty="0">
                <a:solidFill>
                  <a:srgbClr val="333399"/>
                </a:solidFill>
                <a:latin typeface="Times New Roman"/>
                <a:cs typeface="Times New Roman"/>
              </a:rPr>
              <a:t>знаход-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6283325" y="1444752"/>
            <a:ext cx="2399665" cy="3811904"/>
            <a:chOff x="6283325" y="1444752"/>
            <a:chExt cx="2399665" cy="3811904"/>
          </a:xfrm>
        </p:grpSpPr>
        <p:sp>
          <p:nvSpPr>
            <p:cNvPr id="46" name="object 46"/>
            <p:cNvSpPr/>
            <p:nvPr/>
          </p:nvSpPr>
          <p:spPr>
            <a:xfrm>
              <a:off x="6585204" y="1504696"/>
              <a:ext cx="149860" cy="3747135"/>
            </a:xfrm>
            <a:custGeom>
              <a:avLst/>
              <a:gdLst/>
              <a:ahLst/>
              <a:cxnLst/>
              <a:rect l="l" t="t" r="r" b="b"/>
              <a:pathLst>
                <a:path w="149859" h="3747135">
                  <a:moveTo>
                    <a:pt x="149351" y="0"/>
                  </a:moveTo>
                  <a:lnTo>
                    <a:pt x="143488" y="21490"/>
                  </a:lnTo>
                  <a:lnTo>
                    <a:pt x="127492" y="39052"/>
                  </a:lnTo>
                  <a:lnTo>
                    <a:pt x="103757" y="50899"/>
                  </a:lnTo>
                  <a:lnTo>
                    <a:pt x="74675" y="55244"/>
                  </a:lnTo>
                  <a:lnTo>
                    <a:pt x="45594" y="50899"/>
                  </a:lnTo>
                  <a:lnTo>
                    <a:pt x="21859" y="39052"/>
                  </a:lnTo>
                  <a:lnTo>
                    <a:pt x="5863" y="21490"/>
                  </a:lnTo>
                  <a:lnTo>
                    <a:pt x="0" y="0"/>
                  </a:lnTo>
                  <a:lnTo>
                    <a:pt x="0" y="3691635"/>
                  </a:lnTo>
                  <a:lnTo>
                    <a:pt x="5863" y="3713200"/>
                  </a:lnTo>
                  <a:lnTo>
                    <a:pt x="21859" y="3730799"/>
                  </a:lnTo>
                  <a:lnTo>
                    <a:pt x="45594" y="3742660"/>
                  </a:lnTo>
                  <a:lnTo>
                    <a:pt x="74675" y="3747007"/>
                  </a:lnTo>
                  <a:lnTo>
                    <a:pt x="103757" y="3742660"/>
                  </a:lnTo>
                  <a:lnTo>
                    <a:pt x="127492" y="3730799"/>
                  </a:lnTo>
                  <a:lnTo>
                    <a:pt x="143488" y="3713200"/>
                  </a:lnTo>
                  <a:lnTo>
                    <a:pt x="149351" y="3691635"/>
                  </a:lnTo>
                  <a:lnTo>
                    <a:pt x="1493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80631" y="1444752"/>
              <a:ext cx="158496" cy="119761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6585204" y="1504696"/>
              <a:ext cx="149860" cy="3747135"/>
            </a:xfrm>
            <a:custGeom>
              <a:avLst/>
              <a:gdLst/>
              <a:ahLst/>
              <a:cxnLst/>
              <a:rect l="l" t="t" r="r" b="b"/>
              <a:pathLst>
                <a:path w="149859" h="3747135">
                  <a:moveTo>
                    <a:pt x="149351" y="0"/>
                  </a:moveTo>
                  <a:lnTo>
                    <a:pt x="149351" y="3691635"/>
                  </a:lnTo>
                  <a:lnTo>
                    <a:pt x="143488" y="3713200"/>
                  </a:lnTo>
                  <a:lnTo>
                    <a:pt x="127492" y="3730799"/>
                  </a:lnTo>
                  <a:lnTo>
                    <a:pt x="103757" y="3742660"/>
                  </a:lnTo>
                  <a:lnTo>
                    <a:pt x="74675" y="3747007"/>
                  </a:lnTo>
                  <a:lnTo>
                    <a:pt x="45594" y="3742660"/>
                  </a:lnTo>
                  <a:lnTo>
                    <a:pt x="21859" y="3730799"/>
                  </a:lnTo>
                  <a:lnTo>
                    <a:pt x="5863" y="3713200"/>
                  </a:lnTo>
                  <a:lnTo>
                    <a:pt x="0" y="3691635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85204" y="1895856"/>
              <a:ext cx="149351" cy="44805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80631" y="1891284"/>
              <a:ext cx="158496" cy="74803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6585204" y="1928622"/>
              <a:ext cx="149860" cy="415290"/>
            </a:xfrm>
            <a:custGeom>
              <a:avLst/>
              <a:gdLst/>
              <a:ahLst/>
              <a:cxnLst/>
              <a:rect l="l" t="t" r="r" b="b"/>
              <a:pathLst>
                <a:path w="149859" h="415289">
                  <a:moveTo>
                    <a:pt x="149351" y="0"/>
                  </a:moveTo>
                  <a:lnTo>
                    <a:pt x="149351" y="382524"/>
                  </a:lnTo>
                  <a:lnTo>
                    <a:pt x="143488" y="395251"/>
                  </a:lnTo>
                  <a:lnTo>
                    <a:pt x="127492" y="405669"/>
                  </a:lnTo>
                  <a:lnTo>
                    <a:pt x="103757" y="412706"/>
                  </a:lnTo>
                  <a:lnTo>
                    <a:pt x="74675" y="415289"/>
                  </a:lnTo>
                  <a:lnTo>
                    <a:pt x="45594" y="412706"/>
                  </a:lnTo>
                  <a:lnTo>
                    <a:pt x="21859" y="405669"/>
                  </a:lnTo>
                  <a:lnTo>
                    <a:pt x="5863" y="395251"/>
                  </a:lnTo>
                  <a:lnTo>
                    <a:pt x="0" y="382524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729730" y="1891791"/>
              <a:ext cx="1945005" cy="2316480"/>
            </a:xfrm>
            <a:custGeom>
              <a:avLst/>
              <a:gdLst/>
              <a:ahLst/>
              <a:cxnLst/>
              <a:rect l="l" t="t" r="r" b="b"/>
              <a:pathLst>
                <a:path w="1945004" h="2316479">
                  <a:moveTo>
                    <a:pt x="1944878" y="2315972"/>
                  </a:moveTo>
                  <a:lnTo>
                    <a:pt x="1934210" y="2271395"/>
                  </a:lnTo>
                  <a:lnTo>
                    <a:pt x="1925066" y="2233168"/>
                  </a:lnTo>
                  <a:lnTo>
                    <a:pt x="1917611" y="2239403"/>
                  </a:lnTo>
                  <a:lnTo>
                    <a:pt x="1916303" y="2235708"/>
                  </a:lnTo>
                  <a:lnTo>
                    <a:pt x="1900008" y="2252662"/>
                  </a:lnTo>
                  <a:lnTo>
                    <a:pt x="9652" y="0"/>
                  </a:lnTo>
                  <a:lnTo>
                    <a:pt x="0" y="8128"/>
                  </a:lnTo>
                  <a:lnTo>
                    <a:pt x="1864106" y="2229650"/>
                  </a:lnTo>
                  <a:lnTo>
                    <a:pt x="9271" y="447548"/>
                  </a:lnTo>
                  <a:lnTo>
                    <a:pt x="381" y="456692"/>
                  </a:lnTo>
                  <a:lnTo>
                    <a:pt x="1884667" y="2266975"/>
                  </a:lnTo>
                  <a:lnTo>
                    <a:pt x="1866646" y="2282063"/>
                  </a:lnTo>
                  <a:lnTo>
                    <a:pt x="1870252" y="2283637"/>
                  </a:lnTo>
                  <a:lnTo>
                    <a:pt x="1863471" y="2290699"/>
                  </a:lnTo>
                  <a:lnTo>
                    <a:pt x="1944878" y="23159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734555" y="4207763"/>
              <a:ext cx="1940560" cy="0"/>
            </a:xfrm>
            <a:custGeom>
              <a:avLst/>
              <a:gdLst/>
              <a:ahLst/>
              <a:cxnLst/>
              <a:rect l="l" t="t" r="r" b="b"/>
              <a:pathLst>
                <a:path w="1940559">
                  <a:moveTo>
                    <a:pt x="1940052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697218" y="1896618"/>
              <a:ext cx="76200" cy="448309"/>
            </a:xfrm>
            <a:custGeom>
              <a:avLst/>
              <a:gdLst/>
              <a:ahLst/>
              <a:cxnLst/>
              <a:rect l="l" t="t" r="r" b="b"/>
              <a:pathLst>
                <a:path w="76200" h="448310">
                  <a:moveTo>
                    <a:pt x="28193" y="371856"/>
                  </a:moveTo>
                  <a:lnTo>
                    <a:pt x="0" y="371856"/>
                  </a:lnTo>
                  <a:lnTo>
                    <a:pt x="38100" y="448056"/>
                  </a:lnTo>
                  <a:lnTo>
                    <a:pt x="69850" y="384556"/>
                  </a:lnTo>
                  <a:lnTo>
                    <a:pt x="28193" y="384556"/>
                  </a:lnTo>
                  <a:lnTo>
                    <a:pt x="28193" y="371856"/>
                  </a:lnTo>
                  <a:close/>
                </a:path>
                <a:path w="76200" h="448310">
                  <a:moveTo>
                    <a:pt x="48005" y="0"/>
                  </a:moveTo>
                  <a:lnTo>
                    <a:pt x="28193" y="0"/>
                  </a:lnTo>
                  <a:lnTo>
                    <a:pt x="28193" y="384556"/>
                  </a:lnTo>
                  <a:lnTo>
                    <a:pt x="48005" y="384556"/>
                  </a:lnTo>
                  <a:lnTo>
                    <a:pt x="48005" y="0"/>
                  </a:lnTo>
                  <a:close/>
                </a:path>
                <a:path w="76200" h="448310">
                  <a:moveTo>
                    <a:pt x="76200" y="371856"/>
                  </a:moveTo>
                  <a:lnTo>
                    <a:pt x="48005" y="371856"/>
                  </a:lnTo>
                  <a:lnTo>
                    <a:pt x="48005" y="384556"/>
                  </a:lnTo>
                  <a:lnTo>
                    <a:pt x="69850" y="384556"/>
                  </a:lnTo>
                  <a:lnTo>
                    <a:pt x="76200" y="3718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734555" y="2119884"/>
              <a:ext cx="224154" cy="224154"/>
            </a:xfrm>
            <a:custGeom>
              <a:avLst/>
              <a:gdLst/>
              <a:ahLst/>
              <a:cxnLst/>
              <a:rect l="l" t="t" r="r" b="b"/>
              <a:pathLst>
                <a:path w="224154" h="224155">
                  <a:moveTo>
                    <a:pt x="0" y="224027"/>
                  </a:moveTo>
                  <a:lnTo>
                    <a:pt x="224027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736969" y="2014220"/>
              <a:ext cx="108585" cy="40640"/>
            </a:xfrm>
            <a:custGeom>
              <a:avLst/>
              <a:gdLst/>
              <a:ahLst/>
              <a:cxnLst/>
              <a:rect l="l" t="t" r="r" b="b"/>
              <a:pathLst>
                <a:path w="108584" h="40639">
                  <a:moveTo>
                    <a:pt x="0" y="40512"/>
                  </a:moveTo>
                  <a:lnTo>
                    <a:pt x="27358" y="31968"/>
                  </a:lnTo>
                  <a:lnTo>
                    <a:pt x="54562" y="22351"/>
                  </a:lnTo>
                  <a:lnTo>
                    <a:pt x="81599" y="11687"/>
                  </a:lnTo>
                  <a:lnTo>
                    <a:pt x="108457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921244" y="3403472"/>
              <a:ext cx="88900" cy="74295"/>
            </a:xfrm>
            <a:custGeom>
              <a:avLst/>
              <a:gdLst/>
              <a:ahLst/>
              <a:cxnLst/>
              <a:rect l="l" t="t" r="r" b="b"/>
              <a:pathLst>
                <a:path w="88900" h="74295">
                  <a:moveTo>
                    <a:pt x="88773" y="0"/>
                  </a:moveTo>
                  <a:lnTo>
                    <a:pt x="65793" y="17234"/>
                  </a:lnTo>
                  <a:lnTo>
                    <a:pt x="43338" y="35385"/>
                  </a:lnTo>
                  <a:lnTo>
                    <a:pt x="21407" y="54417"/>
                  </a:lnTo>
                  <a:lnTo>
                    <a:pt x="0" y="7429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674607" y="3686556"/>
              <a:ext cx="0" cy="969644"/>
            </a:xfrm>
            <a:custGeom>
              <a:avLst/>
              <a:gdLst/>
              <a:ahLst/>
              <a:cxnLst/>
              <a:rect l="l" t="t" r="r" b="b"/>
              <a:pathLst>
                <a:path h="969645">
                  <a:moveTo>
                    <a:pt x="0" y="0"/>
                  </a:moveTo>
                  <a:lnTo>
                    <a:pt x="0" y="969264"/>
                  </a:lnTo>
                </a:path>
              </a:pathLst>
            </a:custGeom>
            <a:ln w="914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551417" y="4052062"/>
              <a:ext cx="127000" cy="38100"/>
            </a:xfrm>
            <a:custGeom>
              <a:avLst/>
              <a:gdLst/>
              <a:ahLst/>
              <a:cxnLst/>
              <a:rect l="l" t="t" r="r" b="b"/>
              <a:pathLst>
                <a:path w="127000" h="38100">
                  <a:moveTo>
                    <a:pt x="126491" y="0"/>
                  </a:moveTo>
                  <a:lnTo>
                    <a:pt x="94636" y="7524"/>
                  </a:lnTo>
                  <a:lnTo>
                    <a:pt x="62912" y="16382"/>
                  </a:lnTo>
                  <a:lnTo>
                    <a:pt x="31355" y="26574"/>
                  </a:lnTo>
                  <a:lnTo>
                    <a:pt x="0" y="381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287897" y="3686556"/>
              <a:ext cx="2364105" cy="1043940"/>
            </a:xfrm>
            <a:custGeom>
              <a:avLst/>
              <a:gdLst/>
              <a:ahLst/>
              <a:cxnLst/>
              <a:rect l="l" t="t" r="r" b="b"/>
              <a:pathLst>
                <a:path w="2364104" h="1043939">
                  <a:moveTo>
                    <a:pt x="0" y="1031367"/>
                  </a:moveTo>
                  <a:lnTo>
                    <a:pt x="52281" y="1034313"/>
                  </a:lnTo>
                  <a:lnTo>
                    <a:pt x="104808" y="1036867"/>
                  </a:lnTo>
                  <a:lnTo>
                    <a:pt x="157553" y="1039028"/>
                  </a:lnTo>
                  <a:lnTo>
                    <a:pt x="210486" y="1040796"/>
                  </a:lnTo>
                  <a:lnTo>
                    <a:pt x="263580" y="1042171"/>
                  </a:lnTo>
                  <a:lnTo>
                    <a:pt x="316807" y="1043154"/>
                  </a:lnTo>
                  <a:lnTo>
                    <a:pt x="370138" y="1043743"/>
                  </a:lnTo>
                  <a:lnTo>
                    <a:pt x="423545" y="1043940"/>
                  </a:lnTo>
                  <a:lnTo>
                    <a:pt x="496279" y="1043579"/>
                  </a:lnTo>
                  <a:lnTo>
                    <a:pt x="568339" y="1042508"/>
                  </a:lnTo>
                  <a:lnTo>
                    <a:pt x="639677" y="1040737"/>
                  </a:lnTo>
                  <a:lnTo>
                    <a:pt x="710246" y="1038280"/>
                  </a:lnTo>
                  <a:lnTo>
                    <a:pt x="779999" y="1035150"/>
                  </a:lnTo>
                  <a:lnTo>
                    <a:pt x="848889" y="1031358"/>
                  </a:lnTo>
                  <a:lnTo>
                    <a:pt x="916869" y="1026917"/>
                  </a:lnTo>
                  <a:lnTo>
                    <a:pt x="983893" y="1021841"/>
                  </a:lnTo>
                  <a:lnTo>
                    <a:pt x="1049913" y="1016141"/>
                  </a:lnTo>
                  <a:lnTo>
                    <a:pt x="1114883" y="1009831"/>
                  </a:lnTo>
                  <a:lnTo>
                    <a:pt x="1178756" y="1002922"/>
                  </a:lnTo>
                  <a:lnTo>
                    <a:pt x="1241484" y="995429"/>
                  </a:lnTo>
                  <a:lnTo>
                    <a:pt x="1303021" y="987362"/>
                  </a:lnTo>
                  <a:lnTo>
                    <a:pt x="1363320" y="978735"/>
                  </a:lnTo>
                  <a:lnTo>
                    <a:pt x="1422334" y="969560"/>
                  </a:lnTo>
                  <a:lnTo>
                    <a:pt x="1480016" y="959850"/>
                  </a:lnTo>
                  <a:lnTo>
                    <a:pt x="1536319" y="949618"/>
                  </a:lnTo>
                  <a:lnTo>
                    <a:pt x="1591197" y="938876"/>
                  </a:lnTo>
                  <a:lnTo>
                    <a:pt x="1644601" y="927637"/>
                  </a:lnTo>
                  <a:lnTo>
                    <a:pt x="1696486" y="915914"/>
                  </a:lnTo>
                  <a:lnTo>
                    <a:pt x="1746805" y="903718"/>
                  </a:lnTo>
                  <a:lnTo>
                    <a:pt x="1795510" y="891063"/>
                  </a:lnTo>
                  <a:lnTo>
                    <a:pt x="1842554" y="877962"/>
                  </a:lnTo>
                  <a:lnTo>
                    <a:pt x="1887892" y="864426"/>
                  </a:lnTo>
                  <a:lnTo>
                    <a:pt x="1931475" y="850469"/>
                  </a:lnTo>
                  <a:lnTo>
                    <a:pt x="1973257" y="836102"/>
                  </a:lnTo>
                  <a:lnTo>
                    <a:pt x="2013190" y="821340"/>
                  </a:lnTo>
                  <a:lnTo>
                    <a:pt x="2051229" y="806194"/>
                  </a:lnTo>
                  <a:lnTo>
                    <a:pt x="2087326" y="790677"/>
                  </a:lnTo>
                  <a:lnTo>
                    <a:pt x="2153507" y="758580"/>
                  </a:lnTo>
                  <a:lnTo>
                    <a:pt x="2211357" y="725150"/>
                  </a:lnTo>
                  <a:lnTo>
                    <a:pt x="2260501" y="690488"/>
                  </a:lnTo>
                  <a:lnTo>
                    <a:pt x="2300564" y="654695"/>
                  </a:lnTo>
                  <a:lnTo>
                    <a:pt x="2331171" y="617872"/>
                  </a:lnTo>
                  <a:lnTo>
                    <a:pt x="2351945" y="580120"/>
                  </a:lnTo>
                  <a:lnTo>
                    <a:pt x="2362512" y="541539"/>
                  </a:lnTo>
                  <a:lnTo>
                    <a:pt x="2363851" y="521970"/>
                  </a:lnTo>
                  <a:lnTo>
                    <a:pt x="2362512" y="502400"/>
                  </a:lnTo>
                  <a:lnTo>
                    <a:pt x="2351945" y="463819"/>
                  </a:lnTo>
                  <a:lnTo>
                    <a:pt x="2331171" y="426067"/>
                  </a:lnTo>
                  <a:lnTo>
                    <a:pt x="2300564" y="389244"/>
                  </a:lnTo>
                  <a:lnTo>
                    <a:pt x="2260501" y="353451"/>
                  </a:lnTo>
                  <a:lnTo>
                    <a:pt x="2211357" y="318789"/>
                  </a:lnTo>
                  <a:lnTo>
                    <a:pt x="2153507" y="285359"/>
                  </a:lnTo>
                  <a:lnTo>
                    <a:pt x="2087326" y="253262"/>
                  </a:lnTo>
                  <a:lnTo>
                    <a:pt x="2051229" y="237745"/>
                  </a:lnTo>
                  <a:lnTo>
                    <a:pt x="2013190" y="222599"/>
                  </a:lnTo>
                  <a:lnTo>
                    <a:pt x="1973257" y="207837"/>
                  </a:lnTo>
                  <a:lnTo>
                    <a:pt x="1931475" y="193470"/>
                  </a:lnTo>
                  <a:lnTo>
                    <a:pt x="1887892" y="179513"/>
                  </a:lnTo>
                  <a:lnTo>
                    <a:pt x="1842554" y="165977"/>
                  </a:lnTo>
                  <a:lnTo>
                    <a:pt x="1795510" y="152876"/>
                  </a:lnTo>
                  <a:lnTo>
                    <a:pt x="1746805" y="140221"/>
                  </a:lnTo>
                  <a:lnTo>
                    <a:pt x="1696486" y="128025"/>
                  </a:lnTo>
                  <a:lnTo>
                    <a:pt x="1644601" y="116302"/>
                  </a:lnTo>
                  <a:lnTo>
                    <a:pt x="1591197" y="105063"/>
                  </a:lnTo>
                  <a:lnTo>
                    <a:pt x="1536319" y="94321"/>
                  </a:lnTo>
                  <a:lnTo>
                    <a:pt x="1480016" y="84089"/>
                  </a:lnTo>
                  <a:lnTo>
                    <a:pt x="1422334" y="74379"/>
                  </a:lnTo>
                  <a:lnTo>
                    <a:pt x="1363320" y="65204"/>
                  </a:lnTo>
                  <a:lnTo>
                    <a:pt x="1303021" y="56577"/>
                  </a:lnTo>
                  <a:lnTo>
                    <a:pt x="1241484" y="48510"/>
                  </a:lnTo>
                  <a:lnTo>
                    <a:pt x="1178756" y="41017"/>
                  </a:lnTo>
                  <a:lnTo>
                    <a:pt x="1114883" y="34108"/>
                  </a:lnTo>
                  <a:lnTo>
                    <a:pt x="1049913" y="27798"/>
                  </a:lnTo>
                  <a:lnTo>
                    <a:pt x="983893" y="22098"/>
                  </a:lnTo>
                  <a:lnTo>
                    <a:pt x="916869" y="17022"/>
                  </a:lnTo>
                  <a:lnTo>
                    <a:pt x="848889" y="12581"/>
                  </a:lnTo>
                  <a:lnTo>
                    <a:pt x="779999" y="8789"/>
                  </a:lnTo>
                  <a:lnTo>
                    <a:pt x="710246" y="5659"/>
                  </a:lnTo>
                  <a:lnTo>
                    <a:pt x="639677" y="3202"/>
                  </a:lnTo>
                  <a:lnTo>
                    <a:pt x="568339" y="1431"/>
                  </a:lnTo>
                  <a:lnTo>
                    <a:pt x="496279" y="360"/>
                  </a:lnTo>
                  <a:lnTo>
                    <a:pt x="423545" y="0"/>
                  </a:lnTo>
                  <a:lnTo>
                    <a:pt x="369968" y="201"/>
                  </a:lnTo>
                  <a:lnTo>
                    <a:pt x="316477" y="802"/>
                  </a:lnTo>
                  <a:lnTo>
                    <a:pt x="263098" y="1799"/>
                  </a:lnTo>
                  <a:lnTo>
                    <a:pt x="209854" y="3187"/>
                  </a:lnTo>
                  <a:lnTo>
                    <a:pt x="156770" y="4961"/>
                  </a:lnTo>
                  <a:lnTo>
                    <a:pt x="103871" y="7117"/>
                  </a:lnTo>
                  <a:lnTo>
                    <a:pt x="51180" y="9652"/>
                  </a:lnTo>
                </a:path>
              </a:pathLst>
            </a:custGeom>
            <a:ln w="914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622542" y="2718053"/>
              <a:ext cx="2060575" cy="2310765"/>
            </a:xfrm>
            <a:custGeom>
              <a:avLst/>
              <a:gdLst/>
              <a:ahLst/>
              <a:cxnLst/>
              <a:rect l="l" t="t" r="r" b="b"/>
              <a:pathLst>
                <a:path w="2060575" h="2310765">
                  <a:moveTo>
                    <a:pt x="76200" y="295656"/>
                  </a:moveTo>
                  <a:lnTo>
                    <a:pt x="48006" y="295656"/>
                  </a:lnTo>
                  <a:lnTo>
                    <a:pt x="48006" y="0"/>
                  </a:lnTo>
                  <a:lnTo>
                    <a:pt x="28181" y="0"/>
                  </a:lnTo>
                  <a:lnTo>
                    <a:pt x="28181" y="295656"/>
                  </a:lnTo>
                  <a:lnTo>
                    <a:pt x="0" y="295656"/>
                  </a:lnTo>
                  <a:lnTo>
                    <a:pt x="38100" y="371856"/>
                  </a:lnTo>
                  <a:lnTo>
                    <a:pt x="69850" y="308356"/>
                  </a:lnTo>
                  <a:lnTo>
                    <a:pt x="76200" y="295656"/>
                  </a:lnTo>
                  <a:close/>
                </a:path>
                <a:path w="2060575" h="2310765">
                  <a:moveTo>
                    <a:pt x="2060448" y="1496695"/>
                  </a:moveTo>
                  <a:lnTo>
                    <a:pt x="2045208" y="1484249"/>
                  </a:lnTo>
                  <a:lnTo>
                    <a:pt x="1421396" y="2245233"/>
                  </a:lnTo>
                  <a:lnTo>
                    <a:pt x="1399540" y="2227326"/>
                  </a:lnTo>
                  <a:lnTo>
                    <a:pt x="1380744" y="2310384"/>
                  </a:lnTo>
                  <a:lnTo>
                    <a:pt x="1458468" y="2275586"/>
                  </a:lnTo>
                  <a:lnTo>
                    <a:pt x="1448689" y="2267585"/>
                  </a:lnTo>
                  <a:lnTo>
                    <a:pt x="1436674" y="2257755"/>
                  </a:lnTo>
                  <a:lnTo>
                    <a:pt x="2060448" y="14966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2274061" y="1622551"/>
            <a:ext cx="41414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1836420" algn="l"/>
                <a:tab pos="3865245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замінимо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елементом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600" i="1" spc="-37" baseline="-25462" dirty="0">
                <a:latin typeface="Times New Roman"/>
                <a:cs typeface="Times New Roman"/>
              </a:rPr>
              <a:t>dl</a:t>
            </a:r>
            <a:endParaRPr sz="3600" baseline="-25462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838150" y="1408211"/>
            <a:ext cx="309245" cy="106299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r>
              <a:rPr sz="2900" spc="-50" dirty="0">
                <a:latin typeface="Symbol"/>
                <a:cs typeface="Symbol"/>
              </a:rPr>
              <a:t></a:t>
            </a:r>
            <a:endParaRPr sz="2900">
              <a:latin typeface="Symbol"/>
              <a:cs typeface="Symbol"/>
            </a:endParaRPr>
          </a:p>
          <a:p>
            <a:pPr marL="38735">
              <a:lnSpc>
                <a:spcPct val="100000"/>
              </a:lnSpc>
              <a:spcBef>
                <a:spcPts val="1845"/>
              </a:spcBef>
            </a:pPr>
            <a:r>
              <a:rPr sz="2350" i="1" spc="125" dirty="0">
                <a:latin typeface="Times New Roman"/>
                <a:cs typeface="Times New Roman"/>
              </a:rPr>
              <a:t>r</a:t>
            </a:r>
            <a:r>
              <a:rPr sz="1800" spc="187" baseline="-27777" dirty="0">
                <a:latin typeface="Times New Roman"/>
                <a:cs typeface="Times New Roman"/>
              </a:rPr>
              <a:t>0</a:t>
            </a:r>
            <a:endParaRPr sz="1800" baseline="-27777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702258" y="2446727"/>
            <a:ext cx="182245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200" i="1" spc="-50" dirty="0">
                <a:latin typeface="Times New Roman"/>
                <a:cs typeface="Times New Roman"/>
              </a:rPr>
              <a:t>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221850" y="3655748"/>
            <a:ext cx="203835" cy="4502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50" i="1" spc="-50" dirty="0">
                <a:latin typeface="Times New Roman"/>
                <a:cs typeface="Times New Roman"/>
              </a:rPr>
              <a:t>a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128360" y="2767110"/>
            <a:ext cx="460375" cy="1097915"/>
          </a:xfrm>
          <a:prstGeom prst="rect">
            <a:avLst/>
          </a:prstGeom>
        </p:spPr>
        <p:txBody>
          <a:bodyPr vert="horz" wrap="square" lIns="0" tIns="193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sz="2250" i="1" spc="-25" dirty="0">
                <a:latin typeface="Times New Roman"/>
                <a:cs typeface="Times New Roman"/>
              </a:rPr>
              <a:t>d</a:t>
            </a:r>
            <a:r>
              <a:rPr sz="2350" spc="-25" dirty="0">
                <a:latin typeface="Symbol"/>
                <a:cs typeface="Symbol"/>
              </a:rPr>
              <a:t></a:t>
            </a:r>
            <a:endParaRPr sz="2350">
              <a:latin typeface="Symbol"/>
              <a:cs typeface="Symbol"/>
            </a:endParaRPr>
          </a:p>
          <a:p>
            <a:pPr marL="275590">
              <a:lnSpc>
                <a:spcPct val="100000"/>
              </a:lnSpc>
              <a:spcBef>
                <a:spcPts val="1385"/>
              </a:spcBef>
            </a:pPr>
            <a:r>
              <a:rPr sz="2350" spc="-90" dirty="0">
                <a:latin typeface="Symbol"/>
                <a:cs typeface="Symbol"/>
              </a:rPr>
              <a:t>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778330" y="3915375"/>
            <a:ext cx="270510" cy="4279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600" i="1" spc="-50" dirty="0">
                <a:latin typeface="Times New Roman"/>
                <a:cs typeface="Times New Roman"/>
              </a:rPr>
              <a:t>O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328728" y="2619558"/>
            <a:ext cx="123189" cy="4044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50" i="1" spc="-50" dirty="0">
                <a:latin typeface="Times New Roman"/>
                <a:cs typeface="Times New Roman"/>
              </a:rPr>
              <a:t>I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204473" y="4899535"/>
            <a:ext cx="369570" cy="393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i="1" spc="-25" dirty="0">
                <a:latin typeface="Times New Roman"/>
                <a:cs typeface="Times New Roman"/>
              </a:rPr>
              <a:t>dB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06079" y="1660643"/>
            <a:ext cx="136525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-50" dirty="0">
                <a:latin typeface="Symbol"/>
                <a:cs typeface="Symbol"/>
              </a:rPr>
              <a:t>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586" y="-78536"/>
            <a:ext cx="9037320" cy="149161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38100" marR="30480" indent="551180">
              <a:lnSpc>
                <a:spcPts val="3070"/>
              </a:lnSpc>
              <a:spcBef>
                <a:spcPts val="850"/>
              </a:spcBef>
              <a:tabLst>
                <a:tab pos="2491740" algn="l"/>
                <a:tab pos="3529965" algn="l"/>
                <a:tab pos="5355590" algn="l"/>
                <a:tab pos="5873750" algn="l"/>
                <a:tab pos="6805295" algn="l"/>
                <a:tab pos="8630285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Винесемо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сталі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величини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за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знак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інтегралу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та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здійснимо</a:t>
            </a:r>
            <a:r>
              <a:rPr sz="3200" spc="-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інтегрування:</a:t>
            </a:r>
            <a:endParaRPr sz="3200">
              <a:latin typeface="Times New Roman"/>
              <a:cs typeface="Times New Roman"/>
            </a:endParaRPr>
          </a:p>
          <a:p>
            <a:pPr marR="852805" algn="ctr">
              <a:lnSpc>
                <a:spcPct val="100000"/>
              </a:lnSpc>
              <a:spcBef>
                <a:spcPts val="1225"/>
              </a:spcBef>
            </a:pPr>
            <a:r>
              <a:rPr sz="2850" dirty="0">
                <a:latin typeface="Symbol"/>
                <a:cs typeface="Symbol"/>
              </a:rPr>
              <a:t></a:t>
            </a:r>
            <a:r>
              <a:rPr sz="2850" spc="254" dirty="0">
                <a:latin typeface="Times New Roman"/>
                <a:cs typeface="Times New Roman"/>
              </a:rPr>
              <a:t> </a:t>
            </a:r>
            <a:r>
              <a:rPr sz="2700" i="1" dirty="0">
                <a:latin typeface="Times New Roman"/>
                <a:cs typeface="Times New Roman"/>
              </a:rPr>
              <a:t>I</a:t>
            </a:r>
            <a:r>
              <a:rPr sz="2700" i="1" spc="-40" dirty="0">
                <a:latin typeface="Times New Roman"/>
                <a:cs typeface="Times New Roman"/>
              </a:rPr>
              <a:t> </a:t>
            </a:r>
            <a:r>
              <a:rPr sz="2100" spc="30" baseline="45634" dirty="0">
                <a:latin typeface="Symbol"/>
                <a:cs typeface="Symbol"/>
              </a:rPr>
              <a:t></a:t>
            </a:r>
            <a:r>
              <a:rPr sz="1425" spc="30" baseline="49707" dirty="0">
                <a:latin typeface="Times New Roman"/>
                <a:cs typeface="Times New Roman"/>
              </a:rPr>
              <a:t>2</a:t>
            </a:r>
            <a:endParaRPr sz="1425" baseline="49707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18100" y="1762910"/>
            <a:ext cx="8890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-50" dirty="0">
                <a:latin typeface="Times New Roman"/>
                <a:cs typeface="Times New Roman"/>
              </a:rPr>
              <a:t>1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35152" y="1438277"/>
            <a:ext cx="542925" cy="4629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00" spc="-55" dirty="0">
                <a:latin typeface="Times New Roman"/>
                <a:cs typeface="Times New Roman"/>
              </a:rPr>
              <a:t>4</a:t>
            </a:r>
            <a:r>
              <a:rPr sz="2850" spc="-55" dirty="0">
                <a:latin typeface="Symbol"/>
                <a:cs typeface="Symbol"/>
              </a:rPr>
              <a:t></a:t>
            </a:r>
            <a:r>
              <a:rPr sz="2700" i="1" spc="-55" dirty="0">
                <a:latin typeface="Times New Roman"/>
                <a:cs typeface="Times New Roman"/>
              </a:rPr>
              <a:t>a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40628" y="1091723"/>
            <a:ext cx="2681605" cy="557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1040130" algn="l"/>
                <a:tab pos="1327150" algn="l"/>
              </a:tabLst>
            </a:pPr>
            <a:r>
              <a:rPr sz="2700" i="1" dirty="0">
                <a:latin typeface="Times New Roman"/>
                <a:cs typeface="Times New Roman"/>
              </a:rPr>
              <a:t>B </a:t>
            </a:r>
            <a:r>
              <a:rPr sz="2700" dirty="0">
                <a:latin typeface="Symbol"/>
                <a:cs typeface="Symbol"/>
              </a:rPr>
              <a:t>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025" u="sng" baseline="4320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025" u="sng" spc="-75" baseline="4320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</a:t>
            </a:r>
            <a:r>
              <a:rPr sz="2025" u="sng" baseline="4320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025" spc="750" baseline="43209" dirty="0">
                <a:latin typeface="Times New Roman"/>
                <a:cs typeface="Times New Roman"/>
              </a:rPr>
              <a:t> </a:t>
            </a:r>
            <a:r>
              <a:rPr sz="5250" baseline="-11904" dirty="0">
                <a:latin typeface="Symbol"/>
                <a:cs typeface="Symbol"/>
              </a:rPr>
              <a:t></a:t>
            </a:r>
            <a:r>
              <a:rPr sz="5250" spc="-562" baseline="-11904" dirty="0">
                <a:latin typeface="Times New Roman"/>
                <a:cs typeface="Times New Roman"/>
              </a:rPr>
              <a:t> </a:t>
            </a:r>
            <a:r>
              <a:rPr sz="2700" i="1" dirty="0">
                <a:latin typeface="Times New Roman"/>
                <a:cs typeface="Times New Roman"/>
              </a:rPr>
              <a:t>sin</a:t>
            </a:r>
            <a:r>
              <a:rPr sz="2850" dirty="0">
                <a:latin typeface="Symbol"/>
                <a:cs typeface="Symbol"/>
              </a:rPr>
              <a:t></a:t>
            </a:r>
            <a:r>
              <a:rPr sz="2700" i="1" dirty="0">
                <a:latin typeface="Times New Roman"/>
                <a:cs typeface="Times New Roman"/>
              </a:rPr>
              <a:t>d</a:t>
            </a:r>
            <a:r>
              <a:rPr sz="2850" dirty="0">
                <a:latin typeface="Symbol"/>
                <a:cs typeface="Symbol"/>
              </a:rPr>
              <a:t></a:t>
            </a:r>
            <a:endParaRPr sz="285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2306827"/>
            <a:ext cx="8987790" cy="90424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 marR="5080" indent="914400">
              <a:lnSpc>
                <a:spcPts val="3070"/>
              </a:lnSpc>
              <a:spcBef>
                <a:spcPts val="844"/>
              </a:spcBef>
              <a:tabLst>
                <a:tab pos="2727325" algn="l"/>
                <a:tab pos="5080635" algn="l"/>
                <a:tab pos="6202045" algn="l"/>
              </a:tabLst>
            </a:pPr>
            <a:r>
              <a:rPr sz="3200" b="1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Індукція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b="1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магнітного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b="1" i="1" spc="-20" dirty="0">
                <a:solidFill>
                  <a:srgbClr val="333399"/>
                </a:solidFill>
                <a:latin typeface="Times New Roman"/>
                <a:cs typeface="Times New Roman"/>
              </a:rPr>
              <a:t>поля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b="1" i="1" spc="-20" dirty="0">
                <a:solidFill>
                  <a:srgbClr val="333399"/>
                </a:solidFill>
                <a:latin typeface="Times New Roman"/>
                <a:cs typeface="Times New Roman"/>
              </a:rPr>
              <a:t>прямолінійного 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провідника</a:t>
            </a:r>
            <a:r>
              <a:rPr sz="3200" b="1" i="1" spc="-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скінченної</a:t>
            </a:r>
            <a:r>
              <a:rPr sz="3200" b="1" i="1" spc="-10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довжини: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44336" y="3666766"/>
            <a:ext cx="829310" cy="0"/>
          </a:xfrm>
          <a:custGeom>
            <a:avLst/>
            <a:gdLst/>
            <a:ahLst/>
            <a:cxnLst/>
            <a:rect l="l" t="t" r="r" b="b"/>
            <a:pathLst>
              <a:path w="829310">
                <a:moveTo>
                  <a:pt x="0" y="0"/>
                </a:moveTo>
                <a:lnTo>
                  <a:pt x="828966" y="0"/>
                </a:lnTo>
              </a:path>
            </a:pathLst>
          </a:custGeom>
          <a:ln w="141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42688" y="3654074"/>
            <a:ext cx="1478915" cy="2641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363980" algn="l"/>
              </a:tabLst>
            </a:pPr>
            <a:r>
              <a:rPr sz="1550" spc="-50" dirty="0">
                <a:latin typeface="Times New Roman"/>
                <a:cs typeface="Times New Roman"/>
              </a:rPr>
              <a:t>1</a:t>
            </a:r>
            <a:r>
              <a:rPr sz="1550" dirty="0">
                <a:latin typeface="Times New Roman"/>
                <a:cs typeface="Times New Roman"/>
              </a:rPr>
              <a:t>	</a:t>
            </a:r>
            <a:r>
              <a:rPr sz="1550" spc="-50" dirty="0">
                <a:latin typeface="Times New Roman"/>
                <a:cs typeface="Times New Roman"/>
              </a:rPr>
              <a:t>2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51142" y="3642567"/>
            <a:ext cx="618490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100" spc="-70" dirty="0">
                <a:latin typeface="Times New Roman"/>
                <a:cs typeface="Times New Roman"/>
              </a:rPr>
              <a:t>4</a:t>
            </a:r>
            <a:r>
              <a:rPr sz="3300" spc="-70" dirty="0">
                <a:latin typeface="Symbol"/>
                <a:cs typeface="Symbol"/>
              </a:rPr>
              <a:t></a:t>
            </a:r>
            <a:r>
              <a:rPr sz="3100" i="1" spc="-70" dirty="0">
                <a:latin typeface="Times New Roman"/>
                <a:cs typeface="Times New Roman"/>
              </a:rPr>
              <a:t>a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60664" y="3238167"/>
            <a:ext cx="4180840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2711450" algn="l"/>
                <a:tab pos="4008754" algn="l"/>
              </a:tabLst>
            </a:pPr>
            <a:r>
              <a:rPr sz="3100" i="1" spc="55" dirty="0">
                <a:latin typeface="Times New Roman"/>
                <a:cs typeface="Times New Roman"/>
              </a:rPr>
              <a:t>B</a:t>
            </a:r>
            <a:r>
              <a:rPr sz="3100" i="1" spc="-85" dirty="0">
                <a:latin typeface="Times New Roman"/>
                <a:cs typeface="Times New Roman"/>
              </a:rPr>
              <a:t> </a:t>
            </a:r>
            <a:r>
              <a:rPr sz="3100" spc="50" dirty="0">
                <a:latin typeface="Symbol"/>
                <a:cs typeface="Symbol"/>
              </a:rPr>
              <a:t></a:t>
            </a:r>
            <a:r>
              <a:rPr sz="3100" spc="160" dirty="0">
                <a:latin typeface="Times New Roman"/>
                <a:cs typeface="Times New Roman"/>
              </a:rPr>
              <a:t> </a:t>
            </a:r>
            <a:r>
              <a:rPr sz="4950" spc="-60" baseline="33670" dirty="0">
                <a:latin typeface="Symbol"/>
                <a:cs typeface="Symbol"/>
              </a:rPr>
              <a:t></a:t>
            </a:r>
            <a:r>
              <a:rPr sz="2325" spc="-60" baseline="43010" dirty="0">
                <a:latin typeface="Times New Roman"/>
                <a:cs typeface="Times New Roman"/>
              </a:rPr>
              <a:t>0</a:t>
            </a:r>
            <a:r>
              <a:rPr sz="2325" spc="-142" baseline="43010" dirty="0">
                <a:latin typeface="Times New Roman"/>
                <a:cs typeface="Times New Roman"/>
              </a:rPr>
              <a:t> </a:t>
            </a:r>
            <a:r>
              <a:rPr sz="4650" i="1" baseline="35842" dirty="0">
                <a:latin typeface="Times New Roman"/>
                <a:cs typeface="Times New Roman"/>
              </a:rPr>
              <a:t>I</a:t>
            </a:r>
            <a:r>
              <a:rPr sz="4650" i="1" spc="89" baseline="35842" dirty="0">
                <a:latin typeface="Times New Roman"/>
                <a:cs typeface="Times New Roman"/>
              </a:rPr>
              <a:t> </a:t>
            </a:r>
            <a:r>
              <a:rPr sz="4050" spc="-10" dirty="0">
                <a:latin typeface="Symbol"/>
                <a:cs typeface="Symbol"/>
              </a:rPr>
              <a:t></a:t>
            </a:r>
            <a:r>
              <a:rPr sz="3100" i="1" spc="-10" dirty="0">
                <a:latin typeface="Times New Roman"/>
                <a:cs typeface="Times New Roman"/>
              </a:rPr>
              <a:t>cos</a:t>
            </a:r>
            <a:r>
              <a:rPr sz="3300" spc="-10" dirty="0">
                <a:latin typeface="Symbol"/>
                <a:cs typeface="Symbol"/>
              </a:rPr>
              <a:t></a:t>
            </a:r>
            <a:r>
              <a:rPr sz="3300" dirty="0">
                <a:latin typeface="Times New Roman"/>
                <a:cs typeface="Times New Roman"/>
              </a:rPr>
              <a:t>	</a:t>
            </a:r>
            <a:r>
              <a:rPr sz="3100" spc="50" dirty="0">
                <a:latin typeface="Symbol"/>
                <a:cs typeface="Symbol"/>
              </a:rPr>
              <a:t></a:t>
            </a:r>
            <a:r>
              <a:rPr sz="3100" spc="-175" dirty="0">
                <a:latin typeface="Times New Roman"/>
                <a:cs typeface="Times New Roman"/>
              </a:rPr>
              <a:t> </a:t>
            </a:r>
            <a:r>
              <a:rPr sz="3100" i="1" spc="-20" dirty="0">
                <a:latin typeface="Times New Roman"/>
                <a:cs typeface="Times New Roman"/>
              </a:rPr>
              <a:t>cos</a:t>
            </a:r>
            <a:r>
              <a:rPr sz="3300" spc="-20" dirty="0">
                <a:latin typeface="Symbol"/>
                <a:cs typeface="Symbol"/>
              </a:rPr>
              <a:t></a:t>
            </a:r>
            <a:r>
              <a:rPr sz="3300" dirty="0">
                <a:latin typeface="Times New Roman"/>
                <a:cs typeface="Times New Roman"/>
              </a:rPr>
              <a:t>	</a:t>
            </a:r>
            <a:r>
              <a:rPr sz="4050" spc="-365" dirty="0">
                <a:latin typeface="Symbol"/>
                <a:cs typeface="Symbol"/>
              </a:rPr>
              <a:t></a:t>
            </a:r>
            <a:endParaRPr sz="4050">
              <a:latin typeface="Symbol"/>
              <a:cs typeface="Symbo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63810" y="6026659"/>
            <a:ext cx="917575" cy="0"/>
          </a:xfrm>
          <a:custGeom>
            <a:avLst/>
            <a:gdLst/>
            <a:ahLst/>
            <a:cxnLst/>
            <a:rect l="l" t="t" r="r" b="b"/>
            <a:pathLst>
              <a:path w="917575">
                <a:moveTo>
                  <a:pt x="0" y="0"/>
                </a:moveTo>
                <a:lnTo>
                  <a:pt x="917077" y="0"/>
                </a:lnTo>
              </a:path>
            </a:pathLst>
          </a:custGeom>
          <a:ln w="156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-14707" y="4159961"/>
            <a:ext cx="9131935" cy="2425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20444">
              <a:lnSpc>
                <a:spcPts val="3454"/>
              </a:lnSpc>
              <a:spcBef>
                <a:spcPts val="105"/>
              </a:spcBef>
              <a:tabLst>
                <a:tab pos="2172335" algn="l"/>
                <a:tab pos="4107179" algn="l"/>
                <a:tab pos="6412865" algn="l"/>
              </a:tabLst>
            </a:pP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Якщо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провідник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нескінченно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довгий,</a:t>
            </a:r>
            <a:r>
              <a:rPr sz="3200" spc="-10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4200" baseline="6944" dirty="0">
                <a:latin typeface="Symbol"/>
                <a:cs typeface="Symbol"/>
              </a:rPr>
              <a:t></a:t>
            </a:r>
            <a:r>
              <a:rPr sz="1950" baseline="-12820" dirty="0">
                <a:latin typeface="Times New Roman"/>
                <a:cs typeface="Times New Roman"/>
              </a:rPr>
              <a:t>1</a:t>
            </a:r>
            <a:r>
              <a:rPr sz="1950" spc="637" baseline="-12820" dirty="0">
                <a:latin typeface="Times New Roman"/>
                <a:cs typeface="Times New Roman"/>
              </a:rPr>
              <a:t> </a:t>
            </a:r>
            <a:r>
              <a:rPr sz="3975" spc="112" baseline="7337" dirty="0">
                <a:latin typeface="Symbol"/>
                <a:cs typeface="Symbol"/>
              </a:rPr>
              <a:t></a:t>
            </a:r>
            <a:r>
              <a:rPr sz="3975" spc="-345" baseline="7337" dirty="0">
                <a:latin typeface="Times New Roman"/>
                <a:cs typeface="Times New Roman"/>
              </a:rPr>
              <a:t> </a:t>
            </a:r>
            <a:r>
              <a:rPr sz="3975" baseline="7337" dirty="0">
                <a:latin typeface="Times New Roman"/>
                <a:cs typeface="Times New Roman"/>
              </a:rPr>
              <a:t>0</a:t>
            </a:r>
            <a:r>
              <a:rPr sz="3975" spc="232" baseline="7337" dirty="0"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а</a:t>
            </a:r>
            <a:endParaRPr sz="3200">
              <a:latin typeface="Times New Roman"/>
              <a:cs typeface="Times New Roman"/>
            </a:endParaRPr>
          </a:p>
          <a:p>
            <a:pPr marL="106045" marR="56515" indent="-43180">
              <a:lnSpc>
                <a:spcPts val="3070"/>
              </a:lnSpc>
              <a:spcBef>
                <a:spcPts val="360"/>
              </a:spcBef>
              <a:tabLst>
                <a:tab pos="1328420" algn="l"/>
                <a:tab pos="1908810" algn="l"/>
                <a:tab pos="3581400" algn="l"/>
                <a:tab pos="5855335" algn="l"/>
                <a:tab pos="6894830" algn="l"/>
              </a:tabLst>
            </a:pPr>
            <a:r>
              <a:rPr sz="2800" spc="-725" dirty="0">
                <a:latin typeface="Symbol"/>
                <a:cs typeface="Symbol"/>
              </a:rPr>
              <a:t></a:t>
            </a:r>
            <a:r>
              <a:rPr sz="3200" spc="-725" dirty="0">
                <a:solidFill>
                  <a:srgbClr val="333399"/>
                </a:solidFill>
                <a:latin typeface="Times New Roman"/>
                <a:cs typeface="Times New Roman"/>
              </a:rPr>
              <a:t>.</a:t>
            </a:r>
            <a:r>
              <a:rPr sz="3200" spc="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950" baseline="-27777" dirty="0">
                <a:latin typeface="Times New Roman"/>
                <a:cs typeface="Times New Roman"/>
              </a:rPr>
              <a:t>2</a:t>
            </a:r>
            <a:r>
              <a:rPr sz="1950" spc="150" baseline="-27777" dirty="0">
                <a:latin typeface="Times New Roman"/>
                <a:cs typeface="Times New Roman"/>
              </a:rPr>
              <a:t>  </a:t>
            </a:r>
            <a:r>
              <a:rPr sz="3975" spc="150" baseline="1048" dirty="0">
                <a:latin typeface="Symbol"/>
                <a:cs typeface="Symbol"/>
              </a:rPr>
              <a:t></a:t>
            </a:r>
            <a:r>
              <a:rPr sz="3975" spc="-562" baseline="1048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Symbol"/>
                <a:cs typeface="Symbol"/>
              </a:rPr>
              <a:t>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,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то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b="1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індукція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b="1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магнітного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b="1" i="1" spc="-20" dirty="0">
                <a:solidFill>
                  <a:srgbClr val="333399"/>
                </a:solidFill>
                <a:latin typeface="Times New Roman"/>
                <a:cs typeface="Times New Roman"/>
              </a:rPr>
              <a:t>поля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b="1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нескінченно 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довгого</a:t>
            </a:r>
            <a:r>
              <a:rPr sz="3200" b="1" i="1" spc="-114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прямолінійного</a:t>
            </a:r>
            <a:r>
              <a:rPr sz="3200" b="1" i="1" spc="-1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провідника:</a:t>
            </a:r>
            <a:endParaRPr sz="3200">
              <a:latin typeface="Times New Roman"/>
              <a:cs typeface="Times New Roman"/>
            </a:endParaRPr>
          </a:p>
          <a:p>
            <a:pPr marR="26670" algn="ctr">
              <a:lnSpc>
                <a:spcPts val="4015"/>
              </a:lnSpc>
            </a:pPr>
            <a:r>
              <a:rPr sz="5175" i="1" baseline="-35426" dirty="0">
                <a:latin typeface="Times New Roman"/>
                <a:cs typeface="Times New Roman"/>
              </a:rPr>
              <a:t>B</a:t>
            </a:r>
            <a:r>
              <a:rPr sz="5175" i="1" spc="-97" baseline="-35426" dirty="0">
                <a:latin typeface="Times New Roman"/>
                <a:cs typeface="Times New Roman"/>
              </a:rPr>
              <a:t> </a:t>
            </a:r>
            <a:r>
              <a:rPr sz="5175" baseline="-35426" dirty="0">
                <a:latin typeface="Symbol"/>
                <a:cs typeface="Symbol"/>
              </a:rPr>
              <a:t></a:t>
            </a:r>
            <a:r>
              <a:rPr sz="5175" spc="307" baseline="-35426" dirty="0">
                <a:latin typeface="Times New Roman"/>
                <a:cs typeface="Times New Roman"/>
              </a:rPr>
              <a:t> </a:t>
            </a:r>
            <a:r>
              <a:rPr sz="3650" spc="-40" dirty="0">
                <a:latin typeface="Symbol"/>
                <a:cs typeface="Symbol"/>
              </a:rPr>
              <a:t></a:t>
            </a:r>
            <a:r>
              <a:rPr sz="2550" spc="-60" baseline="-27777" dirty="0">
                <a:latin typeface="Times New Roman"/>
                <a:cs typeface="Times New Roman"/>
              </a:rPr>
              <a:t>0</a:t>
            </a:r>
            <a:r>
              <a:rPr sz="2550" spc="-135" baseline="-27777" dirty="0">
                <a:latin typeface="Times New Roman"/>
                <a:cs typeface="Times New Roman"/>
              </a:rPr>
              <a:t> </a:t>
            </a:r>
            <a:r>
              <a:rPr sz="3450" i="1" spc="-50" dirty="0">
                <a:latin typeface="Times New Roman"/>
                <a:cs typeface="Times New Roman"/>
              </a:rPr>
              <a:t>I</a:t>
            </a:r>
            <a:endParaRPr sz="3450">
              <a:latin typeface="Times New Roman"/>
              <a:cs typeface="Times New Roman"/>
            </a:endParaRPr>
          </a:p>
          <a:p>
            <a:pPr marL="744220" algn="ctr">
              <a:lnSpc>
                <a:spcPct val="100000"/>
              </a:lnSpc>
              <a:spcBef>
                <a:spcPts val="535"/>
              </a:spcBef>
            </a:pPr>
            <a:r>
              <a:rPr sz="3450" spc="-25" dirty="0">
                <a:latin typeface="Times New Roman"/>
                <a:cs typeface="Times New Roman"/>
              </a:rPr>
              <a:t>2</a:t>
            </a:r>
            <a:r>
              <a:rPr sz="3650" spc="-25" dirty="0">
                <a:latin typeface="Symbol"/>
                <a:cs typeface="Symbol"/>
              </a:rPr>
              <a:t></a:t>
            </a:r>
            <a:r>
              <a:rPr sz="3450" i="1" spc="-25" dirty="0">
                <a:latin typeface="Times New Roman"/>
                <a:cs typeface="Times New Roman"/>
              </a:rPr>
              <a:t>a</a:t>
            </a:r>
            <a:endParaRPr sz="3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39" y="-268835"/>
            <a:ext cx="9038590" cy="3919220"/>
          </a:xfrm>
          <a:prstGeom prst="rect">
            <a:avLst/>
          </a:prstGeom>
        </p:spPr>
        <p:txBody>
          <a:bodyPr vert="horz" wrap="square" lIns="0" tIns="3009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370"/>
              </a:spcBef>
            </a:pP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2.</a:t>
            </a:r>
            <a:r>
              <a:rPr sz="3200" b="1" spc="-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Взаємодія</a:t>
            </a:r>
            <a:r>
              <a:rPr sz="3200" b="1" spc="-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струмів</a:t>
            </a:r>
            <a:endParaRPr sz="3200">
              <a:latin typeface="Times New Roman"/>
              <a:cs typeface="Times New Roman"/>
            </a:endParaRPr>
          </a:p>
          <a:p>
            <a:pPr marL="42545" marR="30480" indent="909955" algn="just">
              <a:lnSpc>
                <a:spcPct val="79800"/>
              </a:lnSpc>
              <a:spcBef>
                <a:spcPts val="3045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Провідники</a:t>
            </a:r>
            <a:r>
              <a:rPr sz="3200" spc="19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по</a:t>
            </a:r>
            <a:r>
              <a:rPr sz="3200" spc="19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яким</a:t>
            </a:r>
            <a:r>
              <a:rPr sz="3200" spc="19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проходять</a:t>
            </a:r>
            <a:r>
              <a:rPr sz="3200" spc="20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електричні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струми</a:t>
            </a:r>
            <a:r>
              <a:rPr sz="3200" spc="12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взаємодіють</a:t>
            </a:r>
            <a:r>
              <a:rPr sz="3200" spc="13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один</a:t>
            </a:r>
            <a:r>
              <a:rPr sz="3200" spc="13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</a:t>
            </a:r>
            <a:r>
              <a:rPr sz="3200" spc="12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одним</a:t>
            </a:r>
            <a:r>
              <a:rPr sz="3200" spc="12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через</a:t>
            </a:r>
            <a:r>
              <a:rPr sz="3200" spc="12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власні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магнітні</a:t>
            </a:r>
            <a:r>
              <a:rPr sz="3200" spc="7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поля.</a:t>
            </a:r>
            <a:r>
              <a:rPr sz="3200" spc="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Цю</a:t>
            </a:r>
            <a:r>
              <a:rPr sz="3200" spc="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силу</a:t>
            </a:r>
            <a:r>
              <a:rPr sz="3200" spc="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взаємодії</a:t>
            </a:r>
            <a:r>
              <a:rPr sz="3200" spc="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можна</a:t>
            </a:r>
            <a:r>
              <a:rPr sz="3200" spc="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визначити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поєднуючи</a:t>
            </a:r>
            <a:r>
              <a:rPr sz="3200" spc="10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закон</a:t>
            </a:r>
            <a:r>
              <a:rPr sz="3200" spc="10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Біо-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Савара-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Лапласа</a:t>
            </a:r>
            <a:r>
              <a:rPr sz="3200" spc="11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із</a:t>
            </a:r>
            <a:r>
              <a:rPr sz="3200" spc="10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законом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Ампера.</a:t>
            </a:r>
            <a:r>
              <a:rPr sz="3200" spc="4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За</a:t>
            </a:r>
            <a:r>
              <a:rPr sz="3200" spc="5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законом</a:t>
            </a:r>
            <a:r>
              <a:rPr sz="3200" spc="5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Біо-</a:t>
            </a:r>
            <a:r>
              <a:rPr sz="3200" spc="-30" dirty="0">
                <a:solidFill>
                  <a:srgbClr val="333399"/>
                </a:solidFill>
                <a:latin typeface="Times New Roman"/>
                <a:cs typeface="Times New Roman"/>
              </a:rPr>
              <a:t>Савара-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Лапласа</a:t>
            </a:r>
            <a:r>
              <a:rPr sz="3200" spc="5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елемент </a:t>
            </a:r>
            <a:r>
              <a:rPr sz="3200" spc="-85" dirty="0">
                <a:solidFill>
                  <a:srgbClr val="333399"/>
                </a:solidFill>
                <a:latin typeface="Times New Roman"/>
                <a:cs typeface="Times New Roman"/>
              </a:rPr>
              <a:t>струму</a:t>
            </a:r>
            <a:r>
              <a:rPr sz="3200" spc="-114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4125" i="1" baseline="4040" dirty="0">
                <a:latin typeface="Times New Roman"/>
                <a:cs typeface="Times New Roman"/>
              </a:rPr>
              <a:t>I</a:t>
            </a:r>
            <a:r>
              <a:rPr sz="2025" baseline="-20576" dirty="0">
                <a:latin typeface="Times New Roman"/>
                <a:cs typeface="Times New Roman"/>
              </a:rPr>
              <a:t>1</a:t>
            </a:r>
            <a:r>
              <a:rPr sz="4125" i="1" baseline="4040" dirty="0">
                <a:latin typeface="Times New Roman"/>
                <a:cs typeface="Times New Roman"/>
              </a:rPr>
              <a:t>dl</a:t>
            </a:r>
            <a:r>
              <a:rPr sz="2025" baseline="-20576" dirty="0">
                <a:latin typeface="Times New Roman"/>
                <a:cs typeface="Times New Roman"/>
              </a:rPr>
              <a:t>1</a:t>
            </a:r>
            <a:r>
              <a:rPr sz="2025" spc="37" baseline="-20576" dirty="0"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у</a:t>
            </a:r>
            <a:r>
              <a:rPr sz="3200" spc="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точці</a:t>
            </a:r>
            <a:r>
              <a:rPr sz="3200" spc="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,</a:t>
            </a:r>
            <a:r>
              <a:rPr sz="3200" spc="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що</a:t>
            </a:r>
            <a:r>
              <a:rPr sz="3200" spc="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знаходиться</a:t>
            </a:r>
            <a:r>
              <a:rPr sz="3200" spc="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на</a:t>
            </a:r>
            <a:r>
              <a:rPr sz="3200" spc="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відстані</a:t>
            </a:r>
            <a:r>
              <a:rPr sz="3200" spc="5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50" i="1" dirty="0">
                <a:latin typeface="Times New Roman"/>
                <a:cs typeface="Times New Roman"/>
              </a:rPr>
              <a:t>r</a:t>
            </a:r>
            <a:r>
              <a:rPr sz="3250" i="1" spc="-135" dirty="0"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EAEAEA"/>
                </a:solidFill>
                <a:latin typeface="Times New Roman"/>
                <a:cs typeface="Times New Roman"/>
              </a:rPr>
              <a:t>.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створює</a:t>
            </a:r>
            <a:r>
              <a:rPr sz="3200" spc="-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магнітне</a:t>
            </a:r>
            <a:r>
              <a:rPr sz="3200" spc="-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поле</a:t>
            </a:r>
            <a:r>
              <a:rPr sz="3200" spc="-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індукцією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09693" y="4756343"/>
            <a:ext cx="1303020" cy="0"/>
          </a:xfrm>
          <a:custGeom>
            <a:avLst/>
            <a:gdLst/>
            <a:ahLst/>
            <a:cxnLst/>
            <a:rect l="l" t="t" r="r" b="b"/>
            <a:pathLst>
              <a:path w="1303020">
                <a:moveTo>
                  <a:pt x="0" y="0"/>
                </a:moveTo>
                <a:lnTo>
                  <a:pt x="1302587" y="0"/>
                </a:lnTo>
              </a:path>
            </a:pathLst>
          </a:custGeom>
          <a:ln w="124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354930" y="4522586"/>
            <a:ext cx="574040" cy="234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71805" algn="l"/>
              </a:tabLst>
            </a:pPr>
            <a:r>
              <a:rPr sz="1350" spc="-50" dirty="0">
                <a:latin typeface="Times New Roman"/>
                <a:cs typeface="Times New Roman"/>
              </a:rPr>
              <a:t>1</a:t>
            </a:r>
            <a:r>
              <a:rPr sz="1350" dirty="0">
                <a:latin typeface="Times New Roman"/>
                <a:cs typeface="Times New Roman"/>
              </a:rPr>
              <a:t>	</a:t>
            </a:r>
            <a:r>
              <a:rPr sz="1350" spc="-50" dirty="0">
                <a:latin typeface="Times New Roman"/>
                <a:cs typeface="Times New Roman"/>
              </a:rPr>
              <a:t>1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31108" y="4520236"/>
            <a:ext cx="114935" cy="234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-50" dirty="0">
                <a:latin typeface="Times New Roman"/>
                <a:cs typeface="Times New Roman"/>
              </a:rPr>
              <a:t>0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79725" y="4597072"/>
            <a:ext cx="336550" cy="443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4125" i="1" baseline="-25252" dirty="0">
                <a:latin typeface="Times New Roman"/>
                <a:cs typeface="Times New Roman"/>
              </a:rPr>
              <a:t>r</a:t>
            </a:r>
            <a:r>
              <a:rPr sz="4125" i="1" spc="-630" baseline="-25252" dirty="0">
                <a:latin typeface="Times New Roman"/>
                <a:cs typeface="Times New Roman"/>
              </a:rPr>
              <a:t> </a:t>
            </a:r>
            <a:r>
              <a:rPr sz="1350" spc="-60" dirty="0">
                <a:latin typeface="Times New Roman"/>
                <a:cs typeface="Times New Roman"/>
              </a:rPr>
              <a:t>3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62131" y="4045056"/>
            <a:ext cx="171450" cy="443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750" spc="-1225" dirty="0">
                <a:latin typeface="Cambria"/>
                <a:cs typeface="Cambria"/>
              </a:rPr>
              <a:t>→</a:t>
            </a:r>
            <a:endParaRPr sz="275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81112" y="4189250"/>
            <a:ext cx="171450" cy="443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750" spc="-1225" dirty="0">
                <a:latin typeface="Cambria"/>
                <a:cs typeface="Cambria"/>
              </a:rPr>
              <a:t>→</a:t>
            </a:r>
            <a:endParaRPr sz="275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43281" y="4482412"/>
            <a:ext cx="114300" cy="443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750" spc="-50" dirty="0">
                <a:latin typeface="Symbol"/>
                <a:cs typeface="Symbol"/>
              </a:rPr>
              <a:t></a:t>
            </a:r>
            <a:endParaRPr sz="275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47846" y="4482412"/>
            <a:ext cx="690245" cy="443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750" i="1" dirty="0">
                <a:latin typeface="Times New Roman"/>
                <a:cs typeface="Times New Roman"/>
              </a:rPr>
              <a:t>dB</a:t>
            </a:r>
            <a:r>
              <a:rPr sz="2750" i="1" spc="-70" dirty="0">
                <a:latin typeface="Times New Roman"/>
                <a:cs typeface="Times New Roman"/>
              </a:rPr>
              <a:t> </a:t>
            </a:r>
            <a:r>
              <a:rPr sz="2750" spc="-50" dirty="0">
                <a:latin typeface="Symbol"/>
                <a:cs typeface="Symbol"/>
              </a:rPr>
              <a:t></a:t>
            </a:r>
            <a:endParaRPr sz="275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85114" y="4733540"/>
            <a:ext cx="378460" cy="466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spc="-75" dirty="0">
                <a:latin typeface="Times New Roman"/>
                <a:cs typeface="Times New Roman"/>
              </a:rPr>
              <a:t>4</a:t>
            </a:r>
            <a:r>
              <a:rPr sz="2900" spc="-75" dirty="0">
                <a:latin typeface="Symbol"/>
                <a:cs typeface="Symbol"/>
              </a:rPr>
              <a:t></a:t>
            </a:r>
            <a:endParaRPr sz="290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15782" y="3995998"/>
            <a:ext cx="2152015" cy="762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823594" algn="l"/>
                <a:tab pos="1579880" algn="l"/>
              </a:tabLst>
            </a:pPr>
            <a:r>
              <a:rPr sz="2900" u="sng" spc="-2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</a:t>
            </a:r>
            <a:r>
              <a:rPr sz="2900" dirty="0">
                <a:latin typeface="Times New Roman"/>
                <a:cs typeface="Times New Roman"/>
              </a:rPr>
              <a:t>	</a:t>
            </a:r>
            <a:r>
              <a:rPr sz="2750" i="1" dirty="0">
                <a:latin typeface="Times New Roman"/>
                <a:cs typeface="Times New Roman"/>
              </a:rPr>
              <a:t>I</a:t>
            </a:r>
            <a:r>
              <a:rPr sz="2750" i="1" spc="305" dirty="0">
                <a:latin typeface="Times New Roman"/>
                <a:cs typeface="Times New Roman"/>
              </a:rPr>
              <a:t> </a:t>
            </a:r>
            <a:r>
              <a:rPr sz="4800" spc="-355" dirty="0">
                <a:latin typeface="Symbol"/>
                <a:cs typeface="Symbol"/>
              </a:rPr>
              <a:t></a:t>
            </a:r>
            <a:r>
              <a:rPr sz="2750" i="1" spc="-355" dirty="0">
                <a:latin typeface="Times New Roman"/>
                <a:cs typeface="Times New Roman"/>
              </a:rPr>
              <a:t>dl</a:t>
            </a:r>
            <a:r>
              <a:rPr sz="2750" i="1" dirty="0">
                <a:latin typeface="Times New Roman"/>
                <a:cs typeface="Times New Roman"/>
              </a:rPr>
              <a:t>	</a:t>
            </a:r>
            <a:r>
              <a:rPr sz="2750" dirty="0">
                <a:latin typeface="Symbol"/>
                <a:cs typeface="Symbol"/>
              </a:rPr>
              <a:t></a:t>
            </a:r>
            <a:r>
              <a:rPr sz="2750" spc="-190" dirty="0">
                <a:latin typeface="Times New Roman"/>
                <a:cs typeface="Times New Roman"/>
              </a:rPr>
              <a:t> </a:t>
            </a:r>
            <a:r>
              <a:rPr sz="2750" i="1" dirty="0">
                <a:latin typeface="Times New Roman"/>
                <a:cs typeface="Times New Roman"/>
              </a:rPr>
              <a:t>r</a:t>
            </a:r>
            <a:r>
              <a:rPr sz="2750" i="1" spc="-300" dirty="0">
                <a:latin typeface="Times New Roman"/>
                <a:cs typeface="Times New Roman"/>
              </a:rPr>
              <a:t> </a:t>
            </a:r>
            <a:r>
              <a:rPr sz="4800" spc="-740" dirty="0">
                <a:latin typeface="Symbol"/>
                <a:cs typeface="Symbol"/>
              </a:rPr>
              <a:t></a:t>
            </a:r>
            <a:endParaRPr sz="4800">
              <a:latin typeface="Symbol"/>
              <a:cs typeface="Symbo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" y="3788664"/>
            <a:ext cx="4683252" cy="280263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788" y="3099638"/>
            <a:ext cx="8986520" cy="129476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7145" marR="5080" indent="-5080" algn="just">
              <a:lnSpc>
                <a:spcPts val="3070"/>
              </a:lnSpc>
              <a:spcBef>
                <a:spcPts val="850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підставивши</a:t>
            </a:r>
            <a:r>
              <a:rPr sz="3200" spc="5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значення</a:t>
            </a:r>
            <a:r>
              <a:rPr sz="3200" spc="5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індукції</a:t>
            </a:r>
            <a:r>
              <a:rPr sz="3200" spc="5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магнітного</a:t>
            </a:r>
            <a:r>
              <a:rPr sz="3200" spc="5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поля</a:t>
            </a:r>
            <a:r>
              <a:rPr sz="3200" spc="5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у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точці</a:t>
            </a:r>
            <a:r>
              <a:rPr sz="3200" spc="11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i="1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3200" i="1" spc="12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</a:t>
            </a:r>
            <a:r>
              <a:rPr sz="3200" spc="12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закон</a:t>
            </a:r>
            <a:r>
              <a:rPr sz="3200" spc="12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Біо-</a:t>
            </a:r>
            <a:r>
              <a:rPr sz="3200" spc="-30" dirty="0">
                <a:solidFill>
                  <a:srgbClr val="333399"/>
                </a:solidFill>
                <a:latin typeface="Times New Roman"/>
                <a:cs typeface="Times New Roman"/>
              </a:rPr>
              <a:t>Савара-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Лапласа,</a:t>
            </a:r>
            <a:r>
              <a:rPr sz="3200" spc="11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отримаємо </a:t>
            </a:r>
            <a:r>
              <a:rPr sz="3200" i="1" dirty="0">
                <a:solidFill>
                  <a:srgbClr val="333399"/>
                </a:solidFill>
                <a:latin typeface="Times New Roman"/>
                <a:cs typeface="Times New Roman"/>
              </a:rPr>
              <a:t>загальний</a:t>
            </a:r>
            <a:r>
              <a:rPr sz="3200" i="1" spc="-1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333399"/>
                </a:solidFill>
                <a:latin typeface="Times New Roman"/>
                <a:cs typeface="Times New Roman"/>
              </a:rPr>
              <a:t>закон</a:t>
            </a:r>
            <a:r>
              <a:rPr sz="3200" i="1" spc="-1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Ампера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64" y="1538681"/>
            <a:ext cx="77069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поля,</a:t>
            </a:r>
            <a:r>
              <a:rPr sz="3200" spc="-7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що</a:t>
            </a:r>
            <a:r>
              <a:rPr sz="3200" spc="-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створюється</a:t>
            </a:r>
            <a:r>
              <a:rPr sz="3200" spc="-7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елементом</a:t>
            </a:r>
            <a:r>
              <a:rPr sz="3200" spc="-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струму</a:t>
            </a:r>
            <a:r>
              <a:rPr sz="2500" i="1" spc="-10" dirty="0">
                <a:latin typeface="Times New Roman"/>
                <a:cs typeface="Times New Roman"/>
              </a:rPr>
              <a:t>I</a:t>
            </a:r>
            <a:r>
              <a:rPr sz="2175" spc="-15" baseline="-24904" dirty="0">
                <a:latin typeface="Times New Roman"/>
                <a:cs typeface="Times New Roman"/>
              </a:rPr>
              <a:t>1</a:t>
            </a:r>
            <a:r>
              <a:rPr sz="2500" i="1" spc="-10" dirty="0">
                <a:latin typeface="Times New Roman"/>
                <a:cs typeface="Times New Roman"/>
              </a:rPr>
              <a:t>dl</a:t>
            </a:r>
            <a:r>
              <a:rPr sz="2175" spc="-15" baseline="-24904" dirty="0">
                <a:latin typeface="Times New Roman"/>
                <a:cs typeface="Times New Roman"/>
              </a:rPr>
              <a:t>1</a:t>
            </a:r>
            <a:endParaRPr sz="2175" baseline="-24904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64" y="758697"/>
            <a:ext cx="9034145" cy="90424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38100" marR="30480" indent="633730">
              <a:lnSpc>
                <a:spcPts val="3070"/>
              </a:lnSpc>
              <a:spcBef>
                <a:spcPts val="844"/>
              </a:spcBef>
              <a:tabLst>
                <a:tab pos="4200525" algn="l"/>
                <a:tab pos="4898390" algn="l"/>
              </a:tabLst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На</a:t>
            </a:r>
            <a:r>
              <a:rPr sz="3200" spc="1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елемент</a:t>
            </a:r>
            <a:r>
              <a:rPr sz="3200" spc="1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струму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675" i="1" spc="187" baseline="2267" dirty="0">
                <a:latin typeface="Times New Roman"/>
                <a:cs typeface="Times New Roman"/>
              </a:rPr>
              <a:t>I</a:t>
            </a:r>
            <a:r>
              <a:rPr sz="1800" spc="187" baseline="-23148" dirty="0">
                <a:latin typeface="Times New Roman"/>
                <a:cs typeface="Times New Roman"/>
              </a:rPr>
              <a:t>2</a:t>
            </a:r>
            <a:r>
              <a:rPr sz="1800" spc="-225" baseline="-23148" dirty="0">
                <a:latin typeface="Times New Roman"/>
                <a:cs typeface="Times New Roman"/>
              </a:rPr>
              <a:t> </a:t>
            </a:r>
            <a:r>
              <a:rPr sz="3675" i="1" spc="-37" baseline="2267" dirty="0">
                <a:latin typeface="Times New Roman"/>
                <a:cs typeface="Times New Roman"/>
              </a:rPr>
              <a:t>dl</a:t>
            </a:r>
            <a:r>
              <a:rPr sz="1800" spc="-37" baseline="-23148" dirty="0">
                <a:latin typeface="Times New Roman"/>
                <a:cs typeface="Times New Roman"/>
              </a:rPr>
              <a:t>2</a:t>
            </a:r>
            <a:r>
              <a:rPr sz="1800" baseline="-23148" dirty="0">
                <a:latin typeface="Times New Roman"/>
                <a:cs typeface="Times New Roman"/>
              </a:rPr>
              <a:t>	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,</a:t>
            </a:r>
            <a:r>
              <a:rPr sz="3200" spc="1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поміщений</a:t>
            </a:r>
            <a:r>
              <a:rPr sz="3200" spc="114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у</a:t>
            </a:r>
            <a:r>
              <a:rPr sz="3200" spc="114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точку</a:t>
            </a:r>
            <a:r>
              <a:rPr sz="3200" spc="114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i="1" spc="-25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,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за</a:t>
            </a:r>
            <a:r>
              <a:rPr sz="3200" spc="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законом</a:t>
            </a:r>
            <a:r>
              <a:rPr sz="3200" spc="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Ампера,</a:t>
            </a:r>
            <a:r>
              <a:rPr sz="3200" spc="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діятиме</a:t>
            </a:r>
            <a:r>
              <a:rPr sz="3200" spc="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сила</a:t>
            </a:r>
            <a:r>
              <a:rPr sz="3200" spc="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</a:t>
            </a:r>
            <a:r>
              <a:rPr sz="3200" spc="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боку</a:t>
            </a:r>
            <a:r>
              <a:rPr sz="3200" spc="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магнітного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18551" y="1834309"/>
            <a:ext cx="2822575" cy="578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612390" algn="l"/>
              </a:tabLst>
            </a:pPr>
            <a:r>
              <a:rPr sz="3600" spc="-1530" dirty="0">
                <a:latin typeface="Cambria"/>
                <a:cs typeface="Cambria"/>
              </a:rPr>
              <a:t>→</a:t>
            </a:r>
            <a:r>
              <a:rPr sz="3600" dirty="0">
                <a:latin typeface="Cambria"/>
                <a:cs typeface="Cambria"/>
              </a:rPr>
              <a:t>	</a:t>
            </a:r>
            <a:r>
              <a:rPr sz="3600" spc="-1530" dirty="0">
                <a:latin typeface="Cambria"/>
                <a:cs typeface="Cambria"/>
              </a:rPr>
              <a:t>→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03199" y="2567416"/>
            <a:ext cx="666750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33400" algn="l"/>
              </a:tabLst>
            </a:pPr>
            <a:r>
              <a:rPr sz="1800" spc="-50" dirty="0">
                <a:latin typeface="Times New Roman"/>
                <a:cs typeface="Times New Roman"/>
              </a:rPr>
              <a:t>2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64609" y="1869621"/>
            <a:ext cx="338836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890905" algn="l"/>
                <a:tab pos="1697989" algn="l"/>
                <a:tab pos="2314575" algn="l"/>
              </a:tabLst>
            </a:pPr>
            <a:r>
              <a:rPr sz="3600" i="1" spc="15" dirty="0">
                <a:latin typeface="Times New Roman"/>
                <a:cs typeface="Times New Roman"/>
              </a:rPr>
              <a:t>d</a:t>
            </a:r>
            <a:r>
              <a:rPr sz="3600" i="1" spc="-370" dirty="0">
                <a:latin typeface="Times New Roman"/>
                <a:cs typeface="Times New Roman"/>
              </a:rPr>
              <a:t>F</a:t>
            </a:r>
            <a:r>
              <a:rPr sz="2700" spc="270" baseline="-27777" dirty="0">
                <a:latin typeface="Times New Roman"/>
                <a:cs typeface="Times New Roman"/>
              </a:rPr>
              <a:t>1</a:t>
            </a:r>
            <a:r>
              <a:rPr sz="2700" spc="120" baseline="-27777" dirty="0">
                <a:latin typeface="Times New Roman"/>
                <a:cs typeface="Times New Roman"/>
              </a:rPr>
              <a:t>2</a:t>
            </a:r>
            <a:r>
              <a:rPr sz="2700" baseline="-27777" dirty="0">
                <a:latin typeface="Times New Roman"/>
                <a:cs typeface="Times New Roman"/>
              </a:rPr>
              <a:t>	</a:t>
            </a:r>
            <a:r>
              <a:rPr sz="3600" spc="75" dirty="0">
                <a:latin typeface="Symbol"/>
                <a:cs typeface="Symbol"/>
              </a:rPr>
              <a:t></a:t>
            </a:r>
            <a:r>
              <a:rPr sz="3600" spc="-270" dirty="0">
                <a:latin typeface="Times New Roman"/>
                <a:cs typeface="Times New Roman"/>
              </a:rPr>
              <a:t> </a:t>
            </a:r>
            <a:r>
              <a:rPr sz="6400" spc="-595" dirty="0">
                <a:latin typeface="Symbol"/>
                <a:cs typeface="Symbol"/>
              </a:rPr>
              <a:t></a:t>
            </a:r>
            <a:r>
              <a:rPr sz="3600" i="1" spc="-595" dirty="0">
                <a:latin typeface="Times New Roman"/>
                <a:cs typeface="Times New Roman"/>
              </a:rPr>
              <a:t>I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-25" dirty="0">
                <a:latin typeface="Times New Roman"/>
                <a:cs typeface="Times New Roman"/>
              </a:rPr>
              <a:t>dl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spc="75" dirty="0">
                <a:latin typeface="Symbol"/>
                <a:cs typeface="Symbol"/>
              </a:rPr>
              <a:t></a:t>
            </a:r>
            <a:r>
              <a:rPr sz="3600" spc="-285" dirty="0">
                <a:latin typeface="Times New Roman"/>
                <a:cs typeface="Times New Roman"/>
              </a:rPr>
              <a:t> </a:t>
            </a:r>
            <a:r>
              <a:rPr sz="3600" i="1" spc="-140" dirty="0">
                <a:latin typeface="Times New Roman"/>
                <a:cs typeface="Times New Roman"/>
              </a:rPr>
              <a:t>dB</a:t>
            </a:r>
            <a:r>
              <a:rPr sz="6400" spc="-140" dirty="0">
                <a:latin typeface="Symbol"/>
                <a:cs typeface="Symbol"/>
              </a:rPr>
              <a:t></a:t>
            </a:r>
            <a:endParaRPr sz="6400">
              <a:latin typeface="Symbol"/>
              <a:cs typeface="Symbo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90857" y="5208542"/>
            <a:ext cx="3129280" cy="0"/>
          </a:xfrm>
          <a:custGeom>
            <a:avLst/>
            <a:gdLst/>
            <a:ahLst/>
            <a:cxnLst/>
            <a:rect l="l" t="t" r="r" b="b"/>
            <a:pathLst>
              <a:path w="3129279">
                <a:moveTo>
                  <a:pt x="0" y="0"/>
                </a:moveTo>
                <a:lnTo>
                  <a:pt x="3129183" y="0"/>
                </a:lnTo>
              </a:path>
            </a:pathLst>
          </a:custGeom>
          <a:ln w="162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54955" y="4906320"/>
            <a:ext cx="610235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80695" algn="l"/>
              </a:tabLst>
            </a:pPr>
            <a:r>
              <a:rPr sz="1800" spc="-50" dirty="0">
                <a:latin typeface="Times New Roman"/>
                <a:cs typeface="Times New Roman"/>
              </a:rPr>
              <a:t>1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01102" y="4906320"/>
            <a:ext cx="652145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3240" algn="l"/>
              </a:tabLst>
            </a:pPr>
            <a:r>
              <a:rPr sz="1800" spc="-50" dirty="0">
                <a:latin typeface="Times New Roman"/>
                <a:cs typeface="Times New Roman"/>
              </a:rPr>
              <a:t>2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01952" y="4903242"/>
            <a:ext cx="141605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50" dirty="0"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95160" y="5195058"/>
            <a:ext cx="285115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85" dirty="0">
                <a:latin typeface="Times New Roman"/>
                <a:cs typeface="Times New Roman"/>
              </a:rPr>
              <a:t>12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30317" y="5003875"/>
            <a:ext cx="415925" cy="5727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5325" i="1" baseline="-25039" dirty="0">
                <a:latin typeface="Times New Roman"/>
                <a:cs typeface="Times New Roman"/>
              </a:rPr>
              <a:t>r</a:t>
            </a:r>
            <a:r>
              <a:rPr sz="5325" i="1" spc="-787" baseline="-25039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05672" y="4280891"/>
            <a:ext cx="215265" cy="5727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550" spc="-1540" dirty="0">
                <a:latin typeface="Cambria"/>
                <a:cs typeface="Cambria"/>
              </a:rPr>
              <a:t>→</a:t>
            </a:r>
            <a:endParaRPr sz="355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78547" y="4853703"/>
            <a:ext cx="141605" cy="5727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550" spc="-50" dirty="0">
                <a:latin typeface="Symbol"/>
                <a:cs typeface="Symbol"/>
              </a:rPr>
              <a:t></a:t>
            </a:r>
            <a:endParaRPr sz="355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37828" y="4469745"/>
            <a:ext cx="1115695" cy="95694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34645">
              <a:lnSpc>
                <a:spcPts val="3640"/>
              </a:lnSpc>
              <a:spcBef>
                <a:spcPts val="140"/>
              </a:spcBef>
            </a:pPr>
            <a:r>
              <a:rPr sz="3550" spc="-1540" dirty="0">
                <a:latin typeface="Cambria"/>
                <a:cs typeface="Cambria"/>
              </a:rPr>
              <a:t>→</a:t>
            </a:r>
            <a:endParaRPr sz="3550">
              <a:latin typeface="Cambria"/>
              <a:cs typeface="Cambria"/>
            </a:endParaRPr>
          </a:p>
          <a:p>
            <a:pPr marL="12700">
              <a:lnSpc>
                <a:spcPts val="3640"/>
              </a:lnSpc>
              <a:tabLst>
                <a:tab pos="848360" algn="l"/>
              </a:tabLst>
            </a:pPr>
            <a:r>
              <a:rPr sz="3550" i="1" spc="-25" dirty="0">
                <a:latin typeface="Times New Roman"/>
                <a:cs typeface="Times New Roman"/>
              </a:rPr>
              <a:t>dF</a:t>
            </a:r>
            <a:r>
              <a:rPr sz="3550" i="1" dirty="0">
                <a:latin typeface="Times New Roman"/>
                <a:cs typeface="Times New Roman"/>
              </a:rPr>
              <a:t>	</a:t>
            </a:r>
            <a:r>
              <a:rPr sz="3550" spc="-50" dirty="0">
                <a:latin typeface="Symbol"/>
                <a:cs typeface="Symbol"/>
              </a:rPr>
              <a:t></a:t>
            </a:r>
            <a:endParaRPr sz="355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51678" y="5182842"/>
            <a:ext cx="485775" cy="6032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550" spc="-90" dirty="0">
                <a:latin typeface="Times New Roman"/>
                <a:cs typeface="Times New Roman"/>
              </a:rPr>
              <a:t>4</a:t>
            </a:r>
            <a:r>
              <a:rPr sz="3750" spc="-90" dirty="0">
                <a:latin typeface="Symbol"/>
                <a:cs typeface="Symbol"/>
              </a:rPr>
              <a:t></a:t>
            </a:r>
            <a:endParaRPr sz="375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62099" y="4216638"/>
            <a:ext cx="4226560" cy="990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040765" algn="l"/>
                <a:tab pos="1495425" algn="l"/>
                <a:tab pos="2098675" algn="l"/>
                <a:tab pos="3393440" algn="l"/>
              </a:tabLst>
            </a:pPr>
            <a:r>
              <a:rPr sz="3750" u="sng" spc="-2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</a:t>
            </a:r>
            <a:r>
              <a:rPr sz="3750" dirty="0">
                <a:latin typeface="Times New Roman"/>
                <a:cs typeface="Times New Roman"/>
              </a:rPr>
              <a:t>	</a:t>
            </a:r>
            <a:r>
              <a:rPr sz="6300" spc="-620" dirty="0">
                <a:latin typeface="Symbol"/>
                <a:cs typeface="Symbol"/>
              </a:rPr>
              <a:t></a:t>
            </a:r>
            <a:r>
              <a:rPr sz="3550" i="1" spc="-620" dirty="0">
                <a:latin typeface="Times New Roman"/>
                <a:cs typeface="Times New Roman"/>
              </a:rPr>
              <a:t>I</a:t>
            </a:r>
            <a:r>
              <a:rPr sz="3550" i="1" dirty="0">
                <a:latin typeface="Times New Roman"/>
                <a:cs typeface="Times New Roman"/>
              </a:rPr>
              <a:t>	</a:t>
            </a:r>
            <a:r>
              <a:rPr sz="3550" i="1" spc="-25" dirty="0">
                <a:latin typeface="Times New Roman"/>
                <a:cs typeface="Times New Roman"/>
              </a:rPr>
              <a:t>dl</a:t>
            </a:r>
            <a:r>
              <a:rPr sz="3550" i="1" dirty="0">
                <a:latin typeface="Times New Roman"/>
                <a:cs typeface="Times New Roman"/>
              </a:rPr>
              <a:t>	</a:t>
            </a:r>
            <a:r>
              <a:rPr sz="3550" dirty="0">
                <a:latin typeface="Symbol"/>
                <a:cs typeface="Symbol"/>
              </a:rPr>
              <a:t></a:t>
            </a:r>
            <a:r>
              <a:rPr sz="3550" spc="-355" dirty="0">
                <a:latin typeface="Times New Roman"/>
                <a:cs typeface="Times New Roman"/>
              </a:rPr>
              <a:t> </a:t>
            </a:r>
            <a:r>
              <a:rPr sz="6300" spc="-585" dirty="0">
                <a:latin typeface="Symbol"/>
                <a:cs typeface="Symbol"/>
              </a:rPr>
              <a:t></a:t>
            </a:r>
            <a:r>
              <a:rPr sz="3550" i="1" spc="-585" dirty="0">
                <a:latin typeface="Times New Roman"/>
                <a:cs typeface="Times New Roman"/>
              </a:rPr>
              <a:t>I</a:t>
            </a:r>
            <a:r>
              <a:rPr sz="3550" i="1" spc="235" dirty="0">
                <a:latin typeface="Times New Roman"/>
                <a:cs typeface="Times New Roman"/>
              </a:rPr>
              <a:t> </a:t>
            </a:r>
            <a:r>
              <a:rPr sz="3550" i="1" spc="-25" dirty="0">
                <a:latin typeface="Times New Roman"/>
                <a:cs typeface="Times New Roman"/>
              </a:rPr>
              <a:t>dl</a:t>
            </a:r>
            <a:r>
              <a:rPr sz="3550" i="1" dirty="0">
                <a:latin typeface="Times New Roman"/>
                <a:cs typeface="Times New Roman"/>
              </a:rPr>
              <a:t>	</a:t>
            </a:r>
            <a:r>
              <a:rPr sz="3550" dirty="0">
                <a:latin typeface="Symbol"/>
                <a:cs typeface="Symbol"/>
              </a:rPr>
              <a:t></a:t>
            </a:r>
            <a:r>
              <a:rPr sz="3550" spc="-240" dirty="0">
                <a:latin typeface="Times New Roman"/>
                <a:cs typeface="Times New Roman"/>
              </a:rPr>
              <a:t> </a:t>
            </a:r>
            <a:r>
              <a:rPr sz="3550" i="1" dirty="0">
                <a:latin typeface="Times New Roman"/>
                <a:cs typeface="Times New Roman"/>
              </a:rPr>
              <a:t>r</a:t>
            </a:r>
            <a:r>
              <a:rPr sz="3550" i="1" spc="360" dirty="0">
                <a:latin typeface="Times New Roman"/>
                <a:cs typeface="Times New Roman"/>
              </a:rPr>
              <a:t> </a:t>
            </a:r>
            <a:r>
              <a:rPr sz="6300" spc="-975" dirty="0">
                <a:latin typeface="Symbol"/>
                <a:cs typeface="Symbol"/>
              </a:rPr>
              <a:t></a:t>
            </a:r>
            <a:endParaRPr sz="630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54235" y="2235101"/>
            <a:ext cx="587375" cy="0"/>
          </a:xfrm>
          <a:custGeom>
            <a:avLst/>
            <a:gdLst/>
            <a:ahLst/>
            <a:cxnLst/>
            <a:rect l="l" t="t" r="r" b="b"/>
            <a:pathLst>
              <a:path w="587375">
                <a:moveTo>
                  <a:pt x="0" y="0"/>
                </a:moveTo>
                <a:lnTo>
                  <a:pt x="587136" y="0"/>
                </a:lnTo>
              </a:path>
            </a:pathLst>
          </a:custGeom>
          <a:ln w="144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28827" y="2235101"/>
            <a:ext cx="730885" cy="0"/>
          </a:xfrm>
          <a:custGeom>
            <a:avLst/>
            <a:gdLst/>
            <a:ahLst/>
            <a:cxnLst/>
            <a:rect l="l" t="t" r="r" b="b"/>
            <a:pathLst>
              <a:path w="730885">
                <a:moveTo>
                  <a:pt x="0" y="0"/>
                </a:moveTo>
                <a:lnTo>
                  <a:pt x="730458" y="0"/>
                </a:lnTo>
              </a:path>
            </a:pathLst>
          </a:custGeom>
          <a:ln w="144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24483" y="2235101"/>
            <a:ext cx="912494" cy="0"/>
          </a:xfrm>
          <a:custGeom>
            <a:avLst/>
            <a:gdLst/>
            <a:ahLst/>
            <a:cxnLst/>
            <a:rect l="l" t="t" r="r" b="b"/>
            <a:pathLst>
              <a:path w="912495">
                <a:moveTo>
                  <a:pt x="0" y="0"/>
                </a:moveTo>
                <a:lnTo>
                  <a:pt x="911959" y="0"/>
                </a:lnTo>
              </a:path>
            </a:pathLst>
          </a:custGeom>
          <a:ln w="144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48857" y="2208066"/>
            <a:ext cx="2529205" cy="6102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087120" algn="l"/>
                <a:tab pos="2334895" algn="l"/>
              </a:tabLst>
            </a:pPr>
            <a:r>
              <a:rPr sz="3600" i="1" spc="-25" dirty="0">
                <a:latin typeface="Times New Roman"/>
                <a:cs typeface="Times New Roman"/>
              </a:rPr>
              <a:t>dl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spc="-25" dirty="0">
                <a:latin typeface="Times New Roman"/>
                <a:cs typeface="Times New Roman"/>
              </a:rPr>
              <a:t>4</a:t>
            </a:r>
            <a:r>
              <a:rPr sz="3800" spc="-25" dirty="0">
                <a:latin typeface="Symbol"/>
                <a:cs typeface="Symbol"/>
              </a:rPr>
              <a:t></a:t>
            </a:r>
            <a:r>
              <a:rPr sz="3800" dirty="0">
                <a:latin typeface="Times New Roman"/>
                <a:cs typeface="Times New Roman"/>
              </a:rPr>
              <a:t>	</a:t>
            </a:r>
            <a:r>
              <a:rPr sz="3600" i="1" spc="-50" dirty="0">
                <a:latin typeface="Times New Roman"/>
                <a:cs typeface="Times New Roman"/>
              </a:rPr>
              <a:t>r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039" y="-65404"/>
            <a:ext cx="9013825" cy="223837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25400" marR="17780" indent="535940" algn="just">
              <a:lnSpc>
                <a:spcPct val="80000"/>
              </a:lnSpc>
              <a:spcBef>
                <a:spcPts val="869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Застосовуючи</a:t>
            </a:r>
            <a:r>
              <a:rPr sz="3200" spc="685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закон</a:t>
            </a:r>
            <a:r>
              <a:rPr sz="3200" spc="690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Ампера</a:t>
            </a:r>
            <a:r>
              <a:rPr sz="3200" spc="695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для</a:t>
            </a:r>
            <a:r>
              <a:rPr sz="3200" spc="690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двох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нескінченно</a:t>
            </a:r>
            <a:r>
              <a:rPr sz="3200" spc="32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довгих</a:t>
            </a:r>
            <a:r>
              <a:rPr sz="3200" spc="33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прямолінійних</a:t>
            </a:r>
            <a:r>
              <a:rPr sz="3200" spc="32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паралельних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провідників,</a:t>
            </a:r>
            <a:r>
              <a:rPr sz="3200" spc="6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можна</a:t>
            </a:r>
            <a:r>
              <a:rPr sz="3200" spc="6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отримати</a:t>
            </a:r>
            <a:r>
              <a:rPr sz="3200" spc="67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силу</a:t>
            </a:r>
            <a:r>
              <a:rPr sz="3200" b="1" i="1" spc="6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взаємодії,</a:t>
            </a:r>
            <a:r>
              <a:rPr sz="3200" b="1" i="1" spc="6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i="1" spc="-25" dirty="0">
                <a:solidFill>
                  <a:srgbClr val="333399"/>
                </a:solidFill>
                <a:latin typeface="Times New Roman"/>
                <a:cs typeface="Times New Roman"/>
              </a:rPr>
              <a:t>що 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припадає</a:t>
            </a:r>
            <a:r>
              <a:rPr sz="3200" b="1" i="1" spc="-7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на</a:t>
            </a:r>
            <a:r>
              <a:rPr sz="3200" b="1" i="1" spc="-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одиницю</a:t>
            </a:r>
            <a:r>
              <a:rPr sz="3200" b="1" i="1" spc="-5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їх</a:t>
            </a:r>
            <a:r>
              <a:rPr sz="3200" b="1" i="1" spc="-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довжини:</a:t>
            </a:r>
            <a:endParaRPr sz="3200">
              <a:latin typeface="Times New Roman"/>
              <a:cs typeface="Times New Roman"/>
            </a:endParaRPr>
          </a:p>
          <a:p>
            <a:pPr marL="106045" algn="ctr">
              <a:lnSpc>
                <a:spcPts val="4355"/>
              </a:lnSpc>
              <a:tabLst>
                <a:tab pos="793750" algn="l"/>
                <a:tab pos="1968500" algn="l"/>
              </a:tabLst>
            </a:pPr>
            <a:r>
              <a:rPr sz="3600" i="1" spc="-25" dirty="0">
                <a:latin typeface="Times New Roman"/>
                <a:cs typeface="Times New Roman"/>
              </a:rPr>
              <a:t>dF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5400" baseline="-34722" dirty="0">
                <a:latin typeface="Symbol"/>
                <a:cs typeface="Symbol"/>
              </a:rPr>
              <a:t></a:t>
            </a:r>
            <a:r>
              <a:rPr sz="5400" spc="307" baseline="-34722" dirty="0">
                <a:latin typeface="Times New Roman"/>
                <a:cs typeface="Times New Roman"/>
              </a:rPr>
              <a:t> </a:t>
            </a:r>
            <a:r>
              <a:rPr sz="3800" spc="-25" dirty="0">
                <a:latin typeface="Symbol"/>
                <a:cs typeface="Symbol"/>
              </a:rPr>
              <a:t></a:t>
            </a:r>
            <a:r>
              <a:rPr sz="2400" spc="-37" baseline="-31250" dirty="0">
                <a:latin typeface="Times New Roman"/>
                <a:cs typeface="Times New Roman"/>
              </a:rPr>
              <a:t>0</a:t>
            </a:r>
            <a:r>
              <a:rPr sz="2400" baseline="-31250" dirty="0">
                <a:latin typeface="Times New Roman"/>
                <a:cs typeface="Times New Roman"/>
              </a:rPr>
              <a:t>	</a:t>
            </a:r>
            <a:r>
              <a:rPr sz="5400" baseline="-34722" dirty="0">
                <a:latin typeface="Symbol"/>
                <a:cs typeface="Symbol"/>
              </a:rPr>
              <a:t></a:t>
            </a:r>
            <a:r>
              <a:rPr sz="5400" spc="-262" baseline="-34722" dirty="0">
                <a:latin typeface="Times New Roman"/>
                <a:cs typeface="Times New Roman"/>
              </a:rPr>
              <a:t> </a:t>
            </a:r>
            <a:r>
              <a:rPr sz="3600" spc="80" dirty="0">
                <a:latin typeface="Times New Roman"/>
                <a:cs typeface="Times New Roman"/>
              </a:rPr>
              <a:t>2</a:t>
            </a:r>
            <a:r>
              <a:rPr sz="3600" i="1" spc="80" dirty="0">
                <a:latin typeface="Times New Roman"/>
                <a:cs typeface="Times New Roman"/>
              </a:rPr>
              <a:t>I</a:t>
            </a:r>
            <a:r>
              <a:rPr sz="2400" spc="120" baseline="-31250" dirty="0">
                <a:latin typeface="Times New Roman"/>
                <a:cs typeface="Times New Roman"/>
              </a:rPr>
              <a:t>1</a:t>
            </a:r>
            <a:r>
              <a:rPr sz="2400" spc="-322" baseline="-31250" dirty="0">
                <a:latin typeface="Times New Roman"/>
                <a:cs typeface="Times New Roman"/>
              </a:rPr>
              <a:t> </a:t>
            </a:r>
            <a:r>
              <a:rPr sz="3600" i="1" spc="105" dirty="0">
                <a:latin typeface="Times New Roman"/>
                <a:cs typeface="Times New Roman"/>
              </a:rPr>
              <a:t>I</a:t>
            </a:r>
            <a:r>
              <a:rPr sz="2400" spc="157" baseline="-31250" dirty="0">
                <a:latin typeface="Times New Roman"/>
                <a:cs typeface="Times New Roman"/>
              </a:rPr>
              <a:t>2</a:t>
            </a:r>
            <a:endParaRPr sz="2400" baseline="-312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2501385"/>
            <a:ext cx="8989060" cy="2159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ts val="4115"/>
              </a:lnSpc>
              <a:spcBef>
                <a:spcPts val="105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де</a:t>
            </a:r>
            <a:r>
              <a:rPr sz="3200" spc="2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750" i="1" dirty="0">
                <a:latin typeface="Times New Roman"/>
                <a:cs typeface="Times New Roman"/>
              </a:rPr>
              <a:t>r</a:t>
            </a:r>
            <a:r>
              <a:rPr sz="3750" i="1" spc="-265" dirty="0"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відстань</a:t>
            </a:r>
            <a:r>
              <a:rPr sz="3200" i="1" spc="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між</a:t>
            </a:r>
            <a:r>
              <a:rPr sz="3200" i="1" spc="-20" dirty="0">
                <a:latin typeface="Times New Roman"/>
                <a:cs typeface="Times New Roman"/>
              </a:rPr>
              <a:t> </a:t>
            </a:r>
            <a:r>
              <a:rPr sz="3200" i="1" spc="-10" dirty="0">
                <a:latin typeface="Times New Roman"/>
                <a:cs typeface="Times New Roman"/>
              </a:rPr>
              <a:t>провідниками.</a:t>
            </a:r>
            <a:endParaRPr sz="3200">
              <a:latin typeface="Times New Roman"/>
              <a:cs typeface="Times New Roman"/>
            </a:endParaRPr>
          </a:p>
          <a:p>
            <a:pPr marL="12700" marR="5080" indent="535940" algn="just">
              <a:lnSpc>
                <a:spcPct val="80000"/>
              </a:lnSpc>
              <a:spcBef>
                <a:spcPts val="385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Використовуючи</a:t>
            </a:r>
            <a:r>
              <a:rPr sz="3200" spc="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правило</a:t>
            </a:r>
            <a:r>
              <a:rPr sz="3200" spc="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свердлика</a:t>
            </a:r>
            <a:r>
              <a:rPr sz="3200" spc="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та</a:t>
            </a:r>
            <a:r>
              <a:rPr sz="3200" spc="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правило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лівої</a:t>
            </a:r>
            <a:r>
              <a:rPr sz="3200" spc="18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руки,</a:t>
            </a:r>
            <a:r>
              <a:rPr sz="3200" spc="18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можна</a:t>
            </a:r>
            <a:r>
              <a:rPr sz="3200" spc="19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визначити,</a:t>
            </a:r>
            <a:r>
              <a:rPr sz="3200" spc="18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що</a:t>
            </a:r>
            <a:r>
              <a:rPr sz="3200" spc="18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провідники</a:t>
            </a:r>
            <a:r>
              <a:rPr sz="3200" spc="19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з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однаковим</a:t>
            </a:r>
            <a:r>
              <a:rPr sz="3200" spc="24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напрямом</a:t>
            </a:r>
            <a:r>
              <a:rPr sz="3200" spc="24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струмів</a:t>
            </a:r>
            <a:r>
              <a:rPr sz="3200" spc="24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взаємно</a:t>
            </a:r>
            <a:r>
              <a:rPr sz="3200" spc="25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i="1" spc="-10" dirty="0">
                <a:latin typeface="Times New Roman"/>
                <a:cs typeface="Times New Roman"/>
              </a:rPr>
              <a:t>притягу- </a:t>
            </a:r>
            <a:r>
              <a:rPr sz="3200" i="1" dirty="0">
                <a:latin typeface="Times New Roman"/>
                <a:cs typeface="Times New Roman"/>
              </a:rPr>
              <a:t>ються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r>
              <a:rPr sz="32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а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</a:t>
            </a:r>
            <a:r>
              <a:rPr sz="3200" spc="-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різним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–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i="1" spc="-10" dirty="0">
                <a:latin typeface="Times New Roman"/>
                <a:cs typeface="Times New Roman"/>
              </a:rPr>
              <a:t>відштовхуються.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9172" y="4634482"/>
            <a:ext cx="4360164" cy="220522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4215" y="1221486"/>
            <a:ext cx="174243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Величину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62015" y="1221486"/>
            <a:ext cx="31045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74214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називають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i="1" spc="-10" dirty="0">
                <a:latin typeface="Times New Roman"/>
                <a:cs typeface="Times New Roman"/>
              </a:rPr>
              <a:t>цирку-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291" y="29082"/>
            <a:ext cx="882840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/>
              <a:t>3.</a:t>
            </a:r>
            <a:r>
              <a:rPr sz="3400" spc="-105" dirty="0"/>
              <a:t> </a:t>
            </a:r>
            <a:r>
              <a:rPr sz="3400" dirty="0"/>
              <a:t>Закон</a:t>
            </a:r>
            <a:r>
              <a:rPr sz="3400" spc="-75" dirty="0"/>
              <a:t> </a:t>
            </a:r>
            <a:r>
              <a:rPr sz="3400" dirty="0"/>
              <a:t>повного</a:t>
            </a:r>
            <a:r>
              <a:rPr sz="3400" spc="-90" dirty="0"/>
              <a:t> </a:t>
            </a:r>
            <a:r>
              <a:rPr sz="3400" dirty="0"/>
              <a:t>струму,</a:t>
            </a:r>
            <a:r>
              <a:rPr sz="3400" spc="-100" dirty="0"/>
              <a:t> </a:t>
            </a:r>
            <a:r>
              <a:rPr sz="3400" dirty="0"/>
              <a:t>магнітне</a:t>
            </a:r>
            <a:r>
              <a:rPr sz="3400" spc="-70" dirty="0"/>
              <a:t> </a:t>
            </a:r>
            <a:r>
              <a:rPr sz="3400" dirty="0"/>
              <a:t>поле</a:t>
            </a:r>
            <a:r>
              <a:rPr sz="3400" spc="-65" dirty="0"/>
              <a:t> </a:t>
            </a:r>
            <a:r>
              <a:rPr sz="3400" spc="-10" dirty="0"/>
              <a:t>соле-</a:t>
            </a:r>
            <a:endParaRPr sz="3400" dirty="0"/>
          </a:p>
        </p:txBody>
      </p:sp>
      <p:sp>
        <p:nvSpPr>
          <p:cNvPr id="5" name="object 5"/>
          <p:cNvSpPr txBox="1"/>
          <p:nvPr/>
        </p:nvSpPr>
        <p:spPr>
          <a:xfrm>
            <a:off x="69291" y="547242"/>
            <a:ext cx="852360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1" dirty="0">
                <a:solidFill>
                  <a:srgbClr val="333399"/>
                </a:solidFill>
                <a:latin typeface="Times New Roman"/>
                <a:cs typeface="Times New Roman"/>
              </a:rPr>
              <a:t>ноїда.</a:t>
            </a:r>
            <a:r>
              <a:rPr sz="3400" b="1" spc="-1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400" b="1" dirty="0">
                <a:solidFill>
                  <a:srgbClr val="333399"/>
                </a:solidFill>
                <a:latin typeface="Times New Roman"/>
                <a:cs typeface="Times New Roman"/>
              </a:rPr>
              <a:t>Вихровий</a:t>
            </a:r>
            <a:r>
              <a:rPr sz="3400" b="1" spc="-10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400" b="1" dirty="0">
                <a:solidFill>
                  <a:srgbClr val="333399"/>
                </a:solidFill>
                <a:latin typeface="Times New Roman"/>
                <a:cs typeface="Times New Roman"/>
              </a:rPr>
              <a:t>характер</a:t>
            </a:r>
            <a:r>
              <a:rPr sz="3400" b="1" spc="-114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400" b="1" dirty="0">
                <a:solidFill>
                  <a:srgbClr val="333399"/>
                </a:solidFill>
                <a:latin typeface="Times New Roman"/>
                <a:cs typeface="Times New Roman"/>
              </a:rPr>
              <a:t>магнітного</a:t>
            </a:r>
            <a:r>
              <a:rPr sz="3400" b="1" spc="-10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поля.</a:t>
            </a:r>
            <a:endParaRPr sz="3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9570" y="1324786"/>
            <a:ext cx="102412" cy="10283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8837" y="1324791"/>
            <a:ext cx="103105" cy="10282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459151" y="1586898"/>
            <a:ext cx="1640839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71625" algn="l"/>
              </a:tabLst>
            </a:pPr>
            <a:r>
              <a:rPr sz="1300" i="1" spc="25" dirty="0">
                <a:latin typeface="Times New Roman"/>
                <a:cs typeface="Times New Roman"/>
              </a:rPr>
              <a:t>l</a:t>
            </a:r>
            <a:r>
              <a:rPr sz="1300" i="1" dirty="0">
                <a:latin typeface="Times New Roman"/>
                <a:cs typeface="Times New Roman"/>
              </a:rPr>
              <a:t>	</a:t>
            </a:r>
            <a:r>
              <a:rPr sz="1300" i="1" spc="25" dirty="0">
                <a:latin typeface="Times New Roman"/>
                <a:cs typeface="Times New Roman"/>
              </a:rPr>
              <a:t>l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25801" y="1122898"/>
            <a:ext cx="167640" cy="5346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300" spc="165" dirty="0">
                <a:latin typeface="Symbol"/>
                <a:cs typeface="Symbol"/>
              </a:rPr>
              <a:t></a:t>
            </a:r>
            <a:endParaRPr sz="33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90972" y="897003"/>
            <a:ext cx="3357879" cy="697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4400" spc="-80" dirty="0">
                <a:latin typeface="Symbol"/>
                <a:cs typeface="Symbol"/>
              </a:rPr>
              <a:t></a:t>
            </a:r>
            <a:r>
              <a:rPr sz="2600" i="1" spc="-80" dirty="0">
                <a:latin typeface="Times New Roman"/>
                <a:cs typeface="Times New Roman"/>
              </a:rPr>
              <a:t>B</a:t>
            </a:r>
            <a:r>
              <a:rPr sz="1950" i="1" spc="-120" baseline="-27777" dirty="0">
                <a:latin typeface="Times New Roman"/>
                <a:cs typeface="Times New Roman"/>
              </a:rPr>
              <a:t>n</a:t>
            </a:r>
            <a:r>
              <a:rPr sz="1950" i="1" spc="-284" baseline="-27777" dirty="0">
                <a:latin typeface="Times New Roman"/>
                <a:cs typeface="Times New Roman"/>
              </a:rPr>
              <a:t> </a:t>
            </a:r>
            <a:r>
              <a:rPr sz="2600" i="1" spc="200" dirty="0">
                <a:latin typeface="Times New Roman"/>
                <a:cs typeface="Times New Roman"/>
              </a:rPr>
              <a:t>dl</a:t>
            </a:r>
            <a:r>
              <a:rPr sz="2600" i="1" spc="155" dirty="0">
                <a:latin typeface="Times New Roman"/>
                <a:cs typeface="Times New Roman"/>
              </a:rPr>
              <a:t> </a:t>
            </a:r>
            <a:r>
              <a:rPr sz="4400" spc="110" dirty="0">
                <a:latin typeface="Symbol"/>
                <a:cs typeface="Symbol"/>
              </a:rPr>
              <a:t></a:t>
            </a:r>
            <a:r>
              <a:rPr sz="2600" spc="110" dirty="0">
                <a:latin typeface="Symbol"/>
                <a:cs typeface="Symbol"/>
              </a:rPr>
              <a:t></a:t>
            </a:r>
            <a:r>
              <a:rPr sz="2600" spc="130" dirty="0">
                <a:latin typeface="Times New Roman"/>
                <a:cs typeface="Times New Roman"/>
              </a:rPr>
              <a:t> </a:t>
            </a:r>
            <a:r>
              <a:rPr sz="4950" spc="322" baseline="-11784" dirty="0">
                <a:latin typeface="Symbol"/>
                <a:cs typeface="Symbol"/>
              </a:rPr>
              <a:t></a:t>
            </a:r>
            <a:r>
              <a:rPr sz="4950" spc="-457" baseline="-11784" dirty="0">
                <a:latin typeface="Times New Roman"/>
                <a:cs typeface="Times New Roman"/>
              </a:rPr>
              <a:t> </a:t>
            </a:r>
            <a:r>
              <a:rPr sz="2600" i="1" spc="345" dirty="0">
                <a:latin typeface="Times New Roman"/>
                <a:cs typeface="Times New Roman"/>
              </a:rPr>
              <a:t>B</a:t>
            </a:r>
            <a:r>
              <a:rPr sz="2600" i="1" spc="-145" dirty="0">
                <a:latin typeface="Times New Roman"/>
                <a:cs typeface="Times New Roman"/>
              </a:rPr>
              <a:t> </a:t>
            </a:r>
            <a:r>
              <a:rPr sz="2600" spc="140" dirty="0">
                <a:latin typeface="Symbol"/>
                <a:cs typeface="Symbol"/>
              </a:rPr>
              <a:t>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i="1" spc="200" dirty="0">
                <a:latin typeface="Times New Roman"/>
                <a:cs typeface="Times New Roman"/>
              </a:rPr>
              <a:t>dl</a:t>
            </a:r>
            <a:r>
              <a:rPr sz="2600" i="1" spc="-1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Symbol"/>
                <a:cs typeface="Symbol"/>
              </a:rPr>
              <a:t></a:t>
            </a:r>
            <a:r>
              <a:rPr sz="2600" i="1" spc="105" dirty="0">
                <a:latin typeface="Times New Roman"/>
                <a:cs typeface="Times New Roman"/>
              </a:rPr>
              <a:t>сos</a:t>
            </a:r>
            <a:r>
              <a:rPr sz="2800" spc="105" dirty="0">
                <a:latin typeface="Symbol"/>
                <a:cs typeface="Symbol"/>
              </a:rPr>
              <a:t>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96721" y="850227"/>
            <a:ext cx="19113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944" dirty="0">
                <a:latin typeface="Cambria"/>
                <a:cs typeface="Cambria"/>
              </a:rPr>
              <a:t>→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69355" y="2465985"/>
            <a:ext cx="254000" cy="55244"/>
          </a:xfrm>
          <a:custGeom>
            <a:avLst/>
            <a:gdLst/>
            <a:ahLst/>
            <a:cxnLst/>
            <a:rect l="l" t="t" r="r" b="b"/>
            <a:pathLst>
              <a:path w="254000" h="55244">
                <a:moveTo>
                  <a:pt x="206880" y="0"/>
                </a:moveTo>
                <a:lnTo>
                  <a:pt x="213936" y="20398"/>
                </a:lnTo>
                <a:lnTo>
                  <a:pt x="0" y="20398"/>
                </a:lnTo>
                <a:lnTo>
                  <a:pt x="0" y="33771"/>
                </a:lnTo>
                <a:lnTo>
                  <a:pt x="213936" y="33771"/>
                </a:lnTo>
                <a:lnTo>
                  <a:pt x="206880" y="54797"/>
                </a:lnTo>
                <a:lnTo>
                  <a:pt x="253579" y="27398"/>
                </a:lnTo>
                <a:lnTo>
                  <a:pt x="2068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2367" y="1710385"/>
            <a:ext cx="9048750" cy="10007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5"/>
              </a:spcBef>
              <a:tabLst>
                <a:tab pos="1377315" algn="l"/>
                <a:tab pos="3018790" algn="l"/>
                <a:tab pos="3668395" algn="l"/>
                <a:tab pos="4528185" algn="l"/>
                <a:tab pos="6718300" algn="l"/>
                <a:tab pos="7776209" algn="l"/>
                <a:tab pos="8358505" algn="l"/>
                <a:tab pos="8806180" algn="l"/>
              </a:tabLst>
            </a:pPr>
            <a:r>
              <a:rPr sz="3200" i="1" spc="-10" dirty="0">
                <a:latin typeface="Times New Roman"/>
                <a:cs typeface="Times New Roman"/>
              </a:rPr>
              <a:t>ляцією</a:t>
            </a:r>
            <a:r>
              <a:rPr sz="3200" i="1" dirty="0">
                <a:latin typeface="Times New Roman"/>
                <a:cs typeface="Times New Roman"/>
              </a:rPr>
              <a:t>	</a:t>
            </a:r>
            <a:r>
              <a:rPr sz="3200" i="1" spc="-10" dirty="0">
                <a:latin typeface="Times New Roman"/>
                <a:cs typeface="Times New Roman"/>
              </a:rPr>
              <a:t>вектора</a:t>
            </a:r>
            <a:r>
              <a:rPr sz="3200" i="1" dirty="0">
                <a:latin typeface="Times New Roman"/>
                <a:cs typeface="Times New Roman"/>
              </a:rPr>
              <a:t>	</a:t>
            </a:r>
            <a:r>
              <a:rPr sz="3200" i="1" spc="-10" dirty="0">
                <a:latin typeface="Times New Roman"/>
                <a:cs typeface="Times New Roman"/>
              </a:rPr>
              <a:t>індукції</a:t>
            </a:r>
            <a:r>
              <a:rPr sz="3200" i="1" dirty="0">
                <a:latin typeface="Times New Roman"/>
                <a:cs typeface="Times New Roman"/>
              </a:rPr>
              <a:t>	</a:t>
            </a:r>
            <a:r>
              <a:rPr sz="3200" i="1" spc="-10" dirty="0">
                <a:latin typeface="Times New Roman"/>
                <a:cs typeface="Times New Roman"/>
              </a:rPr>
              <a:t>магнітного</a:t>
            </a:r>
            <a:r>
              <a:rPr sz="3200" i="1" dirty="0">
                <a:latin typeface="Times New Roman"/>
                <a:cs typeface="Times New Roman"/>
              </a:rPr>
              <a:t>	</a:t>
            </a:r>
            <a:r>
              <a:rPr sz="3200" i="1" spc="-10" dirty="0">
                <a:latin typeface="Times New Roman"/>
                <a:cs typeface="Times New Roman"/>
              </a:rPr>
              <a:t>поля,</a:t>
            </a:r>
            <a:r>
              <a:rPr sz="3200" i="1" dirty="0">
                <a:latin typeface="Times New Roman"/>
                <a:cs typeface="Times New Roman"/>
              </a:rPr>
              <a:t>	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де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50" dirty="0">
                <a:solidFill>
                  <a:srgbClr val="333399"/>
                </a:solidFill>
                <a:latin typeface="Symbol"/>
                <a:cs typeface="Symbol"/>
              </a:rPr>
              <a:t>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–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кут</a:t>
            </a:r>
            <a:r>
              <a:rPr sz="3200" spc="-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між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solidFill>
                  <a:srgbClr val="333399"/>
                </a:solidFill>
                <a:latin typeface="Times New Roman"/>
                <a:cs typeface="Times New Roman"/>
              </a:rPr>
              <a:t>вектором</a:t>
            </a:r>
            <a:r>
              <a:rPr sz="4500" i="1" spc="-44" baseline="-34259" dirty="0">
                <a:latin typeface="Times New Roman"/>
                <a:cs typeface="Times New Roman"/>
              </a:rPr>
              <a:t>I</a:t>
            </a:r>
            <a:r>
              <a:rPr sz="4500" i="1" spc="-607" baseline="-34259" dirty="0">
                <a:latin typeface="Times New Roman"/>
                <a:cs typeface="Times New Roman"/>
              </a:rPr>
              <a:t> </a:t>
            </a:r>
            <a:r>
              <a:rPr sz="4500" i="1" spc="-37" baseline="-34259" dirty="0">
                <a:latin typeface="Times New Roman"/>
                <a:cs typeface="Times New Roman"/>
              </a:rPr>
              <a:t>dl</a:t>
            </a:r>
            <a:r>
              <a:rPr sz="4500" i="1" baseline="-34259" dirty="0">
                <a:latin typeface="Times New Roman"/>
                <a:cs typeface="Times New Roman"/>
              </a:rPr>
              <a:t>	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і</a:t>
            </a:r>
            <a:r>
              <a:rPr sz="3200" spc="-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напрямком</a:t>
            </a:r>
            <a:r>
              <a:rPr sz="3200" spc="-10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елементу</a:t>
            </a:r>
            <a:r>
              <a:rPr sz="3200" spc="-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струму.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272283" y="3136392"/>
            <a:ext cx="4345305" cy="3552825"/>
            <a:chOff x="2272283" y="3136392"/>
            <a:chExt cx="4345305" cy="3552825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6519" y="3136392"/>
              <a:ext cx="3980687" cy="35524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272283" y="5474208"/>
              <a:ext cx="2044064" cy="707390"/>
            </a:xfrm>
            <a:custGeom>
              <a:avLst/>
              <a:gdLst/>
              <a:ahLst/>
              <a:cxnLst/>
              <a:rect l="l" t="t" r="r" b="b"/>
              <a:pathLst>
                <a:path w="2044064" h="707389">
                  <a:moveTo>
                    <a:pt x="2043683" y="0"/>
                  </a:moveTo>
                  <a:lnTo>
                    <a:pt x="0" y="0"/>
                  </a:lnTo>
                  <a:lnTo>
                    <a:pt x="0" y="707136"/>
                  </a:lnTo>
                  <a:lnTo>
                    <a:pt x="2043683" y="707136"/>
                  </a:lnTo>
                  <a:lnTo>
                    <a:pt x="2043683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391282" y="5498998"/>
            <a:ext cx="18046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4340" marR="5080" indent="-422275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Times New Roman"/>
                <a:cs typeface="Times New Roman"/>
              </a:rPr>
              <a:t>Початок</a:t>
            </a:r>
            <a:r>
              <a:rPr sz="2000" b="1" spc="-105" dirty="0">
                <a:latin typeface="Times New Roman"/>
                <a:cs typeface="Times New Roman"/>
              </a:rPr>
              <a:t> </a:t>
            </a:r>
            <a:r>
              <a:rPr sz="2000" b="1" spc="-35" dirty="0">
                <a:latin typeface="Times New Roman"/>
                <a:cs typeface="Times New Roman"/>
              </a:rPr>
              <a:t>обходу </a:t>
            </a:r>
            <a:r>
              <a:rPr sz="2000" b="1" spc="-10" dirty="0">
                <a:latin typeface="Times New Roman"/>
                <a:cs typeface="Times New Roman"/>
              </a:rPr>
              <a:t>контура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-78536"/>
            <a:ext cx="8988425" cy="1685289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 marR="5080" indent="535940" algn="just">
              <a:lnSpc>
                <a:spcPct val="80000"/>
              </a:lnSpc>
              <a:spcBef>
                <a:spcPts val="875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Знайдемо</a:t>
            </a:r>
            <a:r>
              <a:rPr sz="3200" spc="60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циркуляцію</a:t>
            </a:r>
            <a:r>
              <a:rPr sz="3200" spc="60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вектора</a:t>
            </a:r>
            <a:r>
              <a:rPr sz="3200" spc="60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індукції</a:t>
            </a:r>
            <a:r>
              <a:rPr sz="3200" spc="5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магніт-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ного</a:t>
            </a:r>
            <a:r>
              <a:rPr sz="3200" spc="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поля</a:t>
            </a:r>
            <a:r>
              <a:rPr sz="3200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прямого</a:t>
            </a:r>
            <a:r>
              <a:rPr sz="3200" spc="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провідника</a:t>
            </a:r>
            <a:r>
              <a:rPr sz="3200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зі струмом.</a:t>
            </a:r>
            <a:r>
              <a:rPr sz="3200" spc="-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Індукція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магнітного</a:t>
            </a:r>
            <a:r>
              <a:rPr sz="3200" spc="3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поля</a:t>
            </a:r>
            <a:r>
              <a:rPr sz="3200" spc="2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прямого</a:t>
            </a:r>
            <a:r>
              <a:rPr sz="3200" spc="3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нескінченого</a:t>
            </a:r>
            <a:r>
              <a:rPr sz="3200" spc="3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провідника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із</a:t>
            </a:r>
            <a:r>
              <a:rPr sz="3200" spc="-7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струмом</a:t>
            </a:r>
            <a:r>
              <a:rPr sz="3200" spc="-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дорівнює: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01376" y="1270192"/>
            <a:ext cx="932815" cy="5060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65810" algn="l"/>
              </a:tabLst>
            </a:pPr>
            <a:r>
              <a:rPr sz="3150" spc="155" dirty="0">
                <a:latin typeface="Symbol"/>
                <a:cs typeface="Symbol"/>
              </a:rPr>
              <a:t></a:t>
            </a:r>
            <a:r>
              <a:rPr sz="3150" dirty="0">
                <a:latin typeface="Times New Roman"/>
                <a:cs typeface="Times New Roman"/>
              </a:rPr>
              <a:t>	</a:t>
            </a:r>
            <a:r>
              <a:rPr sz="2900" i="1" spc="180" dirty="0">
                <a:latin typeface="Times New Roman"/>
                <a:cs typeface="Times New Roman"/>
              </a:rPr>
              <a:t>I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809148"/>
            <a:ext cx="8987790" cy="17487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24915" algn="ctr">
              <a:lnSpc>
                <a:spcPts val="3679"/>
              </a:lnSpc>
              <a:spcBef>
                <a:spcPts val="105"/>
              </a:spcBef>
            </a:pPr>
            <a:r>
              <a:rPr sz="2900" spc="235" dirty="0">
                <a:latin typeface="Times New Roman"/>
                <a:cs typeface="Times New Roman"/>
              </a:rPr>
              <a:t>2</a:t>
            </a:r>
            <a:r>
              <a:rPr sz="3150" spc="235" dirty="0">
                <a:latin typeface="Symbol"/>
                <a:cs typeface="Symbol"/>
              </a:rPr>
              <a:t></a:t>
            </a:r>
            <a:r>
              <a:rPr sz="2900" i="1" spc="235" dirty="0">
                <a:latin typeface="Times New Roman"/>
                <a:cs typeface="Times New Roman"/>
              </a:rPr>
              <a:t>R</a:t>
            </a:r>
            <a:endParaRPr sz="2900">
              <a:latin typeface="Times New Roman"/>
              <a:cs typeface="Times New Roman"/>
            </a:endParaRPr>
          </a:p>
          <a:p>
            <a:pPr marL="12700" marR="5080">
              <a:lnSpc>
                <a:spcPts val="3070"/>
              </a:lnSpc>
              <a:spcBef>
                <a:spcPts val="640"/>
              </a:spcBef>
              <a:tabLst>
                <a:tab pos="762000" algn="l"/>
                <a:tab pos="1190625" algn="l"/>
                <a:tab pos="1574800" algn="l"/>
                <a:tab pos="3215005" algn="l"/>
                <a:tab pos="3906520" algn="l"/>
                <a:tab pos="6029960" algn="l"/>
                <a:tab pos="6619875" algn="l"/>
                <a:tab pos="7887970" algn="l"/>
                <a:tab pos="8261984" algn="l"/>
              </a:tabLst>
            </a:pP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де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i="1" spc="-50" dirty="0">
                <a:solidFill>
                  <a:srgbClr val="333399"/>
                </a:solidFill>
                <a:latin typeface="Times New Roman"/>
                <a:cs typeface="Times New Roman"/>
              </a:rPr>
              <a:t>R</a:t>
            </a:r>
            <a:r>
              <a:rPr sz="3200" i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50" dirty="0">
                <a:latin typeface="Times New Roman"/>
                <a:cs typeface="Times New Roman"/>
              </a:rPr>
              <a:t>–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відстань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5" dirty="0">
                <a:latin typeface="Times New Roman"/>
                <a:cs typeface="Times New Roman"/>
              </a:rPr>
              <a:t>від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провідника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5" dirty="0">
                <a:latin typeface="Times New Roman"/>
                <a:cs typeface="Times New Roman"/>
              </a:rPr>
              <a:t>до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точки,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50" dirty="0">
                <a:latin typeface="Times New Roman"/>
                <a:cs typeface="Times New Roman"/>
              </a:rPr>
              <a:t>в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0" dirty="0">
                <a:latin typeface="Times New Roman"/>
                <a:cs typeface="Times New Roman"/>
              </a:rPr>
              <a:t>якій </a:t>
            </a:r>
            <a:r>
              <a:rPr sz="3200" spc="-10" dirty="0">
                <a:latin typeface="Times New Roman"/>
                <a:cs typeface="Times New Roman"/>
              </a:rPr>
              <a:t>визначається</a:t>
            </a:r>
            <a:r>
              <a:rPr sz="3200" spc="-145" dirty="0">
                <a:latin typeface="Times New Roman"/>
                <a:cs typeface="Times New Roman"/>
              </a:rPr>
              <a:t> </a:t>
            </a:r>
            <a:r>
              <a:rPr sz="3200" i="1" spc="-25" dirty="0">
                <a:latin typeface="Times New Roman"/>
                <a:cs typeface="Times New Roman"/>
              </a:rPr>
              <a:t>В</a:t>
            </a:r>
            <a:r>
              <a:rPr sz="3200" spc="-25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548640">
              <a:lnSpc>
                <a:spcPts val="3100"/>
              </a:lnSpc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Охопимо</a:t>
            </a:r>
            <a:r>
              <a:rPr sz="3200" spc="-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провідник</a:t>
            </a:r>
            <a:r>
              <a:rPr sz="3200" spc="-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колом</a:t>
            </a:r>
            <a:r>
              <a:rPr sz="3200" spc="-7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радіуса</a:t>
            </a:r>
            <a:r>
              <a:rPr sz="3200" spc="-7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333399"/>
                </a:solidFill>
                <a:latin typeface="Times New Roman"/>
                <a:cs typeface="Times New Roman"/>
              </a:rPr>
              <a:t>R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.</a:t>
            </a:r>
            <a:r>
              <a:rPr sz="3200" spc="-5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Тоді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40657" y="1393420"/>
            <a:ext cx="1880870" cy="469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1435735" algn="l"/>
                <a:tab pos="1842135" algn="l"/>
              </a:tabLst>
            </a:pPr>
            <a:r>
              <a:rPr sz="4350" i="1" spc="660" baseline="-23946" dirty="0">
                <a:latin typeface="Times New Roman"/>
                <a:cs typeface="Times New Roman"/>
              </a:rPr>
              <a:t>B </a:t>
            </a:r>
            <a:r>
              <a:rPr sz="4350" spc="592" baseline="-23946" dirty="0">
                <a:latin typeface="Symbol"/>
                <a:cs typeface="Symbol"/>
              </a:rPr>
              <a:t></a:t>
            </a:r>
            <a:r>
              <a:rPr sz="4350" spc="592" baseline="-23946" dirty="0">
                <a:latin typeface="Times New Roman"/>
                <a:cs typeface="Times New Roman"/>
              </a:rPr>
              <a:t> </a:t>
            </a:r>
            <a:r>
              <a:rPr sz="17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750" u="sng" spc="1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</a:t>
            </a:r>
            <a:r>
              <a:rPr sz="17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75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3690" y="3953736"/>
            <a:ext cx="106945" cy="10384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5000524" y="4016937"/>
            <a:ext cx="865505" cy="0"/>
          </a:xfrm>
          <a:custGeom>
            <a:avLst/>
            <a:gdLst/>
            <a:ahLst/>
            <a:cxnLst/>
            <a:rect l="l" t="t" r="r" b="b"/>
            <a:pathLst>
              <a:path w="865504">
                <a:moveTo>
                  <a:pt x="0" y="0"/>
                </a:moveTo>
                <a:lnTo>
                  <a:pt x="865299" y="0"/>
                </a:lnTo>
              </a:path>
            </a:pathLst>
          </a:custGeom>
          <a:ln w="118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90106" y="3953736"/>
            <a:ext cx="106939" cy="10384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846748" y="3738131"/>
            <a:ext cx="3949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330" dirty="0">
                <a:latin typeface="Times New Roman"/>
                <a:cs typeface="Times New Roman"/>
              </a:rPr>
              <a:t>dl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74168" y="4217351"/>
            <a:ext cx="99695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50" i="1" spc="70" dirty="0">
                <a:latin typeface="Times New Roman"/>
                <a:cs typeface="Times New Roman"/>
              </a:rPr>
              <a:t>l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51367" y="3968729"/>
            <a:ext cx="159385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50" i="1" spc="170" dirty="0">
                <a:latin typeface="Times New Roman"/>
                <a:cs typeface="Times New Roman"/>
              </a:rPr>
              <a:t>n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49423" y="3751119"/>
            <a:ext cx="1688464" cy="537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28445" algn="l"/>
              </a:tabLst>
            </a:pPr>
            <a:r>
              <a:rPr sz="3350" spc="185" dirty="0">
                <a:latin typeface="Symbol"/>
                <a:cs typeface="Symbol"/>
              </a:rPr>
              <a:t></a:t>
            </a:r>
            <a:r>
              <a:rPr sz="3350" dirty="0">
                <a:latin typeface="Times New Roman"/>
                <a:cs typeface="Times New Roman"/>
              </a:rPr>
              <a:t>	</a:t>
            </a:r>
            <a:r>
              <a:rPr sz="3350" spc="185" dirty="0">
                <a:latin typeface="Symbol"/>
                <a:cs typeface="Symbol"/>
              </a:rPr>
              <a:t></a:t>
            </a:r>
            <a:endParaRPr sz="335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77769" y="3738131"/>
            <a:ext cx="11950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7200" algn="l"/>
              </a:tabLst>
            </a:pPr>
            <a:r>
              <a:rPr sz="2800" i="1" spc="375" dirty="0">
                <a:latin typeface="Times New Roman"/>
                <a:cs typeface="Times New Roman"/>
              </a:rPr>
              <a:t>B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i="1" spc="310" dirty="0">
                <a:latin typeface="Times New Roman"/>
                <a:cs typeface="Times New Roman"/>
              </a:rPr>
              <a:t>dl</a:t>
            </a:r>
            <a:r>
              <a:rPr sz="2800" i="1" spc="265" dirty="0">
                <a:latin typeface="Times New Roman"/>
                <a:cs typeface="Times New Roman"/>
              </a:rPr>
              <a:t> </a:t>
            </a:r>
            <a:r>
              <a:rPr sz="2800" spc="330" dirty="0">
                <a:latin typeface="Symbol"/>
                <a:cs typeface="Symbol"/>
              </a:rPr>
              <a:t>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17498" y="3472133"/>
            <a:ext cx="840105" cy="487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702945" algn="l"/>
              </a:tabLst>
            </a:pPr>
            <a:r>
              <a:rPr sz="3000" spc="175" dirty="0">
                <a:latin typeface="Symbol"/>
                <a:cs typeface="Symbol"/>
              </a:rPr>
              <a:t>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2800" i="1" spc="140" dirty="0">
                <a:latin typeface="Times New Roman"/>
                <a:cs typeface="Times New Roman"/>
              </a:rPr>
              <a:t>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71948" y="3985751"/>
            <a:ext cx="729615" cy="487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800" spc="225" dirty="0">
                <a:latin typeface="Times New Roman"/>
                <a:cs typeface="Times New Roman"/>
              </a:rPr>
              <a:t>2</a:t>
            </a:r>
            <a:r>
              <a:rPr sz="3000" spc="225" dirty="0">
                <a:latin typeface="Symbol"/>
                <a:cs typeface="Symbol"/>
              </a:rPr>
              <a:t></a:t>
            </a:r>
            <a:r>
              <a:rPr sz="2800" i="1" spc="225" dirty="0">
                <a:latin typeface="Times New Roman"/>
                <a:cs typeface="Times New Roman"/>
              </a:rPr>
              <a:t>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54064" y="3732504"/>
            <a:ext cx="159385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50" spc="170" dirty="0">
                <a:latin typeface="Times New Roman"/>
                <a:cs typeface="Times New Roman"/>
              </a:rPr>
              <a:t>0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014" y="4365014"/>
            <a:ext cx="7093584" cy="541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Так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як</a:t>
            </a:r>
            <a:r>
              <a:rPr sz="3200" spc="-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333399"/>
                </a:solidFill>
                <a:latin typeface="Times New Roman"/>
                <a:cs typeface="Times New Roman"/>
              </a:rPr>
              <a:t>І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,</a:t>
            </a:r>
            <a:r>
              <a:rPr sz="3200" spc="-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350" dirty="0">
                <a:solidFill>
                  <a:srgbClr val="333399"/>
                </a:solidFill>
                <a:latin typeface="Symbol"/>
                <a:cs typeface="Symbol"/>
              </a:rPr>
              <a:t>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,</a:t>
            </a:r>
            <a:r>
              <a:rPr sz="3200" spc="-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350" dirty="0">
                <a:solidFill>
                  <a:srgbClr val="333399"/>
                </a:solidFill>
                <a:latin typeface="Symbol"/>
                <a:cs typeface="Symbol"/>
              </a:rPr>
              <a:t></a:t>
            </a:r>
            <a:r>
              <a:rPr sz="3150" i="1" baseline="-21164" dirty="0">
                <a:solidFill>
                  <a:srgbClr val="333399"/>
                </a:solidFill>
                <a:latin typeface="Times New Roman"/>
                <a:cs typeface="Times New Roman"/>
              </a:rPr>
              <a:t>0</a:t>
            </a:r>
            <a:r>
              <a:rPr sz="3150" i="1" spc="345" baseline="-21164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і</a:t>
            </a:r>
            <a:r>
              <a:rPr sz="3200" spc="-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333399"/>
                </a:solidFill>
                <a:latin typeface="Times New Roman"/>
                <a:cs typeface="Times New Roman"/>
              </a:rPr>
              <a:t>R</a:t>
            </a:r>
            <a:r>
              <a:rPr sz="3200" i="1" spc="-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величини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сталі,</a:t>
            </a:r>
            <a:r>
              <a:rPr sz="3200" spc="-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маємо: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93570" y="5922670"/>
            <a:ext cx="1390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і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3999" y="5309515"/>
            <a:ext cx="92320" cy="108873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2216972" y="5375973"/>
            <a:ext cx="819785" cy="0"/>
          </a:xfrm>
          <a:custGeom>
            <a:avLst/>
            <a:gdLst/>
            <a:ahLst/>
            <a:cxnLst/>
            <a:rect l="l" t="t" r="r" b="b"/>
            <a:pathLst>
              <a:path w="819785">
                <a:moveTo>
                  <a:pt x="0" y="0"/>
                </a:moveTo>
                <a:lnTo>
                  <a:pt x="819242" y="0"/>
                </a:lnTo>
              </a:path>
            </a:pathLst>
          </a:custGeom>
          <a:ln w="12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01850" y="5098269"/>
            <a:ext cx="571500" cy="7905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4075"/>
              </a:lnSpc>
              <a:spcBef>
                <a:spcPts val="125"/>
              </a:spcBef>
              <a:tabLst>
                <a:tab pos="443230" algn="l"/>
              </a:tabLst>
            </a:pPr>
            <a:r>
              <a:rPr sz="3550" spc="-50" dirty="0">
                <a:latin typeface="Symbol"/>
                <a:cs typeface="Symbol"/>
              </a:rPr>
              <a:t>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1750" i="1" spc="-50" dirty="0">
                <a:latin typeface="Times New Roman"/>
                <a:cs typeface="Times New Roman"/>
              </a:rPr>
              <a:t>n</a:t>
            </a:r>
            <a:endParaRPr sz="1750">
              <a:latin typeface="Times New Roman"/>
              <a:cs typeface="Times New Roman"/>
            </a:endParaRPr>
          </a:p>
          <a:p>
            <a:pPr marL="33655">
              <a:lnSpc>
                <a:spcPts val="1914"/>
              </a:lnSpc>
            </a:pPr>
            <a:r>
              <a:rPr sz="1750" i="1" spc="-50" dirty="0">
                <a:latin typeface="Times New Roman"/>
                <a:cs typeface="Times New Roman"/>
              </a:rPr>
              <a:t>l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91384" y="5003899"/>
            <a:ext cx="579120" cy="570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325" baseline="-10954" dirty="0">
                <a:latin typeface="Symbol"/>
                <a:cs typeface="Symbol"/>
              </a:rPr>
              <a:t></a:t>
            </a:r>
            <a:r>
              <a:rPr sz="5325" spc="-622" baseline="-10954" dirty="0">
                <a:latin typeface="Times New Roman"/>
                <a:cs typeface="Times New Roman"/>
              </a:rPr>
              <a:t> </a:t>
            </a:r>
            <a:r>
              <a:rPr sz="2950" i="1" spc="60" dirty="0">
                <a:latin typeface="Times New Roman"/>
                <a:cs typeface="Times New Roman"/>
              </a:rPr>
              <a:t>dl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98154" y="5079622"/>
            <a:ext cx="1029969" cy="4800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93700" algn="l"/>
              </a:tabLst>
            </a:pPr>
            <a:r>
              <a:rPr sz="2950" i="1" spc="-50" dirty="0">
                <a:latin typeface="Times New Roman"/>
                <a:cs typeface="Times New Roman"/>
              </a:rPr>
              <a:t>B</a:t>
            </a:r>
            <a:r>
              <a:rPr sz="2950" i="1" dirty="0">
                <a:latin typeface="Times New Roman"/>
                <a:cs typeface="Times New Roman"/>
              </a:rPr>
              <a:t>	dl</a:t>
            </a:r>
            <a:r>
              <a:rPr sz="2950" i="1" spc="175" dirty="0">
                <a:latin typeface="Times New Roman"/>
                <a:cs typeface="Times New Roman"/>
              </a:rPr>
              <a:t> </a:t>
            </a:r>
            <a:r>
              <a:rPr sz="2950" spc="-50" dirty="0">
                <a:latin typeface="Symbol"/>
                <a:cs typeface="Symbol"/>
              </a:rPr>
              <a:t></a:t>
            </a:r>
            <a:endParaRPr sz="2950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29184" y="4806892"/>
            <a:ext cx="769620" cy="504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28650" algn="l"/>
              </a:tabLst>
            </a:pPr>
            <a:r>
              <a:rPr sz="3150" spc="-25" dirty="0">
                <a:latin typeface="Symbol"/>
                <a:cs typeface="Symbol"/>
              </a:rPr>
              <a:t></a:t>
            </a:r>
            <a:r>
              <a:rPr sz="3150" dirty="0">
                <a:latin typeface="Times New Roman"/>
                <a:cs typeface="Times New Roman"/>
              </a:rPr>
              <a:t>	</a:t>
            </a:r>
            <a:r>
              <a:rPr sz="2950" i="1" spc="-50" dirty="0">
                <a:latin typeface="Times New Roman"/>
                <a:cs typeface="Times New Roman"/>
              </a:rPr>
              <a:t>I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90977" y="4840501"/>
            <a:ext cx="400685" cy="3130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spc="-25" dirty="0">
                <a:latin typeface="Times New Roman"/>
                <a:cs typeface="Times New Roman"/>
              </a:rPr>
              <a:t>2</a:t>
            </a:r>
            <a:r>
              <a:rPr sz="1850" spc="-25" dirty="0">
                <a:latin typeface="Symbol"/>
                <a:cs typeface="Symbol"/>
              </a:rPr>
              <a:t></a:t>
            </a:r>
            <a:r>
              <a:rPr sz="1750" i="1" spc="-25" dirty="0">
                <a:latin typeface="Times New Roman"/>
                <a:cs typeface="Times New Roman"/>
              </a:rPr>
              <a:t>R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22240" y="5590438"/>
            <a:ext cx="140335" cy="298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spc="-50" dirty="0">
                <a:latin typeface="Times New Roman"/>
                <a:cs typeface="Times New Roman"/>
              </a:rPr>
              <a:t>0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14260" y="5073624"/>
            <a:ext cx="630555" cy="7861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8620">
              <a:lnSpc>
                <a:spcPct val="100000"/>
              </a:lnSpc>
              <a:spcBef>
                <a:spcPts val="135"/>
              </a:spcBef>
            </a:pPr>
            <a:r>
              <a:rPr sz="1750" spc="-50" dirty="0">
                <a:latin typeface="Times New Roman"/>
                <a:cs typeface="Times New Roman"/>
              </a:rPr>
              <a:t>0</a:t>
            </a: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950" spc="-70" dirty="0">
                <a:latin typeface="Times New Roman"/>
                <a:cs typeface="Times New Roman"/>
              </a:rPr>
              <a:t>2</a:t>
            </a:r>
            <a:r>
              <a:rPr sz="3150" spc="-70" dirty="0">
                <a:latin typeface="Symbol"/>
                <a:cs typeface="Symbol"/>
              </a:rPr>
              <a:t></a:t>
            </a:r>
            <a:r>
              <a:rPr sz="2950" i="1" spc="-70" dirty="0">
                <a:latin typeface="Times New Roman"/>
                <a:cs typeface="Times New Roman"/>
              </a:rPr>
              <a:t>R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148449" y="5473717"/>
            <a:ext cx="1395730" cy="0"/>
          </a:xfrm>
          <a:custGeom>
            <a:avLst/>
            <a:gdLst/>
            <a:ahLst/>
            <a:cxnLst/>
            <a:rect l="l" t="t" r="r" b="b"/>
            <a:pathLst>
              <a:path w="1395729">
                <a:moveTo>
                  <a:pt x="0" y="0"/>
                </a:moveTo>
                <a:lnTo>
                  <a:pt x="1395333" y="0"/>
                </a:lnTo>
              </a:path>
            </a:pathLst>
          </a:custGeom>
          <a:ln w="122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82916" y="5409233"/>
            <a:ext cx="89328" cy="105636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4881662" y="5681478"/>
            <a:ext cx="87630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i="1" spc="-50" dirty="0">
                <a:latin typeface="Times New Roman"/>
                <a:cs typeface="Times New Roman"/>
              </a:rPr>
              <a:t>l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002023" y="5112250"/>
            <a:ext cx="2082164" cy="554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871219" algn="l"/>
              </a:tabLst>
            </a:pPr>
            <a:r>
              <a:rPr sz="4800" spc="-37" baseline="3472" dirty="0">
                <a:solidFill>
                  <a:srgbClr val="333399"/>
                </a:solidFill>
                <a:latin typeface="Times New Roman"/>
                <a:cs typeface="Times New Roman"/>
              </a:rPr>
              <a:t>або</a:t>
            </a:r>
            <a:r>
              <a:rPr sz="4800" baseline="3472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5175" baseline="-11272" dirty="0">
                <a:latin typeface="Symbol"/>
                <a:cs typeface="Symbol"/>
              </a:rPr>
              <a:t></a:t>
            </a:r>
            <a:r>
              <a:rPr sz="5175" spc="-412" baseline="-11272" dirty="0">
                <a:latin typeface="Times New Roman"/>
                <a:cs typeface="Times New Roman"/>
              </a:rPr>
              <a:t> </a:t>
            </a:r>
            <a:r>
              <a:rPr sz="2900" i="1" dirty="0">
                <a:latin typeface="Times New Roman"/>
                <a:cs typeface="Times New Roman"/>
              </a:rPr>
              <a:t>B</a:t>
            </a:r>
            <a:r>
              <a:rPr sz="2550" i="1" baseline="-22875" dirty="0">
                <a:latin typeface="Times New Roman"/>
                <a:cs typeface="Times New Roman"/>
              </a:rPr>
              <a:t>n</a:t>
            </a:r>
            <a:r>
              <a:rPr sz="2550" i="1" spc="-225" baseline="-22875" dirty="0">
                <a:latin typeface="Times New Roman"/>
                <a:cs typeface="Times New Roman"/>
              </a:rPr>
              <a:t> </a:t>
            </a:r>
            <a:r>
              <a:rPr sz="2900" i="1" dirty="0">
                <a:latin typeface="Times New Roman"/>
                <a:cs typeface="Times New Roman"/>
              </a:rPr>
              <a:t>dl</a:t>
            </a:r>
            <a:r>
              <a:rPr sz="2900" i="1" spc="155" dirty="0">
                <a:latin typeface="Times New Roman"/>
                <a:cs typeface="Times New Roman"/>
              </a:rPr>
              <a:t> </a:t>
            </a:r>
            <a:r>
              <a:rPr sz="2900" spc="-50" dirty="0">
                <a:latin typeface="Symbol"/>
                <a:cs typeface="Symbol"/>
              </a:rPr>
              <a:t></a:t>
            </a:r>
            <a:endParaRPr sz="2900">
              <a:latin typeface="Symbol"/>
              <a:cs typeface="Symbo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134474" y="4850905"/>
            <a:ext cx="1432560" cy="109283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0"/>
              </a:spcBef>
            </a:pPr>
            <a:r>
              <a:rPr sz="3050" spc="-170" dirty="0">
                <a:latin typeface="Symbol"/>
                <a:cs typeface="Symbol"/>
              </a:rPr>
              <a:t></a:t>
            </a:r>
            <a:r>
              <a:rPr sz="3050" spc="-445" dirty="0">
                <a:latin typeface="Times New Roman"/>
                <a:cs typeface="Times New Roman"/>
              </a:rPr>
              <a:t> </a:t>
            </a:r>
            <a:r>
              <a:rPr sz="2550" baseline="-24509" dirty="0">
                <a:latin typeface="Times New Roman"/>
                <a:cs typeface="Times New Roman"/>
              </a:rPr>
              <a:t>0</a:t>
            </a:r>
            <a:r>
              <a:rPr sz="2550" spc="-157" baseline="-24509" dirty="0">
                <a:latin typeface="Times New Roman"/>
                <a:cs typeface="Times New Roman"/>
              </a:rPr>
              <a:t> </a:t>
            </a:r>
            <a:r>
              <a:rPr sz="2900" i="1" dirty="0">
                <a:latin typeface="Times New Roman"/>
                <a:cs typeface="Times New Roman"/>
              </a:rPr>
              <a:t>I</a:t>
            </a:r>
            <a:r>
              <a:rPr sz="2900" i="1" spc="-325" dirty="0">
                <a:latin typeface="Times New Roman"/>
                <a:cs typeface="Times New Roman"/>
              </a:rPr>
              <a:t> </a:t>
            </a:r>
            <a:r>
              <a:rPr sz="2900" spc="-25" dirty="0">
                <a:latin typeface="Times New Roman"/>
                <a:cs typeface="Times New Roman"/>
              </a:rPr>
              <a:t>2</a:t>
            </a:r>
            <a:r>
              <a:rPr sz="3050" spc="-25" dirty="0">
                <a:latin typeface="Symbol"/>
                <a:cs typeface="Symbol"/>
              </a:rPr>
              <a:t></a:t>
            </a:r>
            <a:r>
              <a:rPr sz="2900" i="1" spc="-25" dirty="0">
                <a:latin typeface="Times New Roman"/>
                <a:cs typeface="Times New Roman"/>
              </a:rPr>
              <a:t>R</a:t>
            </a:r>
            <a:endParaRPr sz="2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40"/>
              </a:spcBef>
            </a:pPr>
            <a:r>
              <a:rPr sz="2900" spc="-25" dirty="0">
                <a:latin typeface="Times New Roman"/>
                <a:cs typeface="Times New Roman"/>
              </a:rPr>
              <a:t>2</a:t>
            </a:r>
            <a:r>
              <a:rPr sz="3050" spc="-25" dirty="0">
                <a:latin typeface="Symbol"/>
                <a:cs typeface="Symbol"/>
              </a:rPr>
              <a:t></a:t>
            </a:r>
            <a:r>
              <a:rPr sz="2900" i="1" spc="-25" dirty="0">
                <a:latin typeface="Times New Roman"/>
                <a:cs typeface="Times New Roman"/>
              </a:rPr>
              <a:t>R</a:t>
            </a:r>
            <a:endParaRPr sz="2900">
              <a:latin typeface="Times New Roman"/>
              <a:cs typeface="Times New Roman"/>
            </a:endParaRPr>
          </a:p>
        </p:txBody>
      </p:sp>
      <p:pic>
        <p:nvPicPr>
          <p:cNvPr id="33" name="object 3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26740" y="6182760"/>
            <a:ext cx="105631" cy="124535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3077903" y="5738142"/>
            <a:ext cx="2449830" cy="110617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0"/>
              </a:spcBef>
            </a:pPr>
            <a:r>
              <a:rPr sz="6150" baseline="-10840" dirty="0">
                <a:latin typeface="Symbol"/>
                <a:cs typeface="Symbol"/>
              </a:rPr>
              <a:t></a:t>
            </a:r>
            <a:r>
              <a:rPr sz="6150" spc="-509" baseline="-10840" dirty="0">
                <a:latin typeface="Times New Roman"/>
                <a:cs typeface="Times New Roman"/>
              </a:rPr>
              <a:t> </a:t>
            </a:r>
            <a:r>
              <a:rPr sz="3400" i="1" dirty="0">
                <a:latin typeface="Times New Roman"/>
                <a:cs typeface="Times New Roman"/>
              </a:rPr>
              <a:t>B</a:t>
            </a:r>
            <a:r>
              <a:rPr sz="3075" i="1" baseline="-23035" dirty="0">
                <a:latin typeface="Times New Roman"/>
                <a:cs typeface="Times New Roman"/>
              </a:rPr>
              <a:t>n</a:t>
            </a:r>
            <a:r>
              <a:rPr sz="3075" i="1" spc="-277" baseline="-23035" dirty="0">
                <a:latin typeface="Times New Roman"/>
                <a:cs typeface="Times New Roman"/>
              </a:rPr>
              <a:t> </a:t>
            </a:r>
            <a:r>
              <a:rPr sz="3400" i="1" spc="50" dirty="0">
                <a:latin typeface="Times New Roman"/>
                <a:cs typeface="Times New Roman"/>
              </a:rPr>
              <a:t>dl</a:t>
            </a:r>
            <a:r>
              <a:rPr sz="3400" i="1" spc="185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Symbol"/>
                <a:cs typeface="Symbol"/>
              </a:rPr>
              <a:t></a:t>
            </a:r>
            <a:r>
              <a:rPr sz="3400" spc="155" dirty="0">
                <a:latin typeface="Times New Roman"/>
                <a:cs typeface="Times New Roman"/>
              </a:rPr>
              <a:t> </a:t>
            </a:r>
            <a:r>
              <a:rPr sz="3600" spc="-204" dirty="0">
                <a:latin typeface="Symbol"/>
                <a:cs typeface="Symbol"/>
              </a:rPr>
              <a:t></a:t>
            </a:r>
            <a:r>
              <a:rPr sz="3600" spc="-520" dirty="0">
                <a:latin typeface="Times New Roman"/>
                <a:cs typeface="Times New Roman"/>
              </a:rPr>
              <a:t> </a:t>
            </a:r>
            <a:r>
              <a:rPr sz="3075" baseline="-23035" dirty="0">
                <a:latin typeface="Times New Roman"/>
                <a:cs typeface="Times New Roman"/>
              </a:rPr>
              <a:t>0</a:t>
            </a:r>
            <a:r>
              <a:rPr sz="3075" spc="-179" baseline="-23035" dirty="0">
                <a:latin typeface="Times New Roman"/>
                <a:cs typeface="Times New Roman"/>
              </a:rPr>
              <a:t> </a:t>
            </a:r>
            <a:r>
              <a:rPr sz="3400" i="1" spc="-50" dirty="0">
                <a:latin typeface="Times New Roman"/>
                <a:cs typeface="Times New Roman"/>
              </a:rPr>
              <a:t>I</a:t>
            </a:r>
            <a:endParaRPr sz="3400">
              <a:latin typeface="Times New Roman"/>
              <a:cs typeface="Times New Roman"/>
            </a:endParaRPr>
          </a:p>
          <a:p>
            <a:pPr marL="62230">
              <a:lnSpc>
                <a:spcPct val="100000"/>
              </a:lnSpc>
              <a:spcBef>
                <a:spcPts val="375"/>
              </a:spcBef>
            </a:pPr>
            <a:r>
              <a:rPr sz="2050" i="1" spc="-50" dirty="0">
                <a:latin typeface="Times New Roman"/>
                <a:cs typeface="Times New Roman"/>
              </a:rPr>
              <a:t>l</a:t>
            </a:r>
            <a:endParaRPr sz="2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-31877"/>
            <a:ext cx="786955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850900" marR="5080" indent="-838835">
              <a:lnSpc>
                <a:spcPts val="3890"/>
              </a:lnSpc>
              <a:spcBef>
                <a:spcPts val="585"/>
              </a:spcBef>
            </a:pPr>
            <a:r>
              <a:rPr sz="3600" dirty="0"/>
              <a:t>1.</a:t>
            </a:r>
            <a:r>
              <a:rPr sz="3600" spc="-90" dirty="0"/>
              <a:t> </a:t>
            </a:r>
            <a:r>
              <a:rPr sz="3600" dirty="0"/>
              <a:t>Магнітне</a:t>
            </a:r>
            <a:r>
              <a:rPr sz="3600" spc="-85" dirty="0"/>
              <a:t> </a:t>
            </a:r>
            <a:r>
              <a:rPr sz="3600" dirty="0"/>
              <a:t>поле</a:t>
            </a:r>
            <a:r>
              <a:rPr sz="3600" spc="-85" dirty="0"/>
              <a:t> </a:t>
            </a:r>
            <a:r>
              <a:rPr sz="3600" dirty="0"/>
              <a:t>прямого</a:t>
            </a:r>
            <a:r>
              <a:rPr sz="3600" spc="-80" dirty="0"/>
              <a:t> </a:t>
            </a:r>
            <a:r>
              <a:rPr sz="3600" dirty="0"/>
              <a:t>та</a:t>
            </a:r>
            <a:r>
              <a:rPr sz="3600" spc="-100" dirty="0"/>
              <a:t> </a:t>
            </a:r>
            <a:r>
              <a:rPr sz="3600" spc="-10" dirty="0"/>
              <a:t>колового провідників</a:t>
            </a:r>
            <a:r>
              <a:rPr sz="3600" spc="-80" dirty="0"/>
              <a:t> </a:t>
            </a:r>
            <a:r>
              <a:rPr sz="3600" dirty="0"/>
              <a:t>зі</a:t>
            </a:r>
            <a:r>
              <a:rPr sz="3600" spc="-85" dirty="0"/>
              <a:t> </a:t>
            </a:r>
            <a:r>
              <a:rPr sz="3600" spc="-10" dirty="0"/>
              <a:t>струмом.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5949634" y="4381189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8963" y="0"/>
                </a:lnTo>
              </a:path>
            </a:pathLst>
          </a:custGeom>
          <a:ln w="12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79342" y="4381189"/>
            <a:ext cx="285115" cy="0"/>
          </a:xfrm>
          <a:custGeom>
            <a:avLst/>
            <a:gdLst/>
            <a:ahLst/>
            <a:cxnLst/>
            <a:rect l="l" t="t" r="r" b="b"/>
            <a:pathLst>
              <a:path w="285115">
                <a:moveTo>
                  <a:pt x="0" y="0"/>
                </a:moveTo>
                <a:lnTo>
                  <a:pt x="284770" y="0"/>
                </a:lnTo>
              </a:path>
            </a:pathLst>
          </a:custGeom>
          <a:ln w="12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911" y="3988434"/>
            <a:ext cx="68548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6680834" algn="l"/>
              </a:tabLst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спостереження</a:t>
            </a:r>
            <a:r>
              <a:rPr sz="3200" spc="-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від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провідника</a:t>
            </a:r>
            <a:r>
              <a:rPr sz="3200" spc="-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(~</a:t>
            </a:r>
            <a:r>
              <a:rPr sz="3200" spc="20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600" spc="-135" baseline="26620" dirty="0">
                <a:latin typeface="Times New Roman"/>
                <a:cs typeface="Times New Roman"/>
              </a:rPr>
              <a:t>1</a:t>
            </a:r>
            <a:r>
              <a:rPr sz="3600" spc="-442" baseline="26620" dirty="0">
                <a:latin typeface="Times New Roman"/>
                <a:cs typeface="Times New Roman"/>
              </a:rPr>
              <a:t> </a:t>
            </a:r>
            <a:r>
              <a:rPr sz="3600" baseline="-9259" dirty="0">
                <a:latin typeface="Times New Roman"/>
                <a:cs typeface="Times New Roman"/>
              </a:rPr>
              <a:t>...</a:t>
            </a:r>
            <a:r>
              <a:rPr sz="3600" spc="202" baseline="-9259" dirty="0">
                <a:latin typeface="Times New Roman"/>
                <a:cs typeface="Times New Roman"/>
              </a:rPr>
              <a:t> </a:t>
            </a:r>
            <a:r>
              <a:rPr sz="3600" spc="-89" baseline="26620" dirty="0">
                <a:latin typeface="Times New Roman"/>
                <a:cs typeface="Times New Roman"/>
              </a:rPr>
              <a:t>1</a:t>
            </a:r>
            <a:r>
              <a:rPr sz="3600" baseline="26620" dirty="0">
                <a:latin typeface="Times New Roman"/>
                <a:cs typeface="Times New Roman"/>
              </a:rPr>
              <a:t>	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60905" y="4239457"/>
            <a:ext cx="299720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3600" i="1" spc="-112" baseline="-25462" dirty="0">
                <a:latin typeface="Times New Roman"/>
                <a:cs typeface="Times New Roman"/>
              </a:rPr>
              <a:t>r</a:t>
            </a:r>
            <a:r>
              <a:rPr sz="3600" i="1" spc="-555" baseline="-25462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56595" y="4378229"/>
            <a:ext cx="136525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i="1" spc="-50" dirty="0">
                <a:latin typeface="Times New Roman"/>
                <a:cs typeface="Times New Roman"/>
              </a:rPr>
              <a:t>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12" y="915415"/>
            <a:ext cx="9132570" cy="314833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88900" marR="77470" indent="551180" algn="just">
              <a:lnSpc>
                <a:spcPct val="90000"/>
              </a:lnSpc>
              <a:spcBef>
                <a:spcPts val="484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Досліджуючи</a:t>
            </a:r>
            <a:r>
              <a:rPr sz="3200" spc="50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магнітне</a:t>
            </a:r>
            <a:r>
              <a:rPr sz="3200" spc="50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поле</a:t>
            </a:r>
            <a:r>
              <a:rPr sz="3200" spc="50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провідників</a:t>
            </a:r>
            <a:r>
              <a:rPr sz="3200" spc="49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зі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струмом</a:t>
            </a:r>
            <a:r>
              <a:rPr sz="3200" spc="24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заданої</a:t>
            </a:r>
            <a:r>
              <a:rPr sz="3200" spc="24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конфігурації,</a:t>
            </a:r>
            <a:r>
              <a:rPr sz="3200" spc="23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французькі</a:t>
            </a:r>
            <a:r>
              <a:rPr sz="3200" spc="24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вчені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Ж.</a:t>
            </a:r>
            <a:r>
              <a:rPr sz="3200" spc="484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Біо</a:t>
            </a:r>
            <a:r>
              <a:rPr sz="3200" spc="4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і</a:t>
            </a:r>
            <a:r>
              <a:rPr sz="3200" spc="47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Ф.</a:t>
            </a:r>
            <a:r>
              <a:rPr sz="3200" spc="4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Савар</a:t>
            </a:r>
            <a:r>
              <a:rPr sz="3200" spc="50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30" dirty="0">
                <a:solidFill>
                  <a:srgbClr val="333399"/>
                </a:solidFill>
                <a:latin typeface="Times New Roman"/>
                <a:cs typeface="Times New Roman"/>
              </a:rPr>
              <a:t>е</a:t>
            </a:r>
            <a:r>
              <a:rPr sz="3200" spc="-60" dirty="0">
                <a:solidFill>
                  <a:srgbClr val="333399"/>
                </a:solidFill>
                <a:latin typeface="Times New Roman"/>
                <a:cs typeface="Times New Roman"/>
              </a:rPr>
              <a:t>к</a:t>
            </a:r>
            <a:r>
              <a:rPr sz="3200" spc="30" dirty="0">
                <a:solidFill>
                  <a:srgbClr val="333399"/>
                </a:solidFill>
                <a:latin typeface="Times New Roman"/>
                <a:cs typeface="Times New Roman"/>
              </a:rPr>
              <a:t>сп</a:t>
            </a:r>
            <a:r>
              <a:rPr sz="3200" spc="10" dirty="0">
                <a:solidFill>
                  <a:srgbClr val="333399"/>
                </a:solidFill>
                <a:latin typeface="Times New Roman"/>
                <a:cs typeface="Times New Roman"/>
              </a:rPr>
              <a:t>е</a:t>
            </a:r>
            <a:r>
              <a:rPr sz="3200" spc="30" dirty="0">
                <a:solidFill>
                  <a:srgbClr val="333399"/>
                </a:solidFill>
                <a:latin typeface="Times New Roman"/>
                <a:cs typeface="Times New Roman"/>
              </a:rPr>
              <a:t>риме</a:t>
            </a:r>
            <a:r>
              <a:rPr sz="3200" spc="-130" dirty="0">
                <a:solidFill>
                  <a:srgbClr val="333399"/>
                </a:solidFill>
                <a:latin typeface="Times New Roman"/>
                <a:cs typeface="Times New Roman"/>
              </a:rPr>
              <a:t>н</a:t>
            </a:r>
            <a:r>
              <a:rPr sz="4275" spc="-3067" baseline="-21442" dirty="0">
                <a:latin typeface="Cambria"/>
                <a:cs typeface="Cambria"/>
              </a:rPr>
              <a:t>→</a:t>
            </a:r>
            <a:r>
              <a:rPr sz="3200" spc="65" dirty="0">
                <a:solidFill>
                  <a:srgbClr val="333399"/>
                </a:solidFill>
                <a:latin typeface="Times New Roman"/>
                <a:cs typeface="Times New Roman"/>
              </a:rPr>
              <a:t>т</a:t>
            </a:r>
            <a:r>
              <a:rPr sz="3200" spc="40" dirty="0">
                <a:solidFill>
                  <a:srgbClr val="333399"/>
                </a:solidFill>
                <a:latin typeface="Times New Roman"/>
                <a:cs typeface="Times New Roman"/>
              </a:rPr>
              <a:t>а</a:t>
            </a:r>
            <a:r>
              <a:rPr sz="3200" spc="30" dirty="0">
                <a:solidFill>
                  <a:srgbClr val="333399"/>
                </a:solidFill>
                <a:latin typeface="Times New Roman"/>
                <a:cs typeface="Times New Roman"/>
              </a:rPr>
              <a:t>льно</a:t>
            </a:r>
            <a:r>
              <a:rPr sz="3200" spc="50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встановили,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що</a:t>
            </a:r>
            <a:r>
              <a:rPr sz="3200" spc="6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індукція</a:t>
            </a:r>
            <a:r>
              <a:rPr sz="3200" spc="6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магнітного</a:t>
            </a:r>
            <a:r>
              <a:rPr sz="3200" spc="6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поля</a:t>
            </a:r>
            <a:r>
              <a:rPr sz="3200" spc="6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4275" i="1" baseline="-2923" dirty="0">
                <a:latin typeface="Times New Roman"/>
                <a:cs typeface="Times New Roman"/>
              </a:rPr>
              <a:t>B</a:t>
            </a:r>
            <a:r>
              <a:rPr sz="4275" i="1" spc="367" baseline="-2923" dirty="0">
                <a:latin typeface="Times New Roman"/>
                <a:cs typeface="Times New Roman"/>
              </a:rPr>
              <a:t>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складним</a:t>
            </a:r>
            <a:r>
              <a:rPr sz="3200" spc="6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чином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залежить</a:t>
            </a:r>
            <a:r>
              <a:rPr sz="3200" spc="2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від</a:t>
            </a:r>
            <a:r>
              <a:rPr sz="3200" spc="2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розмірів</a:t>
            </a:r>
            <a:r>
              <a:rPr sz="3200" spc="3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і</a:t>
            </a:r>
            <a:r>
              <a:rPr sz="3200" spc="2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конфігурації</a:t>
            </a:r>
            <a:r>
              <a:rPr sz="3200" spc="2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провідника,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завжди</a:t>
            </a:r>
            <a:r>
              <a:rPr sz="3200" spc="1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пропорційна</a:t>
            </a:r>
            <a:r>
              <a:rPr sz="3200" spc="204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силі</a:t>
            </a:r>
            <a:r>
              <a:rPr sz="3200" spc="1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струму</a:t>
            </a:r>
            <a:r>
              <a:rPr sz="3200" spc="1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000" i="1" spc="240" dirty="0">
                <a:latin typeface="Times New Roman"/>
                <a:cs typeface="Times New Roman"/>
              </a:rPr>
              <a:t>I</a:t>
            </a:r>
            <a:r>
              <a:rPr sz="3000" i="1" spc="415" dirty="0"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,</a:t>
            </a:r>
            <a:r>
              <a:rPr sz="3200" spc="1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що</a:t>
            </a:r>
            <a:r>
              <a:rPr sz="3200" spc="1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протікає</a:t>
            </a:r>
            <a:r>
              <a:rPr sz="3200" spc="1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у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ньому</a:t>
            </a:r>
            <a:r>
              <a:rPr sz="3200" spc="63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та</a:t>
            </a:r>
            <a:r>
              <a:rPr sz="3200" spc="64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зменшується</a:t>
            </a:r>
            <a:r>
              <a:rPr sz="3200" spc="63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при</a:t>
            </a:r>
            <a:r>
              <a:rPr sz="3200" spc="64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віддаленні</a:t>
            </a:r>
            <a:r>
              <a:rPr sz="3200" spc="63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точки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5916" y="4178807"/>
            <a:ext cx="2346960" cy="267919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02004" y="4997958"/>
            <a:ext cx="133794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45110">
              <a:lnSpc>
                <a:spcPct val="100000"/>
              </a:lnSpc>
              <a:spcBef>
                <a:spcPts val="95"/>
              </a:spcBef>
            </a:pPr>
            <a:r>
              <a:rPr sz="2800" b="1" i="1" spc="-20" dirty="0">
                <a:solidFill>
                  <a:srgbClr val="333399"/>
                </a:solidFill>
                <a:latin typeface="Times New Roman"/>
                <a:cs typeface="Times New Roman"/>
              </a:rPr>
              <a:t>Жан- </a:t>
            </a:r>
            <a:r>
              <a:rPr sz="2800" b="1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Батист</a:t>
            </a:r>
            <a:endParaRPr sz="2800">
              <a:latin typeface="Times New Roman"/>
              <a:cs typeface="Times New Roman"/>
            </a:endParaRPr>
          </a:p>
          <a:p>
            <a:pPr marL="415925">
              <a:lnSpc>
                <a:spcPct val="100000"/>
              </a:lnSpc>
            </a:pPr>
            <a:r>
              <a:rPr sz="2800" b="1" i="1" spc="-25" dirty="0">
                <a:solidFill>
                  <a:srgbClr val="333399"/>
                </a:solidFill>
                <a:latin typeface="Times New Roman"/>
                <a:cs typeface="Times New Roman"/>
              </a:rPr>
              <a:t>Біо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72071" y="4230623"/>
            <a:ext cx="2284476" cy="262737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929632" y="5070728"/>
            <a:ext cx="10814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4930" marR="5080" indent="-62865">
              <a:lnSpc>
                <a:spcPct val="100000"/>
              </a:lnSpc>
              <a:spcBef>
                <a:spcPts val="95"/>
              </a:spcBef>
            </a:pPr>
            <a:r>
              <a:rPr sz="2800" b="1" i="1" spc="-40" dirty="0">
                <a:solidFill>
                  <a:srgbClr val="333399"/>
                </a:solidFill>
                <a:latin typeface="Times New Roman"/>
                <a:cs typeface="Times New Roman"/>
              </a:rPr>
              <a:t>Фелікс </a:t>
            </a:r>
            <a:r>
              <a:rPr sz="2800" b="1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Савар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6991" y="-78536"/>
            <a:ext cx="25476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20" dirty="0">
                <a:latin typeface="Times New Roman"/>
                <a:cs typeface="Times New Roman"/>
              </a:rPr>
              <a:t>Сформулюємо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13150" y="-78536"/>
            <a:ext cx="10090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i="1" spc="-20" dirty="0">
                <a:solidFill>
                  <a:srgbClr val="333399"/>
                </a:solidFill>
                <a:latin typeface="Times New Roman"/>
                <a:cs typeface="Times New Roman"/>
              </a:rPr>
              <a:t>закон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71415" y="-78536"/>
            <a:ext cx="14185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повного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41032" y="-78536"/>
            <a:ext cx="23183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13230" algn="l"/>
              </a:tabLst>
            </a:pPr>
            <a:r>
              <a:rPr sz="3200" b="1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струму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або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387" y="312165"/>
            <a:ext cx="51987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2789" algn="l"/>
                <a:tab pos="3101975" algn="l"/>
              </a:tabLst>
            </a:pPr>
            <a:r>
              <a:rPr sz="3200" b="1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теорему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b="1" i="1" spc="-25" dirty="0">
                <a:solidFill>
                  <a:srgbClr val="333399"/>
                </a:solidFill>
                <a:latin typeface="Times New Roman"/>
                <a:cs typeface="Times New Roman"/>
              </a:rPr>
              <a:t>про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b="1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циркуляцію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13603" y="312165"/>
            <a:ext cx="15043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вектора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60005" y="312165"/>
            <a:ext cx="13989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індукції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387" y="702309"/>
            <a:ext cx="89833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магнітного</a:t>
            </a:r>
            <a:r>
              <a:rPr sz="3200" b="1" i="1" spc="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поля</a:t>
            </a:r>
            <a:r>
              <a:rPr sz="3200" b="1" i="1" spc="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</a:t>
            </a:r>
            <a:r>
              <a:rPr sz="3200" spc="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загальному</a:t>
            </a:r>
            <a:r>
              <a:rPr sz="3200" spc="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вигляді,</a:t>
            </a:r>
            <a:r>
              <a:rPr sz="3200" spc="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циркуляція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46579" y="1092453"/>
            <a:ext cx="14071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Times New Roman"/>
                <a:cs typeface="Times New Roman"/>
              </a:rPr>
              <a:t>індукції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77158" y="1092453"/>
            <a:ext cx="19157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Times New Roman"/>
                <a:cs typeface="Times New Roman"/>
              </a:rPr>
              <a:t>магнітного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16878" y="1092453"/>
            <a:ext cx="8337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latin typeface="Times New Roman"/>
                <a:cs typeface="Times New Roman"/>
              </a:rPr>
              <a:t>поля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72908" y="1092453"/>
            <a:ext cx="17830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Times New Roman"/>
                <a:cs typeface="Times New Roman"/>
              </a:rPr>
              <a:t>постійних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387" y="1092453"/>
            <a:ext cx="1348740" cy="90424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 marR="5080">
              <a:lnSpc>
                <a:spcPts val="3070"/>
              </a:lnSpc>
              <a:spcBef>
                <a:spcPts val="844"/>
              </a:spcBef>
            </a:pPr>
            <a:r>
              <a:rPr sz="3200" spc="-25" dirty="0">
                <a:latin typeface="Times New Roman"/>
                <a:cs typeface="Times New Roman"/>
              </a:rPr>
              <a:t>вектора </a:t>
            </a:r>
            <a:r>
              <a:rPr sz="3200" spc="-10" dirty="0">
                <a:latin typeface="Times New Roman"/>
                <a:cs typeface="Times New Roman"/>
              </a:rPr>
              <a:t>струмів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46579" y="1482293"/>
            <a:ext cx="72097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80744" algn="l"/>
                <a:tab pos="3307715" algn="l"/>
                <a:tab pos="5822950" algn="l"/>
              </a:tabLst>
            </a:pPr>
            <a:r>
              <a:rPr sz="3200" spc="-25" dirty="0">
                <a:latin typeface="Times New Roman"/>
                <a:cs typeface="Times New Roman"/>
              </a:rPr>
              <a:t>по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довільному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замкненому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35" dirty="0">
                <a:latin typeface="Times New Roman"/>
                <a:cs typeface="Times New Roman"/>
              </a:rPr>
              <a:t>контуру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387" y="1873123"/>
            <a:ext cx="8982075" cy="129413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 marR="5080" algn="just">
              <a:lnSpc>
                <a:spcPts val="3070"/>
              </a:lnSpc>
              <a:spcBef>
                <a:spcPts val="844"/>
              </a:spcBef>
            </a:pPr>
            <a:r>
              <a:rPr sz="3200" dirty="0">
                <a:latin typeface="Times New Roman"/>
                <a:cs typeface="Times New Roman"/>
              </a:rPr>
              <a:t>дорівнює</a:t>
            </a:r>
            <a:r>
              <a:rPr sz="3200" spc="65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алгебраїчній</a:t>
            </a:r>
            <a:r>
              <a:rPr sz="3200" spc="64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сумі</a:t>
            </a:r>
            <a:r>
              <a:rPr sz="3200" spc="63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сил</a:t>
            </a:r>
            <a:r>
              <a:rPr sz="3200" spc="65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струмів,</a:t>
            </a:r>
            <a:r>
              <a:rPr sz="3200" spc="650" dirty="0">
                <a:latin typeface="Times New Roman"/>
                <a:cs typeface="Times New Roman"/>
              </a:rPr>
              <a:t>  </a:t>
            </a:r>
            <a:r>
              <a:rPr sz="3200" spc="-25" dirty="0">
                <a:latin typeface="Times New Roman"/>
                <a:cs typeface="Times New Roman"/>
              </a:rPr>
              <a:t>які </a:t>
            </a:r>
            <a:r>
              <a:rPr sz="3200" dirty="0">
                <a:latin typeface="Times New Roman"/>
                <a:cs typeface="Times New Roman"/>
              </a:rPr>
              <a:t>охоплюються</a:t>
            </a:r>
            <a:r>
              <a:rPr sz="3200" spc="77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цим</a:t>
            </a:r>
            <a:r>
              <a:rPr sz="3200" spc="77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контуром,</a:t>
            </a:r>
            <a:r>
              <a:rPr sz="3200" spc="78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помноженій</a:t>
            </a:r>
            <a:r>
              <a:rPr sz="3200" spc="780" dirty="0">
                <a:latin typeface="Times New Roman"/>
                <a:cs typeface="Times New Roman"/>
              </a:rPr>
              <a:t>  </a:t>
            </a:r>
            <a:r>
              <a:rPr sz="3200" spc="-25" dirty="0">
                <a:latin typeface="Times New Roman"/>
                <a:cs typeface="Times New Roman"/>
              </a:rPr>
              <a:t>на </a:t>
            </a:r>
            <a:r>
              <a:rPr sz="3200" dirty="0">
                <a:latin typeface="Times New Roman"/>
                <a:cs typeface="Times New Roman"/>
              </a:rPr>
              <a:t>магнітну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сталу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і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магнітну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проникність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середовища: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1985" y="4315605"/>
            <a:ext cx="130455" cy="152168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3087914" y="3822185"/>
            <a:ext cx="151765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i="1" spc="-50" dirty="0">
                <a:latin typeface="Times New Roman"/>
                <a:cs typeface="Times New Roman"/>
              </a:rPr>
              <a:t>n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83808" y="4659502"/>
            <a:ext cx="367665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i="1" spc="-25" dirty="0">
                <a:latin typeface="Times New Roman"/>
                <a:cs typeface="Times New Roman"/>
              </a:rPr>
              <a:t>і</a:t>
            </a:r>
            <a:r>
              <a:rPr sz="1950" spc="-25" dirty="0">
                <a:latin typeface="Symbol"/>
                <a:cs typeface="Symbol"/>
              </a:rPr>
              <a:t></a:t>
            </a:r>
            <a:r>
              <a:rPr sz="1950" i="1" spc="-25" dirty="0">
                <a:latin typeface="Times New Roman"/>
                <a:cs typeface="Times New Roman"/>
              </a:rPr>
              <a:t>1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7817" y="4714094"/>
            <a:ext cx="95885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i="1" spc="-50" dirty="0">
                <a:latin typeface="Times New Roman"/>
                <a:cs typeface="Times New Roman"/>
              </a:rPr>
              <a:t>l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0599" y="3881834"/>
            <a:ext cx="3263900" cy="790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7500" baseline="-11666" dirty="0">
                <a:latin typeface="Symbol"/>
                <a:cs typeface="Symbol"/>
              </a:rPr>
              <a:t></a:t>
            </a:r>
            <a:r>
              <a:rPr sz="7500" spc="-892" baseline="-11666" dirty="0">
                <a:latin typeface="Times New Roman"/>
                <a:cs typeface="Times New Roman"/>
              </a:rPr>
              <a:t> </a:t>
            </a:r>
            <a:r>
              <a:rPr sz="3900" i="1" spc="-60" dirty="0">
                <a:latin typeface="Times New Roman"/>
                <a:cs typeface="Times New Roman"/>
              </a:rPr>
              <a:t>B</a:t>
            </a:r>
            <a:r>
              <a:rPr sz="2925" i="1" spc="-89" baseline="-28490" dirty="0">
                <a:latin typeface="Times New Roman"/>
                <a:cs typeface="Times New Roman"/>
              </a:rPr>
              <a:t>n</a:t>
            </a:r>
            <a:r>
              <a:rPr sz="2925" i="1" spc="-450" baseline="-28490" dirty="0">
                <a:latin typeface="Times New Roman"/>
                <a:cs typeface="Times New Roman"/>
              </a:rPr>
              <a:t> </a:t>
            </a:r>
            <a:r>
              <a:rPr sz="3900" i="1" dirty="0">
                <a:latin typeface="Times New Roman"/>
                <a:cs typeface="Times New Roman"/>
              </a:rPr>
              <a:t>dl</a:t>
            </a:r>
            <a:r>
              <a:rPr sz="3900" i="1" spc="180" dirty="0">
                <a:latin typeface="Times New Roman"/>
                <a:cs typeface="Times New Roman"/>
              </a:rPr>
              <a:t> </a:t>
            </a:r>
            <a:r>
              <a:rPr sz="3900" dirty="0">
                <a:latin typeface="Symbol"/>
                <a:cs typeface="Symbol"/>
              </a:rPr>
              <a:t></a:t>
            </a:r>
            <a:r>
              <a:rPr sz="3900" spc="10" dirty="0">
                <a:latin typeface="Times New Roman"/>
                <a:cs typeface="Times New Roman"/>
              </a:rPr>
              <a:t> </a:t>
            </a:r>
            <a:r>
              <a:rPr sz="4100" spc="-70" dirty="0">
                <a:latin typeface="Symbol"/>
                <a:cs typeface="Symbol"/>
              </a:rPr>
              <a:t></a:t>
            </a:r>
            <a:r>
              <a:rPr sz="2925" i="1" spc="-104" baseline="-28490" dirty="0">
                <a:latin typeface="Times New Roman"/>
                <a:cs typeface="Times New Roman"/>
              </a:rPr>
              <a:t>0</a:t>
            </a:r>
            <a:r>
              <a:rPr sz="2925" i="1" spc="15" baseline="-28490" dirty="0">
                <a:latin typeface="Times New Roman"/>
                <a:cs typeface="Times New Roman"/>
              </a:rPr>
              <a:t> </a:t>
            </a:r>
            <a:r>
              <a:rPr sz="7500" spc="104" baseline="-7222" dirty="0">
                <a:latin typeface="Symbol"/>
                <a:cs typeface="Symbol"/>
              </a:rPr>
              <a:t></a:t>
            </a:r>
            <a:r>
              <a:rPr sz="7500" spc="-1072" baseline="-7222" dirty="0">
                <a:latin typeface="Times New Roman"/>
                <a:cs typeface="Times New Roman"/>
              </a:rPr>
              <a:t> </a:t>
            </a:r>
            <a:r>
              <a:rPr sz="3900" i="1" spc="70" dirty="0">
                <a:latin typeface="Times New Roman"/>
                <a:cs typeface="Times New Roman"/>
              </a:rPr>
              <a:t>І</a:t>
            </a:r>
            <a:r>
              <a:rPr sz="2925" i="1" spc="104" baseline="-28490" dirty="0">
                <a:latin typeface="Times New Roman"/>
                <a:cs typeface="Times New Roman"/>
              </a:rPr>
              <a:t>і</a:t>
            </a:r>
            <a:endParaRPr sz="2925" baseline="-28490">
              <a:latin typeface="Times New Roman"/>
              <a:cs typeface="Times New Roman"/>
            </a:endParaRPr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3285744"/>
            <a:ext cx="4360163" cy="3383279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690258" y="5171286"/>
            <a:ext cx="95250" cy="194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i="1" spc="-50" dirty="0">
                <a:latin typeface="Times New Roman"/>
                <a:cs typeface="Times New Roman"/>
              </a:rPr>
              <a:t>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564" y="5249367"/>
            <a:ext cx="433705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ts val="3490"/>
              </a:lnSpc>
              <a:spcBef>
                <a:spcPts val="105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де</a:t>
            </a:r>
            <a:r>
              <a:rPr sz="3200" spc="1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4275" spc="-75" baseline="6822" dirty="0">
                <a:latin typeface="Symbol"/>
                <a:cs typeface="Symbol"/>
              </a:rPr>
              <a:t></a:t>
            </a:r>
            <a:r>
              <a:rPr sz="4275" spc="-569" baseline="6822" dirty="0">
                <a:latin typeface="Times New Roman"/>
                <a:cs typeface="Times New Roman"/>
              </a:rPr>
              <a:t> </a:t>
            </a:r>
            <a:r>
              <a:rPr sz="3300" i="1" baseline="17676" dirty="0">
                <a:latin typeface="Times New Roman"/>
                <a:cs typeface="Times New Roman"/>
              </a:rPr>
              <a:t>І</a:t>
            </a:r>
            <a:r>
              <a:rPr sz="1650" i="1" baseline="7575" dirty="0">
                <a:latin typeface="Times New Roman"/>
                <a:cs typeface="Times New Roman"/>
              </a:rPr>
              <a:t>і</a:t>
            </a:r>
            <a:r>
              <a:rPr sz="1650" i="1" spc="97" baseline="75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–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сума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струмів,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які</a:t>
            </a:r>
            <a:endParaRPr sz="3200">
              <a:latin typeface="Times New Roman"/>
              <a:cs typeface="Times New Roman"/>
            </a:endParaRPr>
          </a:p>
          <a:p>
            <a:pPr marL="595630">
              <a:lnSpc>
                <a:spcPts val="660"/>
              </a:lnSpc>
            </a:pPr>
            <a:r>
              <a:rPr sz="1100" i="1" spc="-25" dirty="0">
                <a:latin typeface="Times New Roman"/>
                <a:cs typeface="Times New Roman"/>
              </a:rPr>
              <a:t>і</a:t>
            </a:r>
            <a:r>
              <a:rPr sz="1100" spc="-25" dirty="0">
                <a:latin typeface="Symbol"/>
                <a:cs typeface="Symbol"/>
              </a:rPr>
              <a:t></a:t>
            </a:r>
            <a:r>
              <a:rPr sz="1100" i="1" spc="-25" dirty="0">
                <a:latin typeface="Times New Roman"/>
                <a:cs typeface="Times New Roman"/>
              </a:rPr>
              <a:t>1</a:t>
            </a:r>
            <a:endParaRPr sz="1100">
              <a:latin typeface="Times New Roman"/>
              <a:cs typeface="Times New Roman"/>
            </a:endParaRPr>
          </a:p>
          <a:p>
            <a:pPr marL="50800">
              <a:lnSpc>
                <a:spcPts val="3529"/>
              </a:lnSpc>
            </a:pPr>
            <a:r>
              <a:rPr sz="3200" spc="-20" dirty="0">
                <a:latin typeface="Times New Roman"/>
                <a:cs typeface="Times New Roman"/>
              </a:rPr>
              <a:t>охоплюються</a:t>
            </a:r>
            <a:r>
              <a:rPr sz="3200" spc="-13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контуром.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44856"/>
            <a:ext cx="8988425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35940" algn="just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Отже,</a:t>
            </a:r>
            <a:r>
              <a:rPr sz="3200" spc="415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робота</a:t>
            </a:r>
            <a:r>
              <a:rPr sz="3200" spc="415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при</a:t>
            </a:r>
            <a:r>
              <a:rPr sz="3200" spc="420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перенесенні</a:t>
            </a:r>
            <a:r>
              <a:rPr sz="3200" spc="415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пробного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одиничного</a:t>
            </a:r>
            <a:r>
              <a:rPr sz="3200" spc="459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елемента</a:t>
            </a:r>
            <a:r>
              <a:rPr sz="3200" spc="4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струму</a:t>
            </a:r>
            <a:r>
              <a:rPr sz="3200" spc="4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</a:t>
            </a:r>
            <a:r>
              <a:rPr sz="3200" spc="4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магнітному</a:t>
            </a:r>
            <a:r>
              <a:rPr sz="3200" spc="4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полі</a:t>
            </a:r>
            <a:r>
              <a:rPr sz="3200" spc="4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в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загальному</a:t>
            </a:r>
            <a:r>
              <a:rPr sz="3200" spc="1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випадку</a:t>
            </a:r>
            <a:r>
              <a:rPr sz="3200" spc="1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не</a:t>
            </a:r>
            <a:r>
              <a:rPr sz="3200" spc="1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дорівнює</a:t>
            </a:r>
            <a:r>
              <a:rPr sz="3200" spc="1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нулеві,</a:t>
            </a:r>
            <a:r>
              <a:rPr sz="3200" spc="1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тому</a:t>
            </a:r>
            <a:r>
              <a:rPr sz="3200" spc="1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його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називають</a:t>
            </a:r>
            <a:r>
              <a:rPr sz="3200" spc="520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b="1" i="1" dirty="0">
                <a:latin typeface="Times New Roman"/>
                <a:cs typeface="Times New Roman"/>
              </a:rPr>
              <a:t>непотенціальним</a:t>
            </a:r>
            <a:r>
              <a:rPr sz="3200" b="1" i="1" spc="520" dirty="0">
                <a:latin typeface="Times New Roman"/>
                <a:cs typeface="Times New Roman"/>
              </a:rPr>
              <a:t>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або</a:t>
            </a:r>
            <a:r>
              <a:rPr sz="3200" spc="520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b="1" i="1" spc="-10" dirty="0">
                <a:latin typeface="Times New Roman"/>
                <a:cs typeface="Times New Roman"/>
              </a:rPr>
              <a:t>вихровим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.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Характерною</a:t>
            </a:r>
            <a:r>
              <a:rPr sz="3200" spc="750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ознакою</a:t>
            </a:r>
            <a:r>
              <a:rPr sz="3200" spc="750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вихрового</a:t>
            </a:r>
            <a:r>
              <a:rPr sz="3200" spc="750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поля</a:t>
            </a:r>
            <a:r>
              <a:rPr sz="3200" spc="750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є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замкненість</a:t>
            </a:r>
            <a:r>
              <a:rPr sz="3200" spc="-5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його</a:t>
            </a:r>
            <a:r>
              <a:rPr sz="3200" spc="-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силових</a:t>
            </a:r>
            <a:r>
              <a:rPr sz="3200" spc="-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ліній.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38912" y="3747514"/>
            <a:ext cx="8129270" cy="3058795"/>
            <a:chOff x="438912" y="3747514"/>
            <a:chExt cx="8129270" cy="30587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912" y="3762754"/>
              <a:ext cx="4325112" cy="30205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936" y="3954779"/>
              <a:ext cx="3941064" cy="26365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32959" y="3747514"/>
              <a:ext cx="3934967" cy="30586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24983" y="3939539"/>
              <a:ext cx="3550919" cy="26746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5000" y="-78536"/>
            <a:ext cx="33756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61415" algn="l"/>
              </a:tabLst>
            </a:pP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При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застосуванні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19727" y="-78536"/>
            <a:ext cx="11677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закону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272" y="-78536"/>
            <a:ext cx="14179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повного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20406" y="-78536"/>
            <a:ext cx="12458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струму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311" y="312165"/>
            <a:ext cx="17608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необхідно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12594" y="312165"/>
            <a:ext cx="68535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04440" algn="l"/>
                <a:tab pos="4347845" algn="l"/>
                <a:tab pos="5940425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враховувати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b="1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правило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b="1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знаків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: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0" dirty="0">
                <a:latin typeface="Times New Roman"/>
                <a:cs typeface="Times New Roman"/>
              </a:rPr>
              <a:t>якщо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311" y="702309"/>
            <a:ext cx="8983980" cy="246507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869"/>
              </a:spcBef>
            </a:pPr>
            <a:r>
              <a:rPr sz="3200" dirty="0">
                <a:latin typeface="Times New Roman"/>
                <a:cs typeface="Times New Roman"/>
              </a:rPr>
              <a:t>напрямок</a:t>
            </a:r>
            <a:r>
              <a:rPr sz="3200" spc="7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обходу</a:t>
            </a:r>
            <a:r>
              <a:rPr sz="3200" spc="7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контуру</a:t>
            </a:r>
            <a:r>
              <a:rPr sz="3200" spc="7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співпадає</a:t>
            </a:r>
            <a:r>
              <a:rPr sz="3200" spc="7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з</a:t>
            </a:r>
            <a:r>
              <a:rPr sz="3200" spc="75" dirty="0">
                <a:latin typeface="Times New Roman"/>
                <a:cs typeface="Times New Roman"/>
              </a:rPr>
              <a:t>  </a:t>
            </a:r>
            <a:r>
              <a:rPr sz="3200" spc="-10" dirty="0">
                <a:latin typeface="Times New Roman"/>
                <a:cs typeface="Times New Roman"/>
              </a:rPr>
              <a:t>напрямом </a:t>
            </a:r>
            <a:r>
              <a:rPr sz="3200" dirty="0">
                <a:latin typeface="Times New Roman"/>
                <a:cs typeface="Times New Roman"/>
              </a:rPr>
              <a:t>обертального</a:t>
            </a:r>
            <a:r>
              <a:rPr sz="3200" spc="3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руху</a:t>
            </a:r>
            <a:r>
              <a:rPr sz="3200" spc="3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свердлика</a:t>
            </a:r>
            <a:r>
              <a:rPr sz="3200" spc="3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(правого</a:t>
            </a:r>
            <a:r>
              <a:rPr sz="3200" spc="3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гвинта),</a:t>
            </a:r>
            <a:r>
              <a:rPr sz="3200" spc="37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то </a:t>
            </a:r>
            <a:r>
              <a:rPr sz="3200" dirty="0">
                <a:latin typeface="Times New Roman"/>
                <a:cs typeface="Times New Roman"/>
              </a:rPr>
              <a:t>охоплені</a:t>
            </a:r>
            <a:r>
              <a:rPr sz="3200" spc="580" dirty="0">
                <a:latin typeface="Times New Roman"/>
                <a:cs typeface="Times New Roman"/>
              </a:rPr>
              <a:t>   </a:t>
            </a:r>
            <a:r>
              <a:rPr sz="3200" dirty="0">
                <a:latin typeface="Times New Roman"/>
                <a:cs typeface="Times New Roman"/>
              </a:rPr>
              <a:t>контуром</a:t>
            </a:r>
            <a:r>
              <a:rPr sz="3200" spc="580" dirty="0">
                <a:latin typeface="Times New Roman"/>
                <a:cs typeface="Times New Roman"/>
              </a:rPr>
              <a:t>   </a:t>
            </a:r>
            <a:r>
              <a:rPr sz="3200" dirty="0">
                <a:latin typeface="Times New Roman"/>
                <a:cs typeface="Times New Roman"/>
              </a:rPr>
              <a:t>струми,</a:t>
            </a:r>
            <a:r>
              <a:rPr sz="3200" spc="585" dirty="0">
                <a:latin typeface="Times New Roman"/>
                <a:cs typeface="Times New Roman"/>
              </a:rPr>
              <a:t>   </a:t>
            </a:r>
            <a:r>
              <a:rPr sz="3200" dirty="0">
                <a:latin typeface="Times New Roman"/>
                <a:cs typeface="Times New Roman"/>
              </a:rPr>
              <a:t>напрями</a:t>
            </a:r>
            <a:r>
              <a:rPr sz="3200" spc="580" dirty="0">
                <a:latin typeface="Times New Roman"/>
                <a:cs typeface="Times New Roman"/>
              </a:rPr>
              <a:t>   </a:t>
            </a:r>
            <a:r>
              <a:rPr sz="3200" spc="-20" dirty="0">
                <a:latin typeface="Times New Roman"/>
                <a:cs typeface="Times New Roman"/>
              </a:rPr>
              <a:t>яких </a:t>
            </a:r>
            <a:r>
              <a:rPr sz="3200" dirty="0">
                <a:latin typeface="Times New Roman"/>
                <a:cs typeface="Times New Roman"/>
              </a:rPr>
              <a:t>співпадають</a:t>
            </a:r>
            <a:r>
              <a:rPr sz="3200" spc="60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із</a:t>
            </a:r>
            <a:r>
              <a:rPr sz="3200" spc="59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напрямом</a:t>
            </a:r>
            <a:r>
              <a:rPr sz="3200" spc="59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поступального</a:t>
            </a:r>
            <a:r>
              <a:rPr sz="3200" spc="600" dirty="0">
                <a:latin typeface="Times New Roman"/>
                <a:cs typeface="Times New Roman"/>
              </a:rPr>
              <a:t>  </a:t>
            </a:r>
            <a:r>
              <a:rPr sz="3200" spc="-20" dirty="0">
                <a:latin typeface="Times New Roman"/>
                <a:cs typeface="Times New Roman"/>
              </a:rPr>
              <a:t>руху </a:t>
            </a:r>
            <a:r>
              <a:rPr sz="3200" dirty="0">
                <a:latin typeface="Times New Roman"/>
                <a:cs typeface="Times New Roman"/>
              </a:rPr>
              <a:t>свердлика,</a:t>
            </a:r>
            <a:r>
              <a:rPr sz="3200" spc="7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записують</a:t>
            </a:r>
            <a:r>
              <a:rPr sz="3200" spc="7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із</a:t>
            </a:r>
            <a:r>
              <a:rPr sz="3200" spc="6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знаком</a:t>
            </a:r>
            <a:r>
              <a:rPr sz="3200" spc="6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«+»,</a:t>
            </a:r>
            <a:r>
              <a:rPr sz="3200" spc="6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а</a:t>
            </a:r>
            <a:r>
              <a:rPr sz="3200" spc="6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ті,</a:t>
            </a:r>
            <a:r>
              <a:rPr sz="3200" spc="6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що</a:t>
            </a:r>
            <a:r>
              <a:rPr sz="3200" spc="70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не </a:t>
            </a:r>
            <a:r>
              <a:rPr sz="3200" dirty="0">
                <a:latin typeface="Times New Roman"/>
                <a:cs typeface="Times New Roman"/>
              </a:rPr>
              <a:t>співпадають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–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із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знаком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«–».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5748" y="3285744"/>
            <a:ext cx="4360163" cy="338327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7016" y="-71881"/>
            <a:ext cx="84499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0325" algn="l"/>
                <a:tab pos="3011805" algn="l"/>
                <a:tab pos="4629150" algn="l"/>
                <a:tab pos="5075555" algn="l"/>
                <a:tab pos="6348730" algn="l"/>
              </a:tabLst>
            </a:pPr>
            <a:r>
              <a:rPr sz="3200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Закон</a:t>
            </a:r>
            <a:r>
              <a:rPr sz="3200" i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повного</a:t>
            </a:r>
            <a:r>
              <a:rPr sz="3200" i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струму</a:t>
            </a:r>
            <a:r>
              <a:rPr sz="3200" i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і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закон</a:t>
            </a:r>
            <a:r>
              <a:rPr sz="3200" i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Біo-Савара-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264" y="317957"/>
            <a:ext cx="8985885" cy="90487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 marR="5080">
              <a:lnSpc>
                <a:spcPts val="3080"/>
              </a:lnSpc>
              <a:spcBef>
                <a:spcPts val="840"/>
              </a:spcBef>
              <a:tabLst>
                <a:tab pos="2056130" algn="l"/>
                <a:tab pos="3117215" algn="l"/>
                <a:tab pos="3787775" algn="l"/>
                <a:tab pos="5373370" algn="l"/>
                <a:tab pos="6899275" algn="l"/>
              </a:tabLst>
            </a:pPr>
            <a:r>
              <a:rPr sz="3200" b="0" i="1" dirty="0">
                <a:latin typeface="Times New Roman"/>
                <a:cs typeface="Times New Roman"/>
              </a:rPr>
              <a:t>Лапласа</a:t>
            </a:r>
            <a:r>
              <a:rPr sz="3200" b="0" i="1" spc="240" dirty="0">
                <a:latin typeface="Times New Roman"/>
                <a:cs typeface="Times New Roman"/>
              </a:rPr>
              <a:t> </a:t>
            </a:r>
            <a:r>
              <a:rPr sz="3200" b="0" i="1" dirty="0">
                <a:latin typeface="Times New Roman"/>
                <a:cs typeface="Times New Roman"/>
              </a:rPr>
              <a:t>використовують</a:t>
            </a:r>
            <a:r>
              <a:rPr sz="3200" b="0" i="1" spc="245" dirty="0">
                <a:latin typeface="Times New Roman"/>
                <a:cs typeface="Times New Roman"/>
              </a:rPr>
              <a:t> </a:t>
            </a:r>
            <a:r>
              <a:rPr sz="3200" b="0" i="1" dirty="0">
                <a:latin typeface="Times New Roman"/>
                <a:cs typeface="Times New Roman"/>
              </a:rPr>
              <a:t>для</a:t>
            </a:r>
            <a:r>
              <a:rPr sz="3200" b="0" i="1" spc="229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обчислення</a:t>
            </a:r>
            <a:r>
              <a:rPr sz="3200" b="0" spc="254" dirty="0">
                <a:latin typeface="Times New Roman"/>
                <a:cs typeface="Times New Roman"/>
              </a:rPr>
              <a:t> </a:t>
            </a:r>
            <a:r>
              <a:rPr sz="3200" b="0" spc="-10" dirty="0">
                <a:latin typeface="Times New Roman"/>
                <a:cs typeface="Times New Roman"/>
              </a:rPr>
              <a:t>індукції магнітного</a:t>
            </a:r>
            <a:r>
              <a:rPr sz="3200" b="0" dirty="0">
                <a:latin typeface="Times New Roman"/>
                <a:cs typeface="Times New Roman"/>
              </a:rPr>
              <a:t>	</a:t>
            </a:r>
            <a:r>
              <a:rPr sz="3200" b="0" spc="-20" dirty="0">
                <a:latin typeface="Times New Roman"/>
                <a:cs typeface="Times New Roman"/>
              </a:rPr>
              <a:t>поля,</a:t>
            </a:r>
            <a:r>
              <a:rPr sz="3200" b="0" dirty="0">
                <a:latin typeface="Times New Roman"/>
                <a:cs typeface="Times New Roman"/>
              </a:rPr>
              <a:t>	</a:t>
            </a:r>
            <a:r>
              <a:rPr sz="3200" b="0" spc="-35" dirty="0">
                <a:latin typeface="Times New Roman"/>
                <a:cs typeface="Times New Roman"/>
              </a:rPr>
              <a:t>що</a:t>
            </a:r>
            <a:r>
              <a:rPr sz="3200" b="0" dirty="0">
                <a:latin typeface="Times New Roman"/>
                <a:cs typeface="Times New Roman"/>
              </a:rPr>
              <a:t>	</a:t>
            </a:r>
            <a:r>
              <a:rPr sz="3200" b="0" spc="-10" dirty="0">
                <a:latin typeface="Times New Roman"/>
                <a:cs typeface="Times New Roman"/>
              </a:rPr>
              <a:t>створює</a:t>
            </a:r>
            <a:r>
              <a:rPr sz="3200" b="0" dirty="0">
                <a:latin typeface="Times New Roman"/>
                <a:cs typeface="Times New Roman"/>
              </a:rPr>
              <a:t>	</a:t>
            </a:r>
            <a:r>
              <a:rPr sz="3200" b="0" spc="-10" dirty="0">
                <a:latin typeface="Times New Roman"/>
                <a:cs typeface="Times New Roman"/>
              </a:rPr>
              <a:t>система</a:t>
            </a:r>
            <a:r>
              <a:rPr sz="3200" b="0" dirty="0">
                <a:latin typeface="Times New Roman"/>
                <a:cs typeface="Times New Roman"/>
              </a:rPr>
              <a:t>	</a:t>
            </a:r>
            <a:r>
              <a:rPr sz="3200" b="0" spc="-10" dirty="0">
                <a:latin typeface="Times New Roman"/>
                <a:cs typeface="Times New Roman"/>
              </a:rPr>
              <a:t>провідників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264" y="1098931"/>
            <a:ext cx="8987155" cy="1294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454"/>
              </a:lnSpc>
              <a:spcBef>
                <a:spcPts val="105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зі</a:t>
            </a:r>
            <a:r>
              <a:rPr sz="3200" spc="-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струмом.</a:t>
            </a:r>
            <a:endParaRPr sz="3200">
              <a:latin typeface="Times New Roman"/>
              <a:cs typeface="Times New Roman"/>
            </a:endParaRPr>
          </a:p>
          <a:p>
            <a:pPr marL="12700" marR="5080" indent="536575">
              <a:lnSpc>
                <a:spcPts val="3070"/>
              </a:lnSpc>
              <a:spcBef>
                <a:spcPts val="359"/>
              </a:spcBef>
              <a:tabLst>
                <a:tab pos="1689100" algn="l"/>
                <a:tab pos="5290820" algn="l"/>
                <a:tab pos="7783195" algn="l"/>
                <a:tab pos="8144509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Закон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Біо-</a:t>
            </a:r>
            <a:r>
              <a:rPr sz="3200" spc="-30" dirty="0">
                <a:solidFill>
                  <a:srgbClr val="333399"/>
                </a:solidFill>
                <a:latin typeface="Times New Roman"/>
                <a:cs typeface="Times New Roman"/>
              </a:rPr>
              <a:t>Савара-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Лапласа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застосовують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у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40" dirty="0">
                <a:solidFill>
                  <a:srgbClr val="333399"/>
                </a:solidFill>
                <a:latin typeface="Times New Roman"/>
                <a:cs typeface="Times New Roman"/>
              </a:rPr>
              <a:t>тому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випадку,</a:t>
            </a:r>
            <a:r>
              <a:rPr sz="3200" spc="1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коли</a:t>
            </a:r>
            <a:r>
              <a:rPr sz="3200" spc="1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легко</a:t>
            </a:r>
            <a:r>
              <a:rPr sz="3200" spc="1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провести</a:t>
            </a:r>
            <a:r>
              <a:rPr sz="3200" spc="1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інтегрування</a:t>
            </a:r>
            <a:r>
              <a:rPr sz="3200" spc="1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вздовж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264" y="2269617"/>
            <a:ext cx="69672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382520" algn="l"/>
                <a:tab pos="4624705" algn="l"/>
                <a:tab pos="5269230" algn="l"/>
                <a:tab pos="5889625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провідника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довжиною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i="1" spc="-25" dirty="0">
                <a:solidFill>
                  <a:srgbClr val="333399"/>
                </a:solidFill>
                <a:latin typeface="Times New Roman"/>
                <a:cs typeface="Times New Roman"/>
              </a:rPr>
              <a:t>l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,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в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інших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264" y="2659761"/>
            <a:ext cx="70885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720975" algn="l"/>
                <a:tab pos="4030345" algn="l"/>
                <a:tab pos="5793740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застосовують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закон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повного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струму,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50073" y="2269617"/>
            <a:ext cx="1618615" cy="129413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32384" marR="5080" indent="-20320" algn="just">
              <a:lnSpc>
                <a:spcPts val="3070"/>
              </a:lnSpc>
              <a:spcBef>
                <a:spcPts val="844"/>
              </a:spcBef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випадках довільно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</a:t>
            </a:r>
            <a:r>
              <a:rPr sz="3200" spc="35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метою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264" y="3049600"/>
            <a:ext cx="7122795" cy="154876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 marR="5080">
              <a:lnSpc>
                <a:spcPts val="3080"/>
              </a:lnSpc>
              <a:spcBef>
                <a:spcPts val="840"/>
              </a:spcBef>
              <a:tabLst>
                <a:tab pos="2028825" algn="l"/>
                <a:tab pos="3498215" algn="l"/>
                <a:tab pos="5969635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обираючи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контур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симетричної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форми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спрощення</a:t>
            </a:r>
            <a:r>
              <a:rPr sz="3200" spc="-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інтегрування.</a:t>
            </a:r>
            <a:endParaRPr sz="3200">
              <a:latin typeface="Times New Roman"/>
              <a:cs typeface="Times New Roman"/>
            </a:endParaRPr>
          </a:p>
          <a:p>
            <a:pPr marL="2458085">
              <a:lnSpc>
                <a:spcPct val="100000"/>
              </a:lnSpc>
              <a:spcBef>
                <a:spcPts val="1185"/>
              </a:spcBef>
            </a:pPr>
            <a:r>
              <a:rPr sz="3250" i="1" spc="1110" dirty="0">
                <a:latin typeface="Times New Roman"/>
                <a:cs typeface="Times New Roman"/>
              </a:rPr>
              <a:t>l</a:t>
            </a:r>
            <a:endParaRPr sz="325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4727" y="4059935"/>
            <a:ext cx="5042916" cy="278587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6465" y="18999"/>
            <a:ext cx="43929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latin typeface="Times New Roman"/>
                <a:cs typeface="Times New Roman"/>
              </a:rPr>
              <a:t>Прикладом</a:t>
            </a:r>
            <a:r>
              <a:rPr sz="3200" b="0" spc="160" dirty="0">
                <a:latin typeface="Times New Roman"/>
                <a:cs typeface="Times New Roman"/>
              </a:rPr>
              <a:t> </a:t>
            </a:r>
            <a:r>
              <a:rPr sz="3200" b="0" spc="-10" dirty="0">
                <a:latin typeface="Times New Roman"/>
                <a:cs typeface="Times New Roman"/>
              </a:rPr>
              <a:t>застосування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017" y="507238"/>
            <a:ext cx="49282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78280" algn="l"/>
                <a:tab pos="3195955" algn="l"/>
                <a:tab pos="4740275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закону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повного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струму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є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017" y="994918"/>
            <a:ext cx="49307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385695" algn="l"/>
                <a:tab pos="4179570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розрахунок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індукції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маг-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017" y="1482293"/>
            <a:ext cx="49307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нітного</a:t>
            </a:r>
            <a:r>
              <a:rPr sz="3200" spc="3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поля</a:t>
            </a:r>
            <a:r>
              <a:rPr sz="3200" spc="30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на</a:t>
            </a:r>
            <a:r>
              <a:rPr sz="3200" spc="30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осі</a:t>
            </a:r>
            <a:r>
              <a:rPr sz="3200" spc="30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довгого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017" y="1970658"/>
            <a:ext cx="49282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36445" algn="l"/>
                <a:tab pos="4190365" algn="l"/>
                <a:tab pos="4754245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соленоїда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довжиною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i="1" spc="-50" dirty="0">
                <a:solidFill>
                  <a:srgbClr val="333399"/>
                </a:solidFill>
                <a:latin typeface="Times New Roman"/>
                <a:cs typeface="Times New Roman"/>
              </a:rPr>
              <a:t>L</a:t>
            </a:r>
            <a:r>
              <a:rPr sz="3200" i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з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017" y="2458338"/>
            <a:ext cx="493014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920875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кількістю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витків</a:t>
            </a:r>
            <a:r>
              <a:rPr sz="3200" spc="114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333399"/>
                </a:solidFill>
                <a:latin typeface="Times New Roman"/>
                <a:cs typeface="Times New Roman"/>
              </a:rPr>
              <a:t>N</a:t>
            </a:r>
            <a:r>
              <a:rPr sz="3200" i="1" spc="1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по</a:t>
            </a:r>
            <a:r>
              <a:rPr sz="3200" spc="114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яким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тече</a:t>
            </a:r>
            <a:r>
              <a:rPr sz="3200" spc="-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струм</a:t>
            </a:r>
            <a:r>
              <a:rPr sz="3200" spc="-1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силою</a:t>
            </a:r>
            <a:r>
              <a:rPr sz="3200" spc="-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i="1" spc="-25" dirty="0">
                <a:solidFill>
                  <a:srgbClr val="333399"/>
                </a:solidFill>
                <a:latin typeface="Times New Roman"/>
                <a:cs typeface="Times New Roman"/>
              </a:rPr>
              <a:t>I.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440170" y="1083310"/>
            <a:ext cx="1614170" cy="2296160"/>
            <a:chOff x="6440170" y="1083310"/>
            <a:chExt cx="1614170" cy="2296160"/>
          </a:xfrm>
        </p:grpSpPr>
        <p:sp>
          <p:nvSpPr>
            <p:cNvPr id="9" name="object 9"/>
            <p:cNvSpPr/>
            <p:nvPr/>
          </p:nvSpPr>
          <p:spPr>
            <a:xfrm>
              <a:off x="7836408" y="1091184"/>
              <a:ext cx="200025" cy="173990"/>
            </a:xfrm>
            <a:custGeom>
              <a:avLst/>
              <a:gdLst/>
              <a:ahLst/>
              <a:cxnLst/>
              <a:rect l="l" t="t" r="r" b="b"/>
              <a:pathLst>
                <a:path w="200025" h="173990">
                  <a:moveTo>
                    <a:pt x="99822" y="0"/>
                  </a:moveTo>
                  <a:lnTo>
                    <a:pt x="60971" y="6822"/>
                  </a:lnTo>
                  <a:lnTo>
                    <a:pt x="29241" y="25431"/>
                  </a:lnTo>
                  <a:lnTo>
                    <a:pt x="7846" y="53042"/>
                  </a:lnTo>
                  <a:lnTo>
                    <a:pt x="0" y="86867"/>
                  </a:lnTo>
                  <a:lnTo>
                    <a:pt x="7846" y="120693"/>
                  </a:lnTo>
                  <a:lnTo>
                    <a:pt x="29241" y="148304"/>
                  </a:lnTo>
                  <a:lnTo>
                    <a:pt x="60971" y="166913"/>
                  </a:lnTo>
                  <a:lnTo>
                    <a:pt x="99822" y="173736"/>
                  </a:lnTo>
                  <a:lnTo>
                    <a:pt x="138672" y="166913"/>
                  </a:lnTo>
                  <a:lnTo>
                    <a:pt x="170402" y="148304"/>
                  </a:lnTo>
                  <a:lnTo>
                    <a:pt x="191797" y="120693"/>
                  </a:lnTo>
                  <a:lnTo>
                    <a:pt x="199644" y="86867"/>
                  </a:lnTo>
                  <a:lnTo>
                    <a:pt x="191797" y="53042"/>
                  </a:lnTo>
                  <a:lnTo>
                    <a:pt x="170402" y="25431"/>
                  </a:lnTo>
                  <a:lnTo>
                    <a:pt x="138672" y="6822"/>
                  </a:lnTo>
                  <a:lnTo>
                    <a:pt x="998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836408" y="1091184"/>
              <a:ext cx="200025" cy="173990"/>
            </a:xfrm>
            <a:custGeom>
              <a:avLst/>
              <a:gdLst/>
              <a:ahLst/>
              <a:cxnLst/>
              <a:rect l="l" t="t" r="r" b="b"/>
              <a:pathLst>
                <a:path w="200025" h="173990">
                  <a:moveTo>
                    <a:pt x="0" y="86867"/>
                  </a:moveTo>
                  <a:lnTo>
                    <a:pt x="7846" y="53042"/>
                  </a:lnTo>
                  <a:lnTo>
                    <a:pt x="29241" y="25431"/>
                  </a:lnTo>
                  <a:lnTo>
                    <a:pt x="60971" y="6822"/>
                  </a:lnTo>
                  <a:lnTo>
                    <a:pt x="99822" y="0"/>
                  </a:lnTo>
                  <a:lnTo>
                    <a:pt x="138672" y="6822"/>
                  </a:lnTo>
                  <a:lnTo>
                    <a:pt x="170402" y="25431"/>
                  </a:lnTo>
                  <a:lnTo>
                    <a:pt x="191797" y="53042"/>
                  </a:lnTo>
                  <a:lnTo>
                    <a:pt x="199644" y="86867"/>
                  </a:lnTo>
                  <a:lnTo>
                    <a:pt x="191797" y="120693"/>
                  </a:lnTo>
                  <a:lnTo>
                    <a:pt x="170402" y="148304"/>
                  </a:lnTo>
                  <a:lnTo>
                    <a:pt x="138672" y="166913"/>
                  </a:lnTo>
                  <a:lnTo>
                    <a:pt x="99822" y="173736"/>
                  </a:lnTo>
                  <a:lnTo>
                    <a:pt x="60971" y="166913"/>
                  </a:lnTo>
                  <a:lnTo>
                    <a:pt x="29241" y="148304"/>
                  </a:lnTo>
                  <a:lnTo>
                    <a:pt x="7846" y="120693"/>
                  </a:lnTo>
                  <a:lnTo>
                    <a:pt x="0" y="86867"/>
                  </a:lnTo>
                  <a:close/>
                </a:path>
                <a:path w="200025" h="173990">
                  <a:moveTo>
                    <a:pt x="0" y="86867"/>
                  </a:moveTo>
                  <a:lnTo>
                    <a:pt x="199644" y="86867"/>
                  </a:lnTo>
                </a:path>
                <a:path w="200025" h="173990">
                  <a:moveTo>
                    <a:pt x="99060" y="0"/>
                  </a:moveTo>
                  <a:lnTo>
                    <a:pt x="100584" y="17373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36408" y="1264920"/>
              <a:ext cx="200025" cy="175260"/>
            </a:xfrm>
            <a:custGeom>
              <a:avLst/>
              <a:gdLst/>
              <a:ahLst/>
              <a:cxnLst/>
              <a:rect l="l" t="t" r="r" b="b"/>
              <a:pathLst>
                <a:path w="200025" h="175259">
                  <a:moveTo>
                    <a:pt x="99822" y="0"/>
                  </a:moveTo>
                  <a:lnTo>
                    <a:pt x="60971" y="6887"/>
                  </a:lnTo>
                  <a:lnTo>
                    <a:pt x="29241" y="25669"/>
                  </a:lnTo>
                  <a:lnTo>
                    <a:pt x="7846" y="53524"/>
                  </a:lnTo>
                  <a:lnTo>
                    <a:pt x="0" y="87629"/>
                  </a:lnTo>
                  <a:lnTo>
                    <a:pt x="7846" y="121735"/>
                  </a:lnTo>
                  <a:lnTo>
                    <a:pt x="29241" y="149590"/>
                  </a:lnTo>
                  <a:lnTo>
                    <a:pt x="60971" y="168372"/>
                  </a:lnTo>
                  <a:lnTo>
                    <a:pt x="99822" y="175259"/>
                  </a:lnTo>
                  <a:lnTo>
                    <a:pt x="138672" y="168372"/>
                  </a:lnTo>
                  <a:lnTo>
                    <a:pt x="170402" y="149590"/>
                  </a:lnTo>
                  <a:lnTo>
                    <a:pt x="191797" y="121735"/>
                  </a:lnTo>
                  <a:lnTo>
                    <a:pt x="199644" y="87629"/>
                  </a:lnTo>
                  <a:lnTo>
                    <a:pt x="191797" y="53524"/>
                  </a:lnTo>
                  <a:lnTo>
                    <a:pt x="170402" y="25669"/>
                  </a:lnTo>
                  <a:lnTo>
                    <a:pt x="138672" y="6887"/>
                  </a:lnTo>
                  <a:lnTo>
                    <a:pt x="998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836408" y="1264920"/>
              <a:ext cx="200025" cy="175260"/>
            </a:xfrm>
            <a:custGeom>
              <a:avLst/>
              <a:gdLst/>
              <a:ahLst/>
              <a:cxnLst/>
              <a:rect l="l" t="t" r="r" b="b"/>
              <a:pathLst>
                <a:path w="200025" h="175259">
                  <a:moveTo>
                    <a:pt x="0" y="87629"/>
                  </a:moveTo>
                  <a:lnTo>
                    <a:pt x="7846" y="53524"/>
                  </a:lnTo>
                  <a:lnTo>
                    <a:pt x="29241" y="25669"/>
                  </a:lnTo>
                  <a:lnTo>
                    <a:pt x="60971" y="6887"/>
                  </a:lnTo>
                  <a:lnTo>
                    <a:pt x="99822" y="0"/>
                  </a:lnTo>
                  <a:lnTo>
                    <a:pt x="138672" y="6887"/>
                  </a:lnTo>
                  <a:lnTo>
                    <a:pt x="170402" y="25669"/>
                  </a:lnTo>
                  <a:lnTo>
                    <a:pt x="191797" y="53524"/>
                  </a:lnTo>
                  <a:lnTo>
                    <a:pt x="199644" y="87629"/>
                  </a:lnTo>
                  <a:lnTo>
                    <a:pt x="191797" y="121735"/>
                  </a:lnTo>
                  <a:lnTo>
                    <a:pt x="170402" y="149590"/>
                  </a:lnTo>
                  <a:lnTo>
                    <a:pt x="138672" y="168372"/>
                  </a:lnTo>
                  <a:lnTo>
                    <a:pt x="99822" y="175259"/>
                  </a:lnTo>
                  <a:lnTo>
                    <a:pt x="60971" y="168372"/>
                  </a:lnTo>
                  <a:lnTo>
                    <a:pt x="29241" y="149590"/>
                  </a:lnTo>
                  <a:lnTo>
                    <a:pt x="7846" y="121735"/>
                  </a:lnTo>
                  <a:lnTo>
                    <a:pt x="0" y="8762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36408" y="1354074"/>
              <a:ext cx="205740" cy="0"/>
            </a:xfrm>
            <a:custGeom>
              <a:avLst/>
              <a:gdLst/>
              <a:ahLst/>
              <a:cxnLst/>
              <a:rect l="l" t="t" r="r" b="b"/>
              <a:pathLst>
                <a:path w="205740">
                  <a:moveTo>
                    <a:pt x="0" y="0"/>
                  </a:moveTo>
                  <a:lnTo>
                    <a:pt x="205739" y="0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35468" y="1264920"/>
              <a:ext cx="1905" cy="175260"/>
            </a:xfrm>
            <a:custGeom>
              <a:avLst/>
              <a:gdLst/>
              <a:ahLst/>
              <a:cxnLst/>
              <a:rect l="l" t="t" r="r" b="b"/>
              <a:pathLst>
                <a:path w="1904" h="175259">
                  <a:moveTo>
                    <a:pt x="0" y="0"/>
                  </a:moveTo>
                  <a:lnTo>
                    <a:pt x="1524" y="175259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836408" y="1441704"/>
              <a:ext cx="201295" cy="175260"/>
            </a:xfrm>
            <a:custGeom>
              <a:avLst/>
              <a:gdLst/>
              <a:ahLst/>
              <a:cxnLst/>
              <a:rect l="l" t="t" r="r" b="b"/>
              <a:pathLst>
                <a:path w="201295" h="175259">
                  <a:moveTo>
                    <a:pt x="100584" y="0"/>
                  </a:moveTo>
                  <a:lnTo>
                    <a:pt x="61454" y="6887"/>
                  </a:lnTo>
                  <a:lnTo>
                    <a:pt x="29479" y="25669"/>
                  </a:lnTo>
                  <a:lnTo>
                    <a:pt x="7911" y="53524"/>
                  </a:lnTo>
                  <a:lnTo>
                    <a:pt x="0" y="87630"/>
                  </a:lnTo>
                  <a:lnTo>
                    <a:pt x="7911" y="121735"/>
                  </a:lnTo>
                  <a:lnTo>
                    <a:pt x="29479" y="149590"/>
                  </a:lnTo>
                  <a:lnTo>
                    <a:pt x="61454" y="168372"/>
                  </a:lnTo>
                  <a:lnTo>
                    <a:pt x="100584" y="175260"/>
                  </a:lnTo>
                  <a:lnTo>
                    <a:pt x="139713" y="168372"/>
                  </a:lnTo>
                  <a:lnTo>
                    <a:pt x="171688" y="149590"/>
                  </a:lnTo>
                  <a:lnTo>
                    <a:pt x="193256" y="121735"/>
                  </a:lnTo>
                  <a:lnTo>
                    <a:pt x="201168" y="87630"/>
                  </a:lnTo>
                  <a:lnTo>
                    <a:pt x="193256" y="53524"/>
                  </a:lnTo>
                  <a:lnTo>
                    <a:pt x="171688" y="25669"/>
                  </a:lnTo>
                  <a:lnTo>
                    <a:pt x="139713" y="6887"/>
                  </a:lnTo>
                  <a:lnTo>
                    <a:pt x="1005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36408" y="1441704"/>
              <a:ext cx="201295" cy="175260"/>
            </a:xfrm>
            <a:custGeom>
              <a:avLst/>
              <a:gdLst/>
              <a:ahLst/>
              <a:cxnLst/>
              <a:rect l="l" t="t" r="r" b="b"/>
              <a:pathLst>
                <a:path w="201295" h="175259">
                  <a:moveTo>
                    <a:pt x="0" y="87630"/>
                  </a:moveTo>
                  <a:lnTo>
                    <a:pt x="7911" y="53524"/>
                  </a:lnTo>
                  <a:lnTo>
                    <a:pt x="29479" y="25669"/>
                  </a:lnTo>
                  <a:lnTo>
                    <a:pt x="61454" y="6887"/>
                  </a:lnTo>
                  <a:lnTo>
                    <a:pt x="100584" y="0"/>
                  </a:lnTo>
                  <a:lnTo>
                    <a:pt x="139713" y="6887"/>
                  </a:lnTo>
                  <a:lnTo>
                    <a:pt x="171688" y="25669"/>
                  </a:lnTo>
                  <a:lnTo>
                    <a:pt x="193256" y="53524"/>
                  </a:lnTo>
                  <a:lnTo>
                    <a:pt x="201168" y="87630"/>
                  </a:lnTo>
                  <a:lnTo>
                    <a:pt x="193256" y="121735"/>
                  </a:lnTo>
                  <a:lnTo>
                    <a:pt x="171688" y="149590"/>
                  </a:lnTo>
                  <a:lnTo>
                    <a:pt x="139713" y="168372"/>
                  </a:lnTo>
                  <a:lnTo>
                    <a:pt x="100584" y="175260"/>
                  </a:lnTo>
                  <a:lnTo>
                    <a:pt x="61454" y="168372"/>
                  </a:lnTo>
                  <a:lnTo>
                    <a:pt x="29479" y="149590"/>
                  </a:lnTo>
                  <a:lnTo>
                    <a:pt x="7911" y="121735"/>
                  </a:lnTo>
                  <a:lnTo>
                    <a:pt x="0" y="87630"/>
                  </a:lnTo>
                  <a:close/>
                </a:path>
                <a:path w="201295" h="175259">
                  <a:moveTo>
                    <a:pt x="0" y="88392"/>
                  </a:moveTo>
                  <a:lnTo>
                    <a:pt x="201168" y="88392"/>
                  </a:lnTo>
                </a:path>
                <a:path w="201295" h="175259">
                  <a:moveTo>
                    <a:pt x="99060" y="0"/>
                  </a:moveTo>
                  <a:lnTo>
                    <a:pt x="102108" y="17526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836408" y="1616964"/>
              <a:ext cx="201295" cy="177165"/>
            </a:xfrm>
            <a:custGeom>
              <a:avLst/>
              <a:gdLst/>
              <a:ahLst/>
              <a:cxnLst/>
              <a:rect l="l" t="t" r="r" b="b"/>
              <a:pathLst>
                <a:path w="201295" h="177164">
                  <a:moveTo>
                    <a:pt x="100584" y="0"/>
                  </a:moveTo>
                  <a:lnTo>
                    <a:pt x="61454" y="6953"/>
                  </a:lnTo>
                  <a:lnTo>
                    <a:pt x="29479" y="25908"/>
                  </a:lnTo>
                  <a:lnTo>
                    <a:pt x="7911" y="54006"/>
                  </a:lnTo>
                  <a:lnTo>
                    <a:pt x="0" y="88391"/>
                  </a:lnTo>
                  <a:lnTo>
                    <a:pt x="7911" y="122777"/>
                  </a:lnTo>
                  <a:lnTo>
                    <a:pt x="29479" y="150875"/>
                  </a:lnTo>
                  <a:lnTo>
                    <a:pt x="61454" y="169830"/>
                  </a:lnTo>
                  <a:lnTo>
                    <a:pt x="100584" y="176784"/>
                  </a:lnTo>
                  <a:lnTo>
                    <a:pt x="139713" y="169830"/>
                  </a:lnTo>
                  <a:lnTo>
                    <a:pt x="171688" y="150876"/>
                  </a:lnTo>
                  <a:lnTo>
                    <a:pt x="193256" y="122777"/>
                  </a:lnTo>
                  <a:lnTo>
                    <a:pt x="201168" y="88391"/>
                  </a:lnTo>
                  <a:lnTo>
                    <a:pt x="193256" y="54006"/>
                  </a:lnTo>
                  <a:lnTo>
                    <a:pt x="171688" y="25908"/>
                  </a:lnTo>
                  <a:lnTo>
                    <a:pt x="139713" y="6953"/>
                  </a:lnTo>
                  <a:lnTo>
                    <a:pt x="1005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836408" y="1616964"/>
              <a:ext cx="201295" cy="177165"/>
            </a:xfrm>
            <a:custGeom>
              <a:avLst/>
              <a:gdLst/>
              <a:ahLst/>
              <a:cxnLst/>
              <a:rect l="l" t="t" r="r" b="b"/>
              <a:pathLst>
                <a:path w="201295" h="177164">
                  <a:moveTo>
                    <a:pt x="0" y="88391"/>
                  </a:moveTo>
                  <a:lnTo>
                    <a:pt x="7911" y="54006"/>
                  </a:lnTo>
                  <a:lnTo>
                    <a:pt x="29479" y="25908"/>
                  </a:lnTo>
                  <a:lnTo>
                    <a:pt x="61454" y="6953"/>
                  </a:lnTo>
                  <a:lnTo>
                    <a:pt x="100584" y="0"/>
                  </a:lnTo>
                  <a:lnTo>
                    <a:pt x="139713" y="6953"/>
                  </a:lnTo>
                  <a:lnTo>
                    <a:pt x="171688" y="25908"/>
                  </a:lnTo>
                  <a:lnTo>
                    <a:pt x="193256" y="54006"/>
                  </a:lnTo>
                  <a:lnTo>
                    <a:pt x="201168" y="88391"/>
                  </a:lnTo>
                  <a:lnTo>
                    <a:pt x="193256" y="122777"/>
                  </a:lnTo>
                  <a:lnTo>
                    <a:pt x="171688" y="150876"/>
                  </a:lnTo>
                  <a:lnTo>
                    <a:pt x="139713" y="169830"/>
                  </a:lnTo>
                  <a:lnTo>
                    <a:pt x="100584" y="176784"/>
                  </a:lnTo>
                  <a:lnTo>
                    <a:pt x="61454" y="169830"/>
                  </a:lnTo>
                  <a:lnTo>
                    <a:pt x="29479" y="150875"/>
                  </a:lnTo>
                  <a:lnTo>
                    <a:pt x="7911" y="122777"/>
                  </a:lnTo>
                  <a:lnTo>
                    <a:pt x="0" y="8839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836408" y="1706118"/>
              <a:ext cx="207645" cy="0"/>
            </a:xfrm>
            <a:custGeom>
              <a:avLst/>
              <a:gdLst/>
              <a:ahLst/>
              <a:cxnLst/>
              <a:rect l="l" t="t" r="r" b="b"/>
              <a:pathLst>
                <a:path w="207645">
                  <a:moveTo>
                    <a:pt x="0" y="0"/>
                  </a:moveTo>
                  <a:lnTo>
                    <a:pt x="207263" y="0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935468" y="1616964"/>
              <a:ext cx="5080" cy="177165"/>
            </a:xfrm>
            <a:custGeom>
              <a:avLst/>
              <a:gdLst/>
              <a:ahLst/>
              <a:cxnLst/>
              <a:rect l="l" t="t" r="r" b="b"/>
              <a:pathLst>
                <a:path w="5079" h="177164">
                  <a:moveTo>
                    <a:pt x="0" y="0"/>
                  </a:moveTo>
                  <a:lnTo>
                    <a:pt x="4572" y="17678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836408" y="1793748"/>
              <a:ext cx="201295" cy="175260"/>
            </a:xfrm>
            <a:custGeom>
              <a:avLst/>
              <a:gdLst/>
              <a:ahLst/>
              <a:cxnLst/>
              <a:rect l="l" t="t" r="r" b="b"/>
              <a:pathLst>
                <a:path w="201295" h="175260">
                  <a:moveTo>
                    <a:pt x="100584" y="0"/>
                  </a:moveTo>
                  <a:lnTo>
                    <a:pt x="61454" y="6887"/>
                  </a:lnTo>
                  <a:lnTo>
                    <a:pt x="29479" y="25669"/>
                  </a:lnTo>
                  <a:lnTo>
                    <a:pt x="7911" y="53524"/>
                  </a:lnTo>
                  <a:lnTo>
                    <a:pt x="0" y="87629"/>
                  </a:lnTo>
                  <a:lnTo>
                    <a:pt x="7911" y="121735"/>
                  </a:lnTo>
                  <a:lnTo>
                    <a:pt x="29479" y="149590"/>
                  </a:lnTo>
                  <a:lnTo>
                    <a:pt x="61454" y="168372"/>
                  </a:lnTo>
                  <a:lnTo>
                    <a:pt x="100584" y="175260"/>
                  </a:lnTo>
                  <a:lnTo>
                    <a:pt x="139713" y="168372"/>
                  </a:lnTo>
                  <a:lnTo>
                    <a:pt x="171688" y="149590"/>
                  </a:lnTo>
                  <a:lnTo>
                    <a:pt x="193256" y="121735"/>
                  </a:lnTo>
                  <a:lnTo>
                    <a:pt x="201168" y="87629"/>
                  </a:lnTo>
                  <a:lnTo>
                    <a:pt x="193256" y="53524"/>
                  </a:lnTo>
                  <a:lnTo>
                    <a:pt x="171688" y="25669"/>
                  </a:lnTo>
                  <a:lnTo>
                    <a:pt x="139713" y="6887"/>
                  </a:lnTo>
                  <a:lnTo>
                    <a:pt x="1005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836408" y="1793748"/>
              <a:ext cx="201295" cy="175260"/>
            </a:xfrm>
            <a:custGeom>
              <a:avLst/>
              <a:gdLst/>
              <a:ahLst/>
              <a:cxnLst/>
              <a:rect l="l" t="t" r="r" b="b"/>
              <a:pathLst>
                <a:path w="201295" h="175260">
                  <a:moveTo>
                    <a:pt x="0" y="87629"/>
                  </a:moveTo>
                  <a:lnTo>
                    <a:pt x="7911" y="53524"/>
                  </a:lnTo>
                  <a:lnTo>
                    <a:pt x="29479" y="25669"/>
                  </a:lnTo>
                  <a:lnTo>
                    <a:pt x="61454" y="6887"/>
                  </a:lnTo>
                  <a:lnTo>
                    <a:pt x="100584" y="0"/>
                  </a:lnTo>
                  <a:lnTo>
                    <a:pt x="139713" y="6887"/>
                  </a:lnTo>
                  <a:lnTo>
                    <a:pt x="171688" y="25669"/>
                  </a:lnTo>
                  <a:lnTo>
                    <a:pt x="193256" y="53524"/>
                  </a:lnTo>
                  <a:lnTo>
                    <a:pt x="201168" y="87629"/>
                  </a:lnTo>
                  <a:lnTo>
                    <a:pt x="193256" y="121735"/>
                  </a:lnTo>
                  <a:lnTo>
                    <a:pt x="171688" y="149590"/>
                  </a:lnTo>
                  <a:lnTo>
                    <a:pt x="139713" y="168372"/>
                  </a:lnTo>
                  <a:lnTo>
                    <a:pt x="100584" y="175260"/>
                  </a:lnTo>
                  <a:lnTo>
                    <a:pt x="61454" y="168372"/>
                  </a:lnTo>
                  <a:lnTo>
                    <a:pt x="29479" y="149590"/>
                  </a:lnTo>
                  <a:lnTo>
                    <a:pt x="7911" y="121735"/>
                  </a:lnTo>
                  <a:lnTo>
                    <a:pt x="0" y="87629"/>
                  </a:lnTo>
                  <a:close/>
                </a:path>
                <a:path w="201295" h="175260">
                  <a:moveTo>
                    <a:pt x="0" y="88391"/>
                  </a:moveTo>
                  <a:lnTo>
                    <a:pt x="201168" y="88391"/>
                  </a:lnTo>
                </a:path>
                <a:path w="201295" h="175260">
                  <a:moveTo>
                    <a:pt x="99060" y="0"/>
                  </a:moveTo>
                  <a:lnTo>
                    <a:pt x="103632" y="17526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836408" y="1969008"/>
              <a:ext cx="203200" cy="173990"/>
            </a:xfrm>
            <a:custGeom>
              <a:avLst/>
              <a:gdLst/>
              <a:ahLst/>
              <a:cxnLst/>
              <a:rect l="l" t="t" r="r" b="b"/>
              <a:pathLst>
                <a:path w="203200" h="173989">
                  <a:moveTo>
                    <a:pt x="101346" y="0"/>
                  </a:moveTo>
                  <a:lnTo>
                    <a:pt x="61882" y="6822"/>
                  </a:lnTo>
                  <a:lnTo>
                    <a:pt x="29670" y="25431"/>
                  </a:lnTo>
                  <a:lnTo>
                    <a:pt x="7959" y="53042"/>
                  </a:lnTo>
                  <a:lnTo>
                    <a:pt x="0" y="86867"/>
                  </a:lnTo>
                  <a:lnTo>
                    <a:pt x="7959" y="120693"/>
                  </a:lnTo>
                  <a:lnTo>
                    <a:pt x="29670" y="148304"/>
                  </a:lnTo>
                  <a:lnTo>
                    <a:pt x="61882" y="166913"/>
                  </a:lnTo>
                  <a:lnTo>
                    <a:pt x="101346" y="173736"/>
                  </a:lnTo>
                  <a:lnTo>
                    <a:pt x="140809" y="166913"/>
                  </a:lnTo>
                  <a:lnTo>
                    <a:pt x="173021" y="148304"/>
                  </a:lnTo>
                  <a:lnTo>
                    <a:pt x="194732" y="120693"/>
                  </a:lnTo>
                  <a:lnTo>
                    <a:pt x="202692" y="86867"/>
                  </a:lnTo>
                  <a:lnTo>
                    <a:pt x="194732" y="53042"/>
                  </a:lnTo>
                  <a:lnTo>
                    <a:pt x="173021" y="25431"/>
                  </a:lnTo>
                  <a:lnTo>
                    <a:pt x="140809" y="6822"/>
                  </a:lnTo>
                  <a:lnTo>
                    <a:pt x="1013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836408" y="1969008"/>
              <a:ext cx="203200" cy="173990"/>
            </a:xfrm>
            <a:custGeom>
              <a:avLst/>
              <a:gdLst/>
              <a:ahLst/>
              <a:cxnLst/>
              <a:rect l="l" t="t" r="r" b="b"/>
              <a:pathLst>
                <a:path w="203200" h="173989">
                  <a:moveTo>
                    <a:pt x="0" y="86867"/>
                  </a:moveTo>
                  <a:lnTo>
                    <a:pt x="7959" y="53042"/>
                  </a:lnTo>
                  <a:lnTo>
                    <a:pt x="29670" y="25431"/>
                  </a:lnTo>
                  <a:lnTo>
                    <a:pt x="61882" y="6822"/>
                  </a:lnTo>
                  <a:lnTo>
                    <a:pt x="101346" y="0"/>
                  </a:lnTo>
                  <a:lnTo>
                    <a:pt x="140809" y="6822"/>
                  </a:lnTo>
                  <a:lnTo>
                    <a:pt x="173021" y="25431"/>
                  </a:lnTo>
                  <a:lnTo>
                    <a:pt x="194732" y="53042"/>
                  </a:lnTo>
                  <a:lnTo>
                    <a:pt x="202692" y="86867"/>
                  </a:lnTo>
                  <a:lnTo>
                    <a:pt x="194732" y="120693"/>
                  </a:lnTo>
                  <a:lnTo>
                    <a:pt x="173021" y="148304"/>
                  </a:lnTo>
                  <a:lnTo>
                    <a:pt x="140809" y="166913"/>
                  </a:lnTo>
                  <a:lnTo>
                    <a:pt x="101346" y="173736"/>
                  </a:lnTo>
                  <a:lnTo>
                    <a:pt x="61882" y="166913"/>
                  </a:lnTo>
                  <a:lnTo>
                    <a:pt x="29670" y="148304"/>
                  </a:lnTo>
                  <a:lnTo>
                    <a:pt x="7959" y="120693"/>
                  </a:lnTo>
                  <a:lnTo>
                    <a:pt x="0" y="8686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36408" y="2056638"/>
              <a:ext cx="208915" cy="0"/>
            </a:xfrm>
            <a:custGeom>
              <a:avLst/>
              <a:gdLst/>
              <a:ahLst/>
              <a:cxnLst/>
              <a:rect l="l" t="t" r="r" b="b"/>
              <a:pathLst>
                <a:path w="208915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935468" y="1969008"/>
              <a:ext cx="5080" cy="173990"/>
            </a:xfrm>
            <a:custGeom>
              <a:avLst/>
              <a:gdLst/>
              <a:ahLst/>
              <a:cxnLst/>
              <a:rect l="l" t="t" r="r" b="b"/>
              <a:pathLst>
                <a:path w="5079" h="173989">
                  <a:moveTo>
                    <a:pt x="0" y="0"/>
                  </a:moveTo>
                  <a:lnTo>
                    <a:pt x="4572" y="17373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836408" y="2144268"/>
              <a:ext cx="204470" cy="173990"/>
            </a:xfrm>
            <a:custGeom>
              <a:avLst/>
              <a:gdLst/>
              <a:ahLst/>
              <a:cxnLst/>
              <a:rect l="l" t="t" r="r" b="b"/>
              <a:pathLst>
                <a:path w="204470" h="173989">
                  <a:moveTo>
                    <a:pt x="102108" y="0"/>
                  </a:moveTo>
                  <a:lnTo>
                    <a:pt x="62364" y="6822"/>
                  </a:lnTo>
                  <a:lnTo>
                    <a:pt x="29908" y="25431"/>
                  </a:lnTo>
                  <a:lnTo>
                    <a:pt x="8024" y="53042"/>
                  </a:lnTo>
                  <a:lnTo>
                    <a:pt x="0" y="86868"/>
                  </a:lnTo>
                  <a:lnTo>
                    <a:pt x="8024" y="120693"/>
                  </a:lnTo>
                  <a:lnTo>
                    <a:pt x="29908" y="148304"/>
                  </a:lnTo>
                  <a:lnTo>
                    <a:pt x="62364" y="166913"/>
                  </a:lnTo>
                  <a:lnTo>
                    <a:pt x="102108" y="173736"/>
                  </a:lnTo>
                  <a:lnTo>
                    <a:pt x="141851" y="166913"/>
                  </a:lnTo>
                  <a:lnTo>
                    <a:pt x="174307" y="148304"/>
                  </a:lnTo>
                  <a:lnTo>
                    <a:pt x="196191" y="120693"/>
                  </a:lnTo>
                  <a:lnTo>
                    <a:pt x="204216" y="86868"/>
                  </a:lnTo>
                  <a:lnTo>
                    <a:pt x="196191" y="53042"/>
                  </a:lnTo>
                  <a:lnTo>
                    <a:pt x="174307" y="25431"/>
                  </a:lnTo>
                  <a:lnTo>
                    <a:pt x="141851" y="6822"/>
                  </a:lnTo>
                  <a:lnTo>
                    <a:pt x="102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36408" y="2144268"/>
              <a:ext cx="204470" cy="173990"/>
            </a:xfrm>
            <a:custGeom>
              <a:avLst/>
              <a:gdLst/>
              <a:ahLst/>
              <a:cxnLst/>
              <a:rect l="l" t="t" r="r" b="b"/>
              <a:pathLst>
                <a:path w="204470" h="173989">
                  <a:moveTo>
                    <a:pt x="0" y="86868"/>
                  </a:moveTo>
                  <a:lnTo>
                    <a:pt x="8024" y="53042"/>
                  </a:lnTo>
                  <a:lnTo>
                    <a:pt x="29908" y="25431"/>
                  </a:lnTo>
                  <a:lnTo>
                    <a:pt x="62364" y="6822"/>
                  </a:lnTo>
                  <a:lnTo>
                    <a:pt x="102108" y="0"/>
                  </a:lnTo>
                  <a:lnTo>
                    <a:pt x="141851" y="6822"/>
                  </a:lnTo>
                  <a:lnTo>
                    <a:pt x="174307" y="25431"/>
                  </a:lnTo>
                  <a:lnTo>
                    <a:pt x="196191" y="53042"/>
                  </a:lnTo>
                  <a:lnTo>
                    <a:pt x="204216" y="86868"/>
                  </a:lnTo>
                  <a:lnTo>
                    <a:pt x="196191" y="120693"/>
                  </a:lnTo>
                  <a:lnTo>
                    <a:pt x="174307" y="148304"/>
                  </a:lnTo>
                  <a:lnTo>
                    <a:pt x="141851" y="166913"/>
                  </a:lnTo>
                  <a:lnTo>
                    <a:pt x="102108" y="173736"/>
                  </a:lnTo>
                  <a:lnTo>
                    <a:pt x="62364" y="166913"/>
                  </a:lnTo>
                  <a:lnTo>
                    <a:pt x="29908" y="148304"/>
                  </a:lnTo>
                  <a:lnTo>
                    <a:pt x="8024" y="120693"/>
                  </a:lnTo>
                  <a:lnTo>
                    <a:pt x="0" y="86868"/>
                  </a:lnTo>
                  <a:close/>
                </a:path>
                <a:path w="204470" h="173989">
                  <a:moveTo>
                    <a:pt x="0" y="88392"/>
                  </a:moveTo>
                  <a:lnTo>
                    <a:pt x="204216" y="88392"/>
                  </a:lnTo>
                </a:path>
                <a:path w="204470" h="173989">
                  <a:moveTo>
                    <a:pt x="99060" y="0"/>
                  </a:moveTo>
                  <a:lnTo>
                    <a:pt x="105156" y="17373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836408" y="2321052"/>
              <a:ext cx="204470" cy="173990"/>
            </a:xfrm>
            <a:custGeom>
              <a:avLst/>
              <a:gdLst/>
              <a:ahLst/>
              <a:cxnLst/>
              <a:rect l="l" t="t" r="r" b="b"/>
              <a:pathLst>
                <a:path w="204470" h="173989">
                  <a:moveTo>
                    <a:pt x="102108" y="0"/>
                  </a:moveTo>
                  <a:lnTo>
                    <a:pt x="62364" y="6822"/>
                  </a:lnTo>
                  <a:lnTo>
                    <a:pt x="29908" y="25431"/>
                  </a:lnTo>
                  <a:lnTo>
                    <a:pt x="8024" y="53042"/>
                  </a:lnTo>
                  <a:lnTo>
                    <a:pt x="0" y="86868"/>
                  </a:lnTo>
                  <a:lnTo>
                    <a:pt x="8024" y="120693"/>
                  </a:lnTo>
                  <a:lnTo>
                    <a:pt x="29908" y="148304"/>
                  </a:lnTo>
                  <a:lnTo>
                    <a:pt x="62364" y="166913"/>
                  </a:lnTo>
                  <a:lnTo>
                    <a:pt x="102108" y="173736"/>
                  </a:lnTo>
                  <a:lnTo>
                    <a:pt x="141851" y="166913"/>
                  </a:lnTo>
                  <a:lnTo>
                    <a:pt x="174307" y="148304"/>
                  </a:lnTo>
                  <a:lnTo>
                    <a:pt x="196191" y="120693"/>
                  </a:lnTo>
                  <a:lnTo>
                    <a:pt x="204216" y="86868"/>
                  </a:lnTo>
                  <a:lnTo>
                    <a:pt x="196191" y="53042"/>
                  </a:lnTo>
                  <a:lnTo>
                    <a:pt x="174307" y="25431"/>
                  </a:lnTo>
                  <a:lnTo>
                    <a:pt x="141851" y="6822"/>
                  </a:lnTo>
                  <a:lnTo>
                    <a:pt x="102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836408" y="2321052"/>
              <a:ext cx="204470" cy="173990"/>
            </a:xfrm>
            <a:custGeom>
              <a:avLst/>
              <a:gdLst/>
              <a:ahLst/>
              <a:cxnLst/>
              <a:rect l="l" t="t" r="r" b="b"/>
              <a:pathLst>
                <a:path w="204470" h="173989">
                  <a:moveTo>
                    <a:pt x="0" y="86868"/>
                  </a:moveTo>
                  <a:lnTo>
                    <a:pt x="8024" y="53042"/>
                  </a:lnTo>
                  <a:lnTo>
                    <a:pt x="29908" y="25431"/>
                  </a:lnTo>
                  <a:lnTo>
                    <a:pt x="62364" y="6822"/>
                  </a:lnTo>
                  <a:lnTo>
                    <a:pt x="102108" y="0"/>
                  </a:lnTo>
                  <a:lnTo>
                    <a:pt x="141851" y="6822"/>
                  </a:lnTo>
                  <a:lnTo>
                    <a:pt x="174307" y="25431"/>
                  </a:lnTo>
                  <a:lnTo>
                    <a:pt x="196191" y="53042"/>
                  </a:lnTo>
                  <a:lnTo>
                    <a:pt x="204216" y="86868"/>
                  </a:lnTo>
                  <a:lnTo>
                    <a:pt x="196191" y="120693"/>
                  </a:lnTo>
                  <a:lnTo>
                    <a:pt x="174307" y="148304"/>
                  </a:lnTo>
                  <a:lnTo>
                    <a:pt x="141851" y="166913"/>
                  </a:lnTo>
                  <a:lnTo>
                    <a:pt x="102108" y="173736"/>
                  </a:lnTo>
                  <a:lnTo>
                    <a:pt x="62364" y="166913"/>
                  </a:lnTo>
                  <a:lnTo>
                    <a:pt x="29908" y="148304"/>
                  </a:lnTo>
                  <a:lnTo>
                    <a:pt x="8024" y="120693"/>
                  </a:lnTo>
                  <a:lnTo>
                    <a:pt x="0" y="86868"/>
                  </a:lnTo>
                  <a:close/>
                </a:path>
                <a:path w="204470" h="173989">
                  <a:moveTo>
                    <a:pt x="0" y="86868"/>
                  </a:moveTo>
                  <a:lnTo>
                    <a:pt x="204216" y="86868"/>
                  </a:lnTo>
                </a:path>
                <a:path w="204470" h="173989">
                  <a:moveTo>
                    <a:pt x="99060" y="0"/>
                  </a:moveTo>
                  <a:lnTo>
                    <a:pt x="105156" y="17373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836408" y="2494788"/>
              <a:ext cx="204470" cy="177165"/>
            </a:xfrm>
            <a:custGeom>
              <a:avLst/>
              <a:gdLst/>
              <a:ahLst/>
              <a:cxnLst/>
              <a:rect l="l" t="t" r="r" b="b"/>
              <a:pathLst>
                <a:path w="204470" h="177164">
                  <a:moveTo>
                    <a:pt x="102108" y="0"/>
                  </a:moveTo>
                  <a:lnTo>
                    <a:pt x="62364" y="6953"/>
                  </a:lnTo>
                  <a:lnTo>
                    <a:pt x="29908" y="25908"/>
                  </a:lnTo>
                  <a:lnTo>
                    <a:pt x="8024" y="54006"/>
                  </a:lnTo>
                  <a:lnTo>
                    <a:pt x="0" y="88391"/>
                  </a:lnTo>
                  <a:lnTo>
                    <a:pt x="8024" y="122777"/>
                  </a:lnTo>
                  <a:lnTo>
                    <a:pt x="29908" y="150875"/>
                  </a:lnTo>
                  <a:lnTo>
                    <a:pt x="62364" y="169830"/>
                  </a:lnTo>
                  <a:lnTo>
                    <a:pt x="102108" y="176784"/>
                  </a:lnTo>
                  <a:lnTo>
                    <a:pt x="141851" y="169830"/>
                  </a:lnTo>
                  <a:lnTo>
                    <a:pt x="174307" y="150876"/>
                  </a:lnTo>
                  <a:lnTo>
                    <a:pt x="196191" y="122777"/>
                  </a:lnTo>
                  <a:lnTo>
                    <a:pt x="204216" y="88391"/>
                  </a:lnTo>
                  <a:lnTo>
                    <a:pt x="196191" y="54006"/>
                  </a:lnTo>
                  <a:lnTo>
                    <a:pt x="174307" y="25908"/>
                  </a:lnTo>
                  <a:lnTo>
                    <a:pt x="141851" y="6953"/>
                  </a:lnTo>
                  <a:lnTo>
                    <a:pt x="102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836408" y="2494788"/>
              <a:ext cx="204470" cy="177165"/>
            </a:xfrm>
            <a:custGeom>
              <a:avLst/>
              <a:gdLst/>
              <a:ahLst/>
              <a:cxnLst/>
              <a:rect l="l" t="t" r="r" b="b"/>
              <a:pathLst>
                <a:path w="204470" h="177164">
                  <a:moveTo>
                    <a:pt x="0" y="88391"/>
                  </a:moveTo>
                  <a:lnTo>
                    <a:pt x="8024" y="54006"/>
                  </a:lnTo>
                  <a:lnTo>
                    <a:pt x="29908" y="25908"/>
                  </a:lnTo>
                  <a:lnTo>
                    <a:pt x="62364" y="6953"/>
                  </a:lnTo>
                  <a:lnTo>
                    <a:pt x="102108" y="0"/>
                  </a:lnTo>
                  <a:lnTo>
                    <a:pt x="141851" y="6953"/>
                  </a:lnTo>
                  <a:lnTo>
                    <a:pt x="174307" y="25908"/>
                  </a:lnTo>
                  <a:lnTo>
                    <a:pt x="196191" y="54006"/>
                  </a:lnTo>
                  <a:lnTo>
                    <a:pt x="204216" y="88391"/>
                  </a:lnTo>
                  <a:lnTo>
                    <a:pt x="196191" y="122777"/>
                  </a:lnTo>
                  <a:lnTo>
                    <a:pt x="174307" y="150876"/>
                  </a:lnTo>
                  <a:lnTo>
                    <a:pt x="141851" y="169830"/>
                  </a:lnTo>
                  <a:lnTo>
                    <a:pt x="102108" y="176784"/>
                  </a:lnTo>
                  <a:lnTo>
                    <a:pt x="62364" y="169830"/>
                  </a:lnTo>
                  <a:lnTo>
                    <a:pt x="29908" y="150875"/>
                  </a:lnTo>
                  <a:lnTo>
                    <a:pt x="8024" y="122777"/>
                  </a:lnTo>
                  <a:lnTo>
                    <a:pt x="0" y="88391"/>
                  </a:lnTo>
                  <a:close/>
                </a:path>
                <a:path w="204470" h="177164">
                  <a:moveTo>
                    <a:pt x="0" y="89915"/>
                  </a:moveTo>
                  <a:lnTo>
                    <a:pt x="204216" y="89915"/>
                  </a:lnTo>
                </a:path>
                <a:path w="204470" h="177164">
                  <a:moveTo>
                    <a:pt x="99060" y="0"/>
                  </a:moveTo>
                  <a:lnTo>
                    <a:pt x="105156" y="17678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836408" y="2671572"/>
              <a:ext cx="204470" cy="175260"/>
            </a:xfrm>
            <a:custGeom>
              <a:avLst/>
              <a:gdLst/>
              <a:ahLst/>
              <a:cxnLst/>
              <a:rect l="l" t="t" r="r" b="b"/>
              <a:pathLst>
                <a:path w="204470" h="175260">
                  <a:moveTo>
                    <a:pt x="102108" y="0"/>
                  </a:moveTo>
                  <a:lnTo>
                    <a:pt x="62364" y="6887"/>
                  </a:lnTo>
                  <a:lnTo>
                    <a:pt x="29908" y="25669"/>
                  </a:lnTo>
                  <a:lnTo>
                    <a:pt x="8024" y="53524"/>
                  </a:lnTo>
                  <a:lnTo>
                    <a:pt x="0" y="87629"/>
                  </a:lnTo>
                  <a:lnTo>
                    <a:pt x="8024" y="121735"/>
                  </a:lnTo>
                  <a:lnTo>
                    <a:pt x="29908" y="149590"/>
                  </a:lnTo>
                  <a:lnTo>
                    <a:pt x="62364" y="168372"/>
                  </a:lnTo>
                  <a:lnTo>
                    <a:pt x="102108" y="175260"/>
                  </a:lnTo>
                  <a:lnTo>
                    <a:pt x="141851" y="168372"/>
                  </a:lnTo>
                  <a:lnTo>
                    <a:pt x="174307" y="149590"/>
                  </a:lnTo>
                  <a:lnTo>
                    <a:pt x="196191" y="121735"/>
                  </a:lnTo>
                  <a:lnTo>
                    <a:pt x="204216" y="87629"/>
                  </a:lnTo>
                  <a:lnTo>
                    <a:pt x="196191" y="53524"/>
                  </a:lnTo>
                  <a:lnTo>
                    <a:pt x="174307" y="25669"/>
                  </a:lnTo>
                  <a:lnTo>
                    <a:pt x="141851" y="6887"/>
                  </a:lnTo>
                  <a:lnTo>
                    <a:pt x="102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836408" y="2671572"/>
              <a:ext cx="204470" cy="175260"/>
            </a:xfrm>
            <a:custGeom>
              <a:avLst/>
              <a:gdLst/>
              <a:ahLst/>
              <a:cxnLst/>
              <a:rect l="l" t="t" r="r" b="b"/>
              <a:pathLst>
                <a:path w="204470" h="175260">
                  <a:moveTo>
                    <a:pt x="0" y="87629"/>
                  </a:moveTo>
                  <a:lnTo>
                    <a:pt x="8024" y="53524"/>
                  </a:lnTo>
                  <a:lnTo>
                    <a:pt x="29908" y="25669"/>
                  </a:lnTo>
                  <a:lnTo>
                    <a:pt x="62364" y="6887"/>
                  </a:lnTo>
                  <a:lnTo>
                    <a:pt x="102108" y="0"/>
                  </a:lnTo>
                  <a:lnTo>
                    <a:pt x="141851" y="6887"/>
                  </a:lnTo>
                  <a:lnTo>
                    <a:pt x="174307" y="25669"/>
                  </a:lnTo>
                  <a:lnTo>
                    <a:pt x="196191" y="53524"/>
                  </a:lnTo>
                  <a:lnTo>
                    <a:pt x="204216" y="87629"/>
                  </a:lnTo>
                  <a:lnTo>
                    <a:pt x="196191" y="121735"/>
                  </a:lnTo>
                  <a:lnTo>
                    <a:pt x="174307" y="149590"/>
                  </a:lnTo>
                  <a:lnTo>
                    <a:pt x="141851" y="168372"/>
                  </a:lnTo>
                  <a:lnTo>
                    <a:pt x="102108" y="175260"/>
                  </a:lnTo>
                  <a:lnTo>
                    <a:pt x="62364" y="168372"/>
                  </a:lnTo>
                  <a:lnTo>
                    <a:pt x="29908" y="149590"/>
                  </a:lnTo>
                  <a:lnTo>
                    <a:pt x="8024" y="121735"/>
                  </a:lnTo>
                  <a:lnTo>
                    <a:pt x="0" y="8762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836408" y="2759964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1" y="0"/>
                  </a:lnTo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935468" y="2671572"/>
              <a:ext cx="6350" cy="175260"/>
            </a:xfrm>
            <a:custGeom>
              <a:avLst/>
              <a:gdLst/>
              <a:ahLst/>
              <a:cxnLst/>
              <a:rect l="l" t="t" r="r" b="b"/>
              <a:pathLst>
                <a:path w="6350" h="175260">
                  <a:moveTo>
                    <a:pt x="0" y="0"/>
                  </a:moveTo>
                  <a:lnTo>
                    <a:pt x="6096" y="17526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836408" y="2846832"/>
              <a:ext cx="204470" cy="173990"/>
            </a:xfrm>
            <a:custGeom>
              <a:avLst/>
              <a:gdLst/>
              <a:ahLst/>
              <a:cxnLst/>
              <a:rect l="l" t="t" r="r" b="b"/>
              <a:pathLst>
                <a:path w="204470" h="173989">
                  <a:moveTo>
                    <a:pt x="102108" y="0"/>
                  </a:moveTo>
                  <a:lnTo>
                    <a:pt x="62364" y="6822"/>
                  </a:lnTo>
                  <a:lnTo>
                    <a:pt x="29908" y="25431"/>
                  </a:lnTo>
                  <a:lnTo>
                    <a:pt x="8024" y="53042"/>
                  </a:lnTo>
                  <a:lnTo>
                    <a:pt x="0" y="86867"/>
                  </a:lnTo>
                  <a:lnTo>
                    <a:pt x="8024" y="120693"/>
                  </a:lnTo>
                  <a:lnTo>
                    <a:pt x="29908" y="148304"/>
                  </a:lnTo>
                  <a:lnTo>
                    <a:pt x="62364" y="166913"/>
                  </a:lnTo>
                  <a:lnTo>
                    <a:pt x="102108" y="173735"/>
                  </a:lnTo>
                  <a:lnTo>
                    <a:pt x="141851" y="166913"/>
                  </a:lnTo>
                  <a:lnTo>
                    <a:pt x="174307" y="148304"/>
                  </a:lnTo>
                  <a:lnTo>
                    <a:pt x="196191" y="120693"/>
                  </a:lnTo>
                  <a:lnTo>
                    <a:pt x="204216" y="86867"/>
                  </a:lnTo>
                  <a:lnTo>
                    <a:pt x="196191" y="53042"/>
                  </a:lnTo>
                  <a:lnTo>
                    <a:pt x="174307" y="25431"/>
                  </a:lnTo>
                  <a:lnTo>
                    <a:pt x="141851" y="6822"/>
                  </a:lnTo>
                  <a:lnTo>
                    <a:pt x="102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836408" y="2846832"/>
              <a:ext cx="204470" cy="173990"/>
            </a:xfrm>
            <a:custGeom>
              <a:avLst/>
              <a:gdLst/>
              <a:ahLst/>
              <a:cxnLst/>
              <a:rect l="l" t="t" r="r" b="b"/>
              <a:pathLst>
                <a:path w="204470" h="173989">
                  <a:moveTo>
                    <a:pt x="0" y="86867"/>
                  </a:moveTo>
                  <a:lnTo>
                    <a:pt x="8024" y="53042"/>
                  </a:lnTo>
                  <a:lnTo>
                    <a:pt x="29908" y="25431"/>
                  </a:lnTo>
                  <a:lnTo>
                    <a:pt x="62364" y="6822"/>
                  </a:lnTo>
                  <a:lnTo>
                    <a:pt x="102108" y="0"/>
                  </a:lnTo>
                  <a:lnTo>
                    <a:pt x="141851" y="6822"/>
                  </a:lnTo>
                  <a:lnTo>
                    <a:pt x="174307" y="25431"/>
                  </a:lnTo>
                  <a:lnTo>
                    <a:pt x="196191" y="53042"/>
                  </a:lnTo>
                  <a:lnTo>
                    <a:pt x="204216" y="86867"/>
                  </a:lnTo>
                  <a:lnTo>
                    <a:pt x="196191" y="120693"/>
                  </a:lnTo>
                  <a:lnTo>
                    <a:pt x="174307" y="148304"/>
                  </a:lnTo>
                  <a:lnTo>
                    <a:pt x="141851" y="166913"/>
                  </a:lnTo>
                  <a:lnTo>
                    <a:pt x="102108" y="173735"/>
                  </a:lnTo>
                  <a:lnTo>
                    <a:pt x="62364" y="166913"/>
                  </a:lnTo>
                  <a:lnTo>
                    <a:pt x="29908" y="148304"/>
                  </a:lnTo>
                  <a:lnTo>
                    <a:pt x="8024" y="120693"/>
                  </a:lnTo>
                  <a:lnTo>
                    <a:pt x="0" y="8686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836408" y="2935224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1" y="0"/>
                  </a:lnTo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935468" y="2846832"/>
              <a:ext cx="6350" cy="173990"/>
            </a:xfrm>
            <a:custGeom>
              <a:avLst/>
              <a:gdLst/>
              <a:ahLst/>
              <a:cxnLst/>
              <a:rect l="l" t="t" r="r" b="b"/>
              <a:pathLst>
                <a:path w="6350" h="173989">
                  <a:moveTo>
                    <a:pt x="0" y="0"/>
                  </a:moveTo>
                  <a:lnTo>
                    <a:pt x="6096" y="173735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836408" y="3023616"/>
              <a:ext cx="204470" cy="172720"/>
            </a:xfrm>
            <a:custGeom>
              <a:avLst/>
              <a:gdLst/>
              <a:ahLst/>
              <a:cxnLst/>
              <a:rect l="l" t="t" r="r" b="b"/>
              <a:pathLst>
                <a:path w="204470" h="172719">
                  <a:moveTo>
                    <a:pt x="102108" y="0"/>
                  </a:moveTo>
                  <a:lnTo>
                    <a:pt x="62364" y="6774"/>
                  </a:lnTo>
                  <a:lnTo>
                    <a:pt x="29908" y="25241"/>
                  </a:lnTo>
                  <a:lnTo>
                    <a:pt x="8024" y="52613"/>
                  </a:lnTo>
                  <a:lnTo>
                    <a:pt x="0" y="86106"/>
                  </a:lnTo>
                  <a:lnTo>
                    <a:pt x="8024" y="119598"/>
                  </a:lnTo>
                  <a:lnTo>
                    <a:pt x="29908" y="146970"/>
                  </a:lnTo>
                  <a:lnTo>
                    <a:pt x="62364" y="165437"/>
                  </a:lnTo>
                  <a:lnTo>
                    <a:pt x="102108" y="172212"/>
                  </a:lnTo>
                  <a:lnTo>
                    <a:pt x="141851" y="165437"/>
                  </a:lnTo>
                  <a:lnTo>
                    <a:pt x="174307" y="146970"/>
                  </a:lnTo>
                  <a:lnTo>
                    <a:pt x="196191" y="119598"/>
                  </a:lnTo>
                  <a:lnTo>
                    <a:pt x="204216" y="86106"/>
                  </a:lnTo>
                  <a:lnTo>
                    <a:pt x="196191" y="52613"/>
                  </a:lnTo>
                  <a:lnTo>
                    <a:pt x="174307" y="25241"/>
                  </a:lnTo>
                  <a:lnTo>
                    <a:pt x="141851" y="6774"/>
                  </a:lnTo>
                  <a:lnTo>
                    <a:pt x="102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836408" y="3023616"/>
              <a:ext cx="204470" cy="172720"/>
            </a:xfrm>
            <a:custGeom>
              <a:avLst/>
              <a:gdLst/>
              <a:ahLst/>
              <a:cxnLst/>
              <a:rect l="l" t="t" r="r" b="b"/>
              <a:pathLst>
                <a:path w="204470" h="172719">
                  <a:moveTo>
                    <a:pt x="0" y="86106"/>
                  </a:moveTo>
                  <a:lnTo>
                    <a:pt x="8024" y="52613"/>
                  </a:lnTo>
                  <a:lnTo>
                    <a:pt x="29908" y="25241"/>
                  </a:lnTo>
                  <a:lnTo>
                    <a:pt x="62364" y="6774"/>
                  </a:lnTo>
                  <a:lnTo>
                    <a:pt x="102108" y="0"/>
                  </a:lnTo>
                  <a:lnTo>
                    <a:pt x="141851" y="6774"/>
                  </a:lnTo>
                  <a:lnTo>
                    <a:pt x="174307" y="25241"/>
                  </a:lnTo>
                  <a:lnTo>
                    <a:pt x="196191" y="52613"/>
                  </a:lnTo>
                  <a:lnTo>
                    <a:pt x="204216" y="86106"/>
                  </a:lnTo>
                  <a:lnTo>
                    <a:pt x="196191" y="119598"/>
                  </a:lnTo>
                  <a:lnTo>
                    <a:pt x="174307" y="146970"/>
                  </a:lnTo>
                  <a:lnTo>
                    <a:pt x="141851" y="165437"/>
                  </a:lnTo>
                  <a:lnTo>
                    <a:pt x="102108" y="172212"/>
                  </a:lnTo>
                  <a:lnTo>
                    <a:pt x="62364" y="165437"/>
                  </a:lnTo>
                  <a:lnTo>
                    <a:pt x="29908" y="146970"/>
                  </a:lnTo>
                  <a:lnTo>
                    <a:pt x="8024" y="119598"/>
                  </a:lnTo>
                  <a:lnTo>
                    <a:pt x="0" y="86106"/>
                  </a:lnTo>
                  <a:close/>
                </a:path>
                <a:path w="204470" h="172719">
                  <a:moveTo>
                    <a:pt x="0" y="86868"/>
                  </a:moveTo>
                  <a:lnTo>
                    <a:pt x="204216" y="86868"/>
                  </a:lnTo>
                </a:path>
                <a:path w="204470" h="172719">
                  <a:moveTo>
                    <a:pt x="99060" y="0"/>
                  </a:moveTo>
                  <a:lnTo>
                    <a:pt x="105156" y="17221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836408" y="3198876"/>
              <a:ext cx="204470" cy="173990"/>
            </a:xfrm>
            <a:custGeom>
              <a:avLst/>
              <a:gdLst/>
              <a:ahLst/>
              <a:cxnLst/>
              <a:rect l="l" t="t" r="r" b="b"/>
              <a:pathLst>
                <a:path w="204470" h="173989">
                  <a:moveTo>
                    <a:pt x="102108" y="0"/>
                  </a:moveTo>
                  <a:lnTo>
                    <a:pt x="62364" y="6822"/>
                  </a:lnTo>
                  <a:lnTo>
                    <a:pt x="29908" y="25431"/>
                  </a:lnTo>
                  <a:lnTo>
                    <a:pt x="8024" y="53042"/>
                  </a:lnTo>
                  <a:lnTo>
                    <a:pt x="0" y="86868"/>
                  </a:lnTo>
                  <a:lnTo>
                    <a:pt x="8024" y="120693"/>
                  </a:lnTo>
                  <a:lnTo>
                    <a:pt x="29908" y="148304"/>
                  </a:lnTo>
                  <a:lnTo>
                    <a:pt x="62364" y="166913"/>
                  </a:lnTo>
                  <a:lnTo>
                    <a:pt x="102108" y="173736"/>
                  </a:lnTo>
                  <a:lnTo>
                    <a:pt x="141851" y="166913"/>
                  </a:lnTo>
                  <a:lnTo>
                    <a:pt x="174307" y="148304"/>
                  </a:lnTo>
                  <a:lnTo>
                    <a:pt x="196191" y="120693"/>
                  </a:lnTo>
                  <a:lnTo>
                    <a:pt x="204216" y="86868"/>
                  </a:lnTo>
                  <a:lnTo>
                    <a:pt x="196191" y="53042"/>
                  </a:lnTo>
                  <a:lnTo>
                    <a:pt x="174307" y="25431"/>
                  </a:lnTo>
                  <a:lnTo>
                    <a:pt x="141851" y="6822"/>
                  </a:lnTo>
                  <a:lnTo>
                    <a:pt x="102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836408" y="3198876"/>
              <a:ext cx="204470" cy="173990"/>
            </a:xfrm>
            <a:custGeom>
              <a:avLst/>
              <a:gdLst/>
              <a:ahLst/>
              <a:cxnLst/>
              <a:rect l="l" t="t" r="r" b="b"/>
              <a:pathLst>
                <a:path w="204470" h="173989">
                  <a:moveTo>
                    <a:pt x="0" y="86868"/>
                  </a:moveTo>
                  <a:lnTo>
                    <a:pt x="8024" y="53042"/>
                  </a:lnTo>
                  <a:lnTo>
                    <a:pt x="29908" y="25431"/>
                  </a:lnTo>
                  <a:lnTo>
                    <a:pt x="62364" y="6822"/>
                  </a:lnTo>
                  <a:lnTo>
                    <a:pt x="102108" y="0"/>
                  </a:lnTo>
                  <a:lnTo>
                    <a:pt x="141851" y="6822"/>
                  </a:lnTo>
                  <a:lnTo>
                    <a:pt x="174307" y="25431"/>
                  </a:lnTo>
                  <a:lnTo>
                    <a:pt x="196191" y="53042"/>
                  </a:lnTo>
                  <a:lnTo>
                    <a:pt x="204216" y="86868"/>
                  </a:lnTo>
                  <a:lnTo>
                    <a:pt x="196191" y="120693"/>
                  </a:lnTo>
                  <a:lnTo>
                    <a:pt x="174307" y="148304"/>
                  </a:lnTo>
                  <a:lnTo>
                    <a:pt x="141851" y="166913"/>
                  </a:lnTo>
                  <a:lnTo>
                    <a:pt x="102108" y="173736"/>
                  </a:lnTo>
                  <a:lnTo>
                    <a:pt x="62364" y="166913"/>
                  </a:lnTo>
                  <a:lnTo>
                    <a:pt x="29908" y="148304"/>
                  </a:lnTo>
                  <a:lnTo>
                    <a:pt x="8024" y="120693"/>
                  </a:lnTo>
                  <a:lnTo>
                    <a:pt x="0" y="8686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836408" y="3286505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1" y="0"/>
                  </a:lnTo>
                </a:path>
              </a:pathLst>
            </a:custGeom>
            <a:ln w="137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935468" y="3198876"/>
              <a:ext cx="6350" cy="173990"/>
            </a:xfrm>
            <a:custGeom>
              <a:avLst/>
              <a:gdLst/>
              <a:ahLst/>
              <a:cxnLst/>
              <a:rect l="l" t="t" r="r" b="b"/>
              <a:pathLst>
                <a:path w="6350" h="173989">
                  <a:moveTo>
                    <a:pt x="0" y="0"/>
                  </a:moveTo>
                  <a:lnTo>
                    <a:pt x="6096" y="173736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446520" y="1089660"/>
              <a:ext cx="200025" cy="173990"/>
            </a:xfrm>
            <a:custGeom>
              <a:avLst/>
              <a:gdLst/>
              <a:ahLst/>
              <a:cxnLst/>
              <a:rect l="l" t="t" r="r" b="b"/>
              <a:pathLst>
                <a:path w="200025" h="173990">
                  <a:moveTo>
                    <a:pt x="99822" y="0"/>
                  </a:moveTo>
                  <a:lnTo>
                    <a:pt x="60971" y="6822"/>
                  </a:lnTo>
                  <a:lnTo>
                    <a:pt x="29241" y="25431"/>
                  </a:lnTo>
                  <a:lnTo>
                    <a:pt x="7846" y="53042"/>
                  </a:lnTo>
                  <a:lnTo>
                    <a:pt x="0" y="86867"/>
                  </a:lnTo>
                  <a:lnTo>
                    <a:pt x="7846" y="120693"/>
                  </a:lnTo>
                  <a:lnTo>
                    <a:pt x="29241" y="148304"/>
                  </a:lnTo>
                  <a:lnTo>
                    <a:pt x="60971" y="166913"/>
                  </a:lnTo>
                  <a:lnTo>
                    <a:pt x="99822" y="173736"/>
                  </a:lnTo>
                  <a:lnTo>
                    <a:pt x="138672" y="166913"/>
                  </a:lnTo>
                  <a:lnTo>
                    <a:pt x="170402" y="148304"/>
                  </a:lnTo>
                  <a:lnTo>
                    <a:pt x="191797" y="120693"/>
                  </a:lnTo>
                  <a:lnTo>
                    <a:pt x="199644" y="86867"/>
                  </a:lnTo>
                  <a:lnTo>
                    <a:pt x="191797" y="53042"/>
                  </a:lnTo>
                  <a:lnTo>
                    <a:pt x="170402" y="25431"/>
                  </a:lnTo>
                  <a:lnTo>
                    <a:pt x="138672" y="6822"/>
                  </a:lnTo>
                  <a:lnTo>
                    <a:pt x="998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446520" y="1089660"/>
              <a:ext cx="200025" cy="173990"/>
            </a:xfrm>
            <a:custGeom>
              <a:avLst/>
              <a:gdLst/>
              <a:ahLst/>
              <a:cxnLst/>
              <a:rect l="l" t="t" r="r" b="b"/>
              <a:pathLst>
                <a:path w="200025" h="173990">
                  <a:moveTo>
                    <a:pt x="0" y="86867"/>
                  </a:moveTo>
                  <a:lnTo>
                    <a:pt x="7846" y="53042"/>
                  </a:lnTo>
                  <a:lnTo>
                    <a:pt x="29241" y="25431"/>
                  </a:lnTo>
                  <a:lnTo>
                    <a:pt x="60971" y="6822"/>
                  </a:lnTo>
                  <a:lnTo>
                    <a:pt x="99822" y="0"/>
                  </a:lnTo>
                  <a:lnTo>
                    <a:pt x="138672" y="6822"/>
                  </a:lnTo>
                  <a:lnTo>
                    <a:pt x="170402" y="25431"/>
                  </a:lnTo>
                  <a:lnTo>
                    <a:pt x="191797" y="53042"/>
                  </a:lnTo>
                  <a:lnTo>
                    <a:pt x="199644" y="86867"/>
                  </a:lnTo>
                  <a:lnTo>
                    <a:pt x="191797" y="120693"/>
                  </a:lnTo>
                  <a:lnTo>
                    <a:pt x="170402" y="148304"/>
                  </a:lnTo>
                  <a:lnTo>
                    <a:pt x="138672" y="166913"/>
                  </a:lnTo>
                  <a:lnTo>
                    <a:pt x="99822" y="173736"/>
                  </a:lnTo>
                  <a:lnTo>
                    <a:pt x="60971" y="166913"/>
                  </a:lnTo>
                  <a:lnTo>
                    <a:pt x="29241" y="148304"/>
                  </a:lnTo>
                  <a:lnTo>
                    <a:pt x="7846" y="120693"/>
                  </a:lnTo>
                  <a:lnTo>
                    <a:pt x="0" y="8686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446520" y="1263396"/>
              <a:ext cx="200025" cy="175260"/>
            </a:xfrm>
            <a:custGeom>
              <a:avLst/>
              <a:gdLst/>
              <a:ahLst/>
              <a:cxnLst/>
              <a:rect l="l" t="t" r="r" b="b"/>
              <a:pathLst>
                <a:path w="200025" h="175259">
                  <a:moveTo>
                    <a:pt x="99822" y="0"/>
                  </a:moveTo>
                  <a:lnTo>
                    <a:pt x="60971" y="6887"/>
                  </a:lnTo>
                  <a:lnTo>
                    <a:pt x="29241" y="25669"/>
                  </a:lnTo>
                  <a:lnTo>
                    <a:pt x="7846" y="53524"/>
                  </a:lnTo>
                  <a:lnTo>
                    <a:pt x="0" y="87629"/>
                  </a:lnTo>
                  <a:lnTo>
                    <a:pt x="7846" y="121735"/>
                  </a:lnTo>
                  <a:lnTo>
                    <a:pt x="29241" y="149590"/>
                  </a:lnTo>
                  <a:lnTo>
                    <a:pt x="60971" y="168372"/>
                  </a:lnTo>
                  <a:lnTo>
                    <a:pt x="99822" y="175259"/>
                  </a:lnTo>
                  <a:lnTo>
                    <a:pt x="138672" y="168372"/>
                  </a:lnTo>
                  <a:lnTo>
                    <a:pt x="170402" y="149590"/>
                  </a:lnTo>
                  <a:lnTo>
                    <a:pt x="191797" y="121735"/>
                  </a:lnTo>
                  <a:lnTo>
                    <a:pt x="199644" y="87629"/>
                  </a:lnTo>
                  <a:lnTo>
                    <a:pt x="191797" y="53524"/>
                  </a:lnTo>
                  <a:lnTo>
                    <a:pt x="170402" y="25669"/>
                  </a:lnTo>
                  <a:lnTo>
                    <a:pt x="138672" y="6887"/>
                  </a:lnTo>
                  <a:lnTo>
                    <a:pt x="998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446520" y="1263396"/>
              <a:ext cx="200025" cy="175260"/>
            </a:xfrm>
            <a:custGeom>
              <a:avLst/>
              <a:gdLst/>
              <a:ahLst/>
              <a:cxnLst/>
              <a:rect l="l" t="t" r="r" b="b"/>
              <a:pathLst>
                <a:path w="200025" h="175259">
                  <a:moveTo>
                    <a:pt x="0" y="87629"/>
                  </a:moveTo>
                  <a:lnTo>
                    <a:pt x="7846" y="53524"/>
                  </a:lnTo>
                  <a:lnTo>
                    <a:pt x="29241" y="25669"/>
                  </a:lnTo>
                  <a:lnTo>
                    <a:pt x="60971" y="6887"/>
                  </a:lnTo>
                  <a:lnTo>
                    <a:pt x="99822" y="0"/>
                  </a:lnTo>
                  <a:lnTo>
                    <a:pt x="138672" y="6887"/>
                  </a:lnTo>
                  <a:lnTo>
                    <a:pt x="170402" y="25669"/>
                  </a:lnTo>
                  <a:lnTo>
                    <a:pt x="191797" y="53524"/>
                  </a:lnTo>
                  <a:lnTo>
                    <a:pt x="199644" y="87629"/>
                  </a:lnTo>
                  <a:lnTo>
                    <a:pt x="191797" y="121735"/>
                  </a:lnTo>
                  <a:lnTo>
                    <a:pt x="170402" y="149590"/>
                  </a:lnTo>
                  <a:lnTo>
                    <a:pt x="138672" y="168372"/>
                  </a:lnTo>
                  <a:lnTo>
                    <a:pt x="99822" y="175259"/>
                  </a:lnTo>
                  <a:lnTo>
                    <a:pt x="60971" y="168372"/>
                  </a:lnTo>
                  <a:lnTo>
                    <a:pt x="29241" y="149590"/>
                  </a:lnTo>
                  <a:lnTo>
                    <a:pt x="7846" y="121735"/>
                  </a:lnTo>
                  <a:lnTo>
                    <a:pt x="0" y="8762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446520" y="1440180"/>
              <a:ext cx="200025" cy="175260"/>
            </a:xfrm>
            <a:custGeom>
              <a:avLst/>
              <a:gdLst/>
              <a:ahLst/>
              <a:cxnLst/>
              <a:rect l="l" t="t" r="r" b="b"/>
              <a:pathLst>
                <a:path w="200025" h="175259">
                  <a:moveTo>
                    <a:pt x="99822" y="0"/>
                  </a:moveTo>
                  <a:lnTo>
                    <a:pt x="60971" y="6887"/>
                  </a:lnTo>
                  <a:lnTo>
                    <a:pt x="29241" y="25669"/>
                  </a:lnTo>
                  <a:lnTo>
                    <a:pt x="7846" y="53524"/>
                  </a:lnTo>
                  <a:lnTo>
                    <a:pt x="0" y="87630"/>
                  </a:lnTo>
                  <a:lnTo>
                    <a:pt x="7846" y="121735"/>
                  </a:lnTo>
                  <a:lnTo>
                    <a:pt x="29241" y="149590"/>
                  </a:lnTo>
                  <a:lnTo>
                    <a:pt x="60971" y="168372"/>
                  </a:lnTo>
                  <a:lnTo>
                    <a:pt x="99822" y="175260"/>
                  </a:lnTo>
                  <a:lnTo>
                    <a:pt x="138672" y="168372"/>
                  </a:lnTo>
                  <a:lnTo>
                    <a:pt x="170402" y="149590"/>
                  </a:lnTo>
                  <a:lnTo>
                    <a:pt x="191797" y="121735"/>
                  </a:lnTo>
                  <a:lnTo>
                    <a:pt x="199644" y="87630"/>
                  </a:lnTo>
                  <a:lnTo>
                    <a:pt x="191797" y="53524"/>
                  </a:lnTo>
                  <a:lnTo>
                    <a:pt x="170402" y="25669"/>
                  </a:lnTo>
                  <a:lnTo>
                    <a:pt x="138672" y="6887"/>
                  </a:lnTo>
                  <a:lnTo>
                    <a:pt x="998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446520" y="1440180"/>
              <a:ext cx="200025" cy="175260"/>
            </a:xfrm>
            <a:custGeom>
              <a:avLst/>
              <a:gdLst/>
              <a:ahLst/>
              <a:cxnLst/>
              <a:rect l="l" t="t" r="r" b="b"/>
              <a:pathLst>
                <a:path w="200025" h="175259">
                  <a:moveTo>
                    <a:pt x="0" y="87630"/>
                  </a:moveTo>
                  <a:lnTo>
                    <a:pt x="7846" y="53524"/>
                  </a:lnTo>
                  <a:lnTo>
                    <a:pt x="29241" y="25669"/>
                  </a:lnTo>
                  <a:lnTo>
                    <a:pt x="60971" y="6887"/>
                  </a:lnTo>
                  <a:lnTo>
                    <a:pt x="99822" y="0"/>
                  </a:lnTo>
                  <a:lnTo>
                    <a:pt x="138672" y="6887"/>
                  </a:lnTo>
                  <a:lnTo>
                    <a:pt x="170402" y="25669"/>
                  </a:lnTo>
                  <a:lnTo>
                    <a:pt x="191797" y="53524"/>
                  </a:lnTo>
                  <a:lnTo>
                    <a:pt x="199644" y="87630"/>
                  </a:lnTo>
                  <a:lnTo>
                    <a:pt x="191797" y="121735"/>
                  </a:lnTo>
                  <a:lnTo>
                    <a:pt x="170402" y="149590"/>
                  </a:lnTo>
                  <a:lnTo>
                    <a:pt x="138672" y="168372"/>
                  </a:lnTo>
                  <a:lnTo>
                    <a:pt x="99822" y="175260"/>
                  </a:lnTo>
                  <a:lnTo>
                    <a:pt x="60971" y="168372"/>
                  </a:lnTo>
                  <a:lnTo>
                    <a:pt x="29241" y="149590"/>
                  </a:lnTo>
                  <a:lnTo>
                    <a:pt x="7846" y="121735"/>
                  </a:lnTo>
                  <a:lnTo>
                    <a:pt x="0" y="8763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446520" y="1615440"/>
              <a:ext cx="200025" cy="177165"/>
            </a:xfrm>
            <a:custGeom>
              <a:avLst/>
              <a:gdLst/>
              <a:ahLst/>
              <a:cxnLst/>
              <a:rect l="l" t="t" r="r" b="b"/>
              <a:pathLst>
                <a:path w="200025" h="177164">
                  <a:moveTo>
                    <a:pt x="99822" y="0"/>
                  </a:moveTo>
                  <a:lnTo>
                    <a:pt x="60971" y="6953"/>
                  </a:lnTo>
                  <a:lnTo>
                    <a:pt x="29241" y="25907"/>
                  </a:lnTo>
                  <a:lnTo>
                    <a:pt x="7846" y="54006"/>
                  </a:lnTo>
                  <a:lnTo>
                    <a:pt x="0" y="88392"/>
                  </a:lnTo>
                  <a:lnTo>
                    <a:pt x="7846" y="122777"/>
                  </a:lnTo>
                  <a:lnTo>
                    <a:pt x="29241" y="150875"/>
                  </a:lnTo>
                  <a:lnTo>
                    <a:pt x="60971" y="169830"/>
                  </a:lnTo>
                  <a:lnTo>
                    <a:pt x="99822" y="176784"/>
                  </a:lnTo>
                  <a:lnTo>
                    <a:pt x="138672" y="169830"/>
                  </a:lnTo>
                  <a:lnTo>
                    <a:pt x="170402" y="150875"/>
                  </a:lnTo>
                  <a:lnTo>
                    <a:pt x="191797" y="122777"/>
                  </a:lnTo>
                  <a:lnTo>
                    <a:pt x="199644" y="88392"/>
                  </a:lnTo>
                  <a:lnTo>
                    <a:pt x="191797" y="54006"/>
                  </a:lnTo>
                  <a:lnTo>
                    <a:pt x="170402" y="25908"/>
                  </a:lnTo>
                  <a:lnTo>
                    <a:pt x="138672" y="6953"/>
                  </a:lnTo>
                  <a:lnTo>
                    <a:pt x="998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446520" y="1615440"/>
              <a:ext cx="200025" cy="177165"/>
            </a:xfrm>
            <a:custGeom>
              <a:avLst/>
              <a:gdLst/>
              <a:ahLst/>
              <a:cxnLst/>
              <a:rect l="l" t="t" r="r" b="b"/>
              <a:pathLst>
                <a:path w="200025" h="177164">
                  <a:moveTo>
                    <a:pt x="0" y="88392"/>
                  </a:moveTo>
                  <a:lnTo>
                    <a:pt x="7846" y="54006"/>
                  </a:lnTo>
                  <a:lnTo>
                    <a:pt x="29241" y="25907"/>
                  </a:lnTo>
                  <a:lnTo>
                    <a:pt x="60971" y="6953"/>
                  </a:lnTo>
                  <a:lnTo>
                    <a:pt x="99822" y="0"/>
                  </a:lnTo>
                  <a:lnTo>
                    <a:pt x="138672" y="6953"/>
                  </a:lnTo>
                  <a:lnTo>
                    <a:pt x="170402" y="25908"/>
                  </a:lnTo>
                  <a:lnTo>
                    <a:pt x="191797" y="54006"/>
                  </a:lnTo>
                  <a:lnTo>
                    <a:pt x="199644" y="88392"/>
                  </a:lnTo>
                  <a:lnTo>
                    <a:pt x="191797" y="122777"/>
                  </a:lnTo>
                  <a:lnTo>
                    <a:pt x="170402" y="150875"/>
                  </a:lnTo>
                  <a:lnTo>
                    <a:pt x="138672" y="169830"/>
                  </a:lnTo>
                  <a:lnTo>
                    <a:pt x="99822" y="176784"/>
                  </a:lnTo>
                  <a:lnTo>
                    <a:pt x="60971" y="169830"/>
                  </a:lnTo>
                  <a:lnTo>
                    <a:pt x="29241" y="150875"/>
                  </a:lnTo>
                  <a:lnTo>
                    <a:pt x="7846" y="122777"/>
                  </a:lnTo>
                  <a:lnTo>
                    <a:pt x="0" y="8839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446520" y="1792224"/>
              <a:ext cx="201295" cy="175260"/>
            </a:xfrm>
            <a:custGeom>
              <a:avLst/>
              <a:gdLst/>
              <a:ahLst/>
              <a:cxnLst/>
              <a:rect l="l" t="t" r="r" b="b"/>
              <a:pathLst>
                <a:path w="201295" h="175260">
                  <a:moveTo>
                    <a:pt x="100583" y="0"/>
                  </a:moveTo>
                  <a:lnTo>
                    <a:pt x="61454" y="6887"/>
                  </a:lnTo>
                  <a:lnTo>
                    <a:pt x="29479" y="25669"/>
                  </a:lnTo>
                  <a:lnTo>
                    <a:pt x="7911" y="53524"/>
                  </a:lnTo>
                  <a:lnTo>
                    <a:pt x="0" y="87629"/>
                  </a:lnTo>
                  <a:lnTo>
                    <a:pt x="7911" y="121735"/>
                  </a:lnTo>
                  <a:lnTo>
                    <a:pt x="29479" y="149590"/>
                  </a:lnTo>
                  <a:lnTo>
                    <a:pt x="61454" y="168372"/>
                  </a:lnTo>
                  <a:lnTo>
                    <a:pt x="100583" y="175260"/>
                  </a:lnTo>
                  <a:lnTo>
                    <a:pt x="139713" y="168372"/>
                  </a:lnTo>
                  <a:lnTo>
                    <a:pt x="171688" y="149590"/>
                  </a:lnTo>
                  <a:lnTo>
                    <a:pt x="193256" y="121735"/>
                  </a:lnTo>
                  <a:lnTo>
                    <a:pt x="201168" y="87629"/>
                  </a:lnTo>
                  <a:lnTo>
                    <a:pt x="193256" y="53524"/>
                  </a:lnTo>
                  <a:lnTo>
                    <a:pt x="171688" y="25669"/>
                  </a:lnTo>
                  <a:lnTo>
                    <a:pt x="139713" y="6887"/>
                  </a:lnTo>
                  <a:lnTo>
                    <a:pt x="10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446520" y="1792224"/>
              <a:ext cx="201295" cy="175260"/>
            </a:xfrm>
            <a:custGeom>
              <a:avLst/>
              <a:gdLst/>
              <a:ahLst/>
              <a:cxnLst/>
              <a:rect l="l" t="t" r="r" b="b"/>
              <a:pathLst>
                <a:path w="201295" h="175260">
                  <a:moveTo>
                    <a:pt x="0" y="87629"/>
                  </a:moveTo>
                  <a:lnTo>
                    <a:pt x="7911" y="53524"/>
                  </a:lnTo>
                  <a:lnTo>
                    <a:pt x="29479" y="25669"/>
                  </a:lnTo>
                  <a:lnTo>
                    <a:pt x="61454" y="6887"/>
                  </a:lnTo>
                  <a:lnTo>
                    <a:pt x="100583" y="0"/>
                  </a:lnTo>
                  <a:lnTo>
                    <a:pt x="139713" y="6887"/>
                  </a:lnTo>
                  <a:lnTo>
                    <a:pt x="171688" y="25669"/>
                  </a:lnTo>
                  <a:lnTo>
                    <a:pt x="193256" y="53524"/>
                  </a:lnTo>
                  <a:lnTo>
                    <a:pt x="201168" y="87629"/>
                  </a:lnTo>
                  <a:lnTo>
                    <a:pt x="193256" y="121735"/>
                  </a:lnTo>
                  <a:lnTo>
                    <a:pt x="171688" y="149590"/>
                  </a:lnTo>
                  <a:lnTo>
                    <a:pt x="139713" y="168372"/>
                  </a:lnTo>
                  <a:lnTo>
                    <a:pt x="100583" y="175260"/>
                  </a:lnTo>
                  <a:lnTo>
                    <a:pt x="61454" y="168372"/>
                  </a:lnTo>
                  <a:lnTo>
                    <a:pt x="29479" y="149590"/>
                  </a:lnTo>
                  <a:lnTo>
                    <a:pt x="7911" y="121735"/>
                  </a:lnTo>
                  <a:lnTo>
                    <a:pt x="0" y="87629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446520" y="1967484"/>
              <a:ext cx="203200" cy="173990"/>
            </a:xfrm>
            <a:custGeom>
              <a:avLst/>
              <a:gdLst/>
              <a:ahLst/>
              <a:cxnLst/>
              <a:rect l="l" t="t" r="r" b="b"/>
              <a:pathLst>
                <a:path w="203200" h="173989">
                  <a:moveTo>
                    <a:pt x="101346" y="0"/>
                  </a:moveTo>
                  <a:lnTo>
                    <a:pt x="61882" y="6822"/>
                  </a:lnTo>
                  <a:lnTo>
                    <a:pt x="29670" y="25431"/>
                  </a:lnTo>
                  <a:lnTo>
                    <a:pt x="7959" y="53042"/>
                  </a:lnTo>
                  <a:lnTo>
                    <a:pt x="0" y="86867"/>
                  </a:lnTo>
                  <a:lnTo>
                    <a:pt x="7959" y="120693"/>
                  </a:lnTo>
                  <a:lnTo>
                    <a:pt x="29670" y="148304"/>
                  </a:lnTo>
                  <a:lnTo>
                    <a:pt x="61882" y="166913"/>
                  </a:lnTo>
                  <a:lnTo>
                    <a:pt x="101346" y="173736"/>
                  </a:lnTo>
                  <a:lnTo>
                    <a:pt x="140809" y="166913"/>
                  </a:lnTo>
                  <a:lnTo>
                    <a:pt x="173021" y="148304"/>
                  </a:lnTo>
                  <a:lnTo>
                    <a:pt x="194732" y="120693"/>
                  </a:lnTo>
                  <a:lnTo>
                    <a:pt x="202691" y="86867"/>
                  </a:lnTo>
                  <a:lnTo>
                    <a:pt x="194732" y="53042"/>
                  </a:lnTo>
                  <a:lnTo>
                    <a:pt x="173021" y="25431"/>
                  </a:lnTo>
                  <a:lnTo>
                    <a:pt x="140809" y="6822"/>
                  </a:lnTo>
                  <a:lnTo>
                    <a:pt x="1013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446520" y="1967484"/>
              <a:ext cx="203200" cy="173990"/>
            </a:xfrm>
            <a:custGeom>
              <a:avLst/>
              <a:gdLst/>
              <a:ahLst/>
              <a:cxnLst/>
              <a:rect l="l" t="t" r="r" b="b"/>
              <a:pathLst>
                <a:path w="203200" h="173989">
                  <a:moveTo>
                    <a:pt x="0" y="86867"/>
                  </a:moveTo>
                  <a:lnTo>
                    <a:pt x="7959" y="53042"/>
                  </a:lnTo>
                  <a:lnTo>
                    <a:pt x="29670" y="25431"/>
                  </a:lnTo>
                  <a:lnTo>
                    <a:pt x="61882" y="6822"/>
                  </a:lnTo>
                  <a:lnTo>
                    <a:pt x="101346" y="0"/>
                  </a:lnTo>
                  <a:lnTo>
                    <a:pt x="140809" y="6822"/>
                  </a:lnTo>
                  <a:lnTo>
                    <a:pt x="173021" y="25431"/>
                  </a:lnTo>
                  <a:lnTo>
                    <a:pt x="194732" y="53042"/>
                  </a:lnTo>
                  <a:lnTo>
                    <a:pt x="202691" y="86867"/>
                  </a:lnTo>
                  <a:lnTo>
                    <a:pt x="194732" y="120693"/>
                  </a:lnTo>
                  <a:lnTo>
                    <a:pt x="173021" y="148304"/>
                  </a:lnTo>
                  <a:lnTo>
                    <a:pt x="140809" y="166913"/>
                  </a:lnTo>
                  <a:lnTo>
                    <a:pt x="101346" y="173736"/>
                  </a:lnTo>
                  <a:lnTo>
                    <a:pt x="61882" y="166913"/>
                  </a:lnTo>
                  <a:lnTo>
                    <a:pt x="29670" y="148304"/>
                  </a:lnTo>
                  <a:lnTo>
                    <a:pt x="7959" y="120693"/>
                  </a:lnTo>
                  <a:lnTo>
                    <a:pt x="0" y="8686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446520" y="2142744"/>
              <a:ext cx="204470" cy="173990"/>
            </a:xfrm>
            <a:custGeom>
              <a:avLst/>
              <a:gdLst/>
              <a:ahLst/>
              <a:cxnLst/>
              <a:rect l="l" t="t" r="r" b="b"/>
              <a:pathLst>
                <a:path w="204470" h="173989">
                  <a:moveTo>
                    <a:pt x="102107" y="0"/>
                  </a:moveTo>
                  <a:lnTo>
                    <a:pt x="62364" y="6822"/>
                  </a:lnTo>
                  <a:lnTo>
                    <a:pt x="29908" y="25431"/>
                  </a:lnTo>
                  <a:lnTo>
                    <a:pt x="8024" y="53042"/>
                  </a:lnTo>
                  <a:lnTo>
                    <a:pt x="0" y="86867"/>
                  </a:lnTo>
                  <a:lnTo>
                    <a:pt x="8024" y="120693"/>
                  </a:lnTo>
                  <a:lnTo>
                    <a:pt x="29908" y="148304"/>
                  </a:lnTo>
                  <a:lnTo>
                    <a:pt x="62364" y="166913"/>
                  </a:lnTo>
                  <a:lnTo>
                    <a:pt x="102107" y="173735"/>
                  </a:lnTo>
                  <a:lnTo>
                    <a:pt x="141851" y="166913"/>
                  </a:lnTo>
                  <a:lnTo>
                    <a:pt x="174307" y="148304"/>
                  </a:lnTo>
                  <a:lnTo>
                    <a:pt x="196191" y="120693"/>
                  </a:lnTo>
                  <a:lnTo>
                    <a:pt x="204215" y="86867"/>
                  </a:lnTo>
                  <a:lnTo>
                    <a:pt x="196191" y="53042"/>
                  </a:lnTo>
                  <a:lnTo>
                    <a:pt x="174307" y="25431"/>
                  </a:lnTo>
                  <a:lnTo>
                    <a:pt x="141851" y="6822"/>
                  </a:lnTo>
                  <a:lnTo>
                    <a:pt x="1021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446520" y="2142744"/>
              <a:ext cx="204470" cy="173990"/>
            </a:xfrm>
            <a:custGeom>
              <a:avLst/>
              <a:gdLst/>
              <a:ahLst/>
              <a:cxnLst/>
              <a:rect l="l" t="t" r="r" b="b"/>
              <a:pathLst>
                <a:path w="204470" h="173989">
                  <a:moveTo>
                    <a:pt x="0" y="86867"/>
                  </a:moveTo>
                  <a:lnTo>
                    <a:pt x="8024" y="53042"/>
                  </a:lnTo>
                  <a:lnTo>
                    <a:pt x="29908" y="25431"/>
                  </a:lnTo>
                  <a:lnTo>
                    <a:pt x="62364" y="6822"/>
                  </a:lnTo>
                  <a:lnTo>
                    <a:pt x="102107" y="0"/>
                  </a:lnTo>
                  <a:lnTo>
                    <a:pt x="141851" y="6822"/>
                  </a:lnTo>
                  <a:lnTo>
                    <a:pt x="174307" y="25431"/>
                  </a:lnTo>
                  <a:lnTo>
                    <a:pt x="196191" y="53042"/>
                  </a:lnTo>
                  <a:lnTo>
                    <a:pt x="204215" y="86867"/>
                  </a:lnTo>
                  <a:lnTo>
                    <a:pt x="196191" y="120693"/>
                  </a:lnTo>
                  <a:lnTo>
                    <a:pt x="174307" y="148304"/>
                  </a:lnTo>
                  <a:lnTo>
                    <a:pt x="141851" y="166913"/>
                  </a:lnTo>
                  <a:lnTo>
                    <a:pt x="102107" y="173735"/>
                  </a:lnTo>
                  <a:lnTo>
                    <a:pt x="62364" y="166913"/>
                  </a:lnTo>
                  <a:lnTo>
                    <a:pt x="29908" y="148304"/>
                  </a:lnTo>
                  <a:lnTo>
                    <a:pt x="8024" y="120693"/>
                  </a:lnTo>
                  <a:lnTo>
                    <a:pt x="0" y="8686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446520" y="2319527"/>
              <a:ext cx="204470" cy="172720"/>
            </a:xfrm>
            <a:custGeom>
              <a:avLst/>
              <a:gdLst/>
              <a:ahLst/>
              <a:cxnLst/>
              <a:rect l="l" t="t" r="r" b="b"/>
              <a:pathLst>
                <a:path w="204470" h="172719">
                  <a:moveTo>
                    <a:pt x="102107" y="0"/>
                  </a:moveTo>
                  <a:lnTo>
                    <a:pt x="62364" y="6774"/>
                  </a:lnTo>
                  <a:lnTo>
                    <a:pt x="29908" y="25241"/>
                  </a:lnTo>
                  <a:lnTo>
                    <a:pt x="8024" y="52613"/>
                  </a:lnTo>
                  <a:lnTo>
                    <a:pt x="0" y="86106"/>
                  </a:lnTo>
                  <a:lnTo>
                    <a:pt x="8024" y="119598"/>
                  </a:lnTo>
                  <a:lnTo>
                    <a:pt x="29908" y="146970"/>
                  </a:lnTo>
                  <a:lnTo>
                    <a:pt x="62364" y="165437"/>
                  </a:lnTo>
                  <a:lnTo>
                    <a:pt x="102107" y="172212"/>
                  </a:lnTo>
                  <a:lnTo>
                    <a:pt x="141851" y="165437"/>
                  </a:lnTo>
                  <a:lnTo>
                    <a:pt x="174307" y="146970"/>
                  </a:lnTo>
                  <a:lnTo>
                    <a:pt x="196191" y="119598"/>
                  </a:lnTo>
                  <a:lnTo>
                    <a:pt x="204215" y="86106"/>
                  </a:lnTo>
                  <a:lnTo>
                    <a:pt x="196191" y="52613"/>
                  </a:lnTo>
                  <a:lnTo>
                    <a:pt x="174307" y="25241"/>
                  </a:lnTo>
                  <a:lnTo>
                    <a:pt x="141851" y="6774"/>
                  </a:lnTo>
                  <a:lnTo>
                    <a:pt x="1021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446520" y="2319527"/>
              <a:ext cx="204470" cy="172720"/>
            </a:xfrm>
            <a:custGeom>
              <a:avLst/>
              <a:gdLst/>
              <a:ahLst/>
              <a:cxnLst/>
              <a:rect l="l" t="t" r="r" b="b"/>
              <a:pathLst>
                <a:path w="204470" h="172719">
                  <a:moveTo>
                    <a:pt x="0" y="86106"/>
                  </a:moveTo>
                  <a:lnTo>
                    <a:pt x="8024" y="52613"/>
                  </a:lnTo>
                  <a:lnTo>
                    <a:pt x="29908" y="25241"/>
                  </a:lnTo>
                  <a:lnTo>
                    <a:pt x="62364" y="6774"/>
                  </a:lnTo>
                  <a:lnTo>
                    <a:pt x="102107" y="0"/>
                  </a:lnTo>
                  <a:lnTo>
                    <a:pt x="141851" y="6774"/>
                  </a:lnTo>
                  <a:lnTo>
                    <a:pt x="174307" y="25241"/>
                  </a:lnTo>
                  <a:lnTo>
                    <a:pt x="196191" y="52613"/>
                  </a:lnTo>
                  <a:lnTo>
                    <a:pt x="204215" y="86106"/>
                  </a:lnTo>
                  <a:lnTo>
                    <a:pt x="196191" y="119598"/>
                  </a:lnTo>
                  <a:lnTo>
                    <a:pt x="174307" y="146970"/>
                  </a:lnTo>
                  <a:lnTo>
                    <a:pt x="141851" y="165437"/>
                  </a:lnTo>
                  <a:lnTo>
                    <a:pt x="102107" y="172212"/>
                  </a:lnTo>
                  <a:lnTo>
                    <a:pt x="62364" y="165437"/>
                  </a:lnTo>
                  <a:lnTo>
                    <a:pt x="29908" y="146970"/>
                  </a:lnTo>
                  <a:lnTo>
                    <a:pt x="8024" y="119598"/>
                  </a:lnTo>
                  <a:lnTo>
                    <a:pt x="0" y="8610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446520" y="2493263"/>
              <a:ext cx="204470" cy="177165"/>
            </a:xfrm>
            <a:custGeom>
              <a:avLst/>
              <a:gdLst/>
              <a:ahLst/>
              <a:cxnLst/>
              <a:rect l="l" t="t" r="r" b="b"/>
              <a:pathLst>
                <a:path w="204470" h="177164">
                  <a:moveTo>
                    <a:pt x="102107" y="0"/>
                  </a:moveTo>
                  <a:lnTo>
                    <a:pt x="62364" y="6953"/>
                  </a:lnTo>
                  <a:lnTo>
                    <a:pt x="29908" y="25908"/>
                  </a:lnTo>
                  <a:lnTo>
                    <a:pt x="8024" y="54006"/>
                  </a:lnTo>
                  <a:lnTo>
                    <a:pt x="0" y="88391"/>
                  </a:lnTo>
                  <a:lnTo>
                    <a:pt x="8024" y="122777"/>
                  </a:lnTo>
                  <a:lnTo>
                    <a:pt x="29908" y="150875"/>
                  </a:lnTo>
                  <a:lnTo>
                    <a:pt x="62364" y="169830"/>
                  </a:lnTo>
                  <a:lnTo>
                    <a:pt x="102107" y="176784"/>
                  </a:lnTo>
                  <a:lnTo>
                    <a:pt x="141851" y="169830"/>
                  </a:lnTo>
                  <a:lnTo>
                    <a:pt x="174307" y="150876"/>
                  </a:lnTo>
                  <a:lnTo>
                    <a:pt x="196191" y="122777"/>
                  </a:lnTo>
                  <a:lnTo>
                    <a:pt x="204215" y="88391"/>
                  </a:lnTo>
                  <a:lnTo>
                    <a:pt x="196191" y="54006"/>
                  </a:lnTo>
                  <a:lnTo>
                    <a:pt x="174307" y="25908"/>
                  </a:lnTo>
                  <a:lnTo>
                    <a:pt x="141851" y="6953"/>
                  </a:lnTo>
                  <a:lnTo>
                    <a:pt x="1021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446520" y="2493263"/>
              <a:ext cx="204470" cy="177165"/>
            </a:xfrm>
            <a:custGeom>
              <a:avLst/>
              <a:gdLst/>
              <a:ahLst/>
              <a:cxnLst/>
              <a:rect l="l" t="t" r="r" b="b"/>
              <a:pathLst>
                <a:path w="204470" h="177164">
                  <a:moveTo>
                    <a:pt x="0" y="88391"/>
                  </a:moveTo>
                  <a:lnTo>
                    <a:pt x="8024" y="54006"/>
                  </a:lnTo>
                  <a:lnTo>
                    <a:pt x="29908" y="25908"/>
                  </a:lnTo>
                  <a:lnTo>
                    <a:pt x="62364" y="6953"/>
                  </a:lnTo>
                  <a:lnTo>
                    <a:pt x="102107" y="0"/>
                  </a:lnTo>
                  <a:lnTo>
                    <a:pt x="141851" y="6953"/>
                  </a:lnTo>
                  <a:lnTo>
                    <a:pt x="174307" y="25908"/>
                  </a:lnTo>
                  <a:lnTo>
                    <a:pt x="196191" y="54006"/>
                  </a:lnTo>
                  <a:lnTo>
                    <a:pt x="204215" y="88391"/>
                  </a:lnTo>
                  <a:lnTo>
                    <a:pt x="196191" y="122777"/>
                  </a:lnTo>
                  <a:lnTo>
                    <a:pt x="174307" y="150876"/>
                  </a:lnTo>
                  <a:lnTo>
                    <a:pt x="141851" y="169830"/>
                  </a:lnTo>
                  <a:lnTo>
                    <a:pt x="102107" y="176784"/>
                  </a:lnTo>
                  <a:lnTo>
                    <a:pt x="62364" y="169830"/>
                  </a:lnTo>
                  <a:lnTo>
                    <a:pt x="29908" y="150875"/>
                  </a:lnTo>
                  <a:lnTo>
                    <a:pt x="8024" y="122777"/>
                  </a:lnTo>
                  <a:lnTo>
                    <a:pt x="0" y="8839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446520" y="2670048"/>
              <a:ext cx="204470" cy="175260"/>
            </a:xfrm>
            <a:custGeom>
              <a:avLst/>
              <a:gdLst/>
              <a:ahLst/>
              <a:cxnLst/>
              <a:rect l="l" t="t" r="r" b="b"/>
              <a:pathLst>
                <a:path w="204470" h="175260">
                  <a:moveTo>
                    <a:pt x="102107" y="0"/>
                  </a:moveTo>
                  <a:lnTo>
                    <a:pt x="62364" y="6887"/>
                  </a:lnTo>
                  <a:lnTo>
                    <a:pt x="29908" y="25669"/>
                  </a:lnTo>
                  <a:lnTo>
                    <a:pt x="8024" y="53524"/>
                  </a:lnTo>
                  <a:lnTo>
                    <a:pt x="0" y="87629"/>
                  </a:lnTo>
                  <a:lnTo>
                    <a:pt x="8024" y="121735"/>
                  </a:lnTo>
                  <a:lnTo>
                    <a:pt x="29908" y="149590"/>
                  </a:lnTo>
                  <a:lnTo>
                    <a:pt x="62364" y="168372"/>
                  </a:lnTo>
                  <a:lnTo>
                    <a:pt x="102107" y="175260"/>
                  </a:lnTo>
                  <a:lnTo>
                    <a:pt x="141851" y="168372"/>
                  </a:lnTo>
                  <a:lnTo>
                    <a:pt x="174307" y="149590"/>
                  </a:lnTo>
                  <a:lnTo>
                    <a:pt x="196191" y="121735"/>
                  </a:lnTo>
                  <a:lnTo>
                    <a:pt x="204215" y="87629"/>
                  </a:lnTo>
                  <a:lnTo>
                    <a:pt x="196191" y="53524"/>
                  </a:lnTo>
                  <a:lnTo>
                    <a:pt x="174307" y="25669"/>
                  </a:lnTo>
                  <a:lnTo>
                    <a:pt x="141851" y="6887"/>
                  </a:lnTo>
                  <a:lnTo>
                    <a:pt x="1021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446520" y="2670048"/>
              <a:ext cx="204470" cy="175260"/>
            </a:xfrm>
            <a:custGeom>
              <a:avLst/>
              <a:gdLst/>
              <a:ahLst/>
              <a:cxnLst/>
              <a:rect l="l" t="t" r="r" b="b"/>
              <a:pathLst>
                <a:path w="204470" h="175260">
                  <a:moveTo>
                    <a:pt x="0" y="87629"/>
                  </a:moveTo>
                  <a:lnTo>
                    <a:pt x="8024" y="53524"/>
                  </a:lnTo>
                  <a:lnTo>
                    <a:pt x="29908" y="25669"/>
                  </a:lnTo>
                  <a:lnTo>
                    <a:pt x="62364" y="6887"/>
                  </a:lnTo>
                  <a:lnTo>
                    <a:pt x="102107" y="0"/>
                  </a:lnTo>
                  <a:lnTo>
                    <a:pt x="141851" y="6887"/>
                  </a:lnTo>
                  <a:lnTo>
                    <a:pt x="174307" y="25669"/>
                  </a:lnTo>
                  <a:lnTo>
                    <a:pt x="196191" y="53524"/>
                  </a:lnTo>
                  <a:lnTo>
                    <a:pt x="204215" y="87629"/>
                  </a:lnTo>
                  <a:lnTo>
                    <a:pt x="196191" y="121735"/>
                  </a:lnTo>
                  <a:lnTo>
                    <a:pt x="174307" y="149590"/>
                  </a:lnTo>
                  <a:lnTo>
                    <a:pt x="141851" y="168372"/>
                  </a:lnTo>
                  <a:lnTo>
                    <a:pt x="102107" y="175260"/>
                  </a:lnTo>
                  <a:lnTo>
                    <a:pt x="62364" y="168372"/>
                  </a:lnTo>
                  <a:lnTo>
                    <a:pt x="29908" y="149590"/>
                  </a:lnTo>
                  <a:lnTo>
                    <a:pt x="8024" y="121735"/>
                  </a:lnTo>
                  <a:lnTo>
                    <a:pt x="0" y="8762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446520" y="2845308"/>
              <a:ext cx="204470" cy="173990"/>
            </a:xfrm>
            <a:custGeom>
              <a:avLst/>
              <a:gdLst/>
              <a:ahLst/>
              <a:cxnLst/>
              <a:rect l="l" t="t" r="r" b="b"/>
              <a:pathLst>
                <a:path w="204470" h="173989">
                  <a:moveTo>
                    <a:pt x="102107" y="0"/>
                  </a:moveTo>
                  <a:lnTo>
                    <a:pt x="62364" y="6822"/>
                  </a:lnTo>
                  <a:lnTo>
                    <a:pt x="29908" y="25431"/>
                  </a:lnTo>
                  <a:lnTo>
                    <a:pt x="8024" y="53042"/>
                  </a:lnTo>
                  <a:lnTo>
                    <a:pt x="0" y="86867"/>
                  </a:lnTo>
                  <a:lnTo>
                    <a:pt x="8024" y="120693"/>
                  </a:lnTo>
                  <a:lnTo>
                    <a:pt x="29908" y="148304"/>
                  </a:lnTo>
                  <a:lnTo>
                    <a:pt x="62364" y="166913"/>
                  </a:lnTo>
                  <a:lnTo>
                    <a:pt x="102107" y="173736"/>
                  </a:lnTo>
                  <a:lnTo>
                    <a:pt x="141851" y="166913"/>
                  </a:lnTo>
                  <a:lnTo>
                    <a:pt x="174307" y="148304"/>
                  </a:lnTo>
                  <a:lnTo>
                    <a:pt x="196191" y="120693"/>
                  </a:lnTo>
                  <a:lnTo>
                    <a:pt x="204215" y="86867"/>
                  </a:lnTo>
                  <a:lnTo>
                    <a:pt x="196191" y="53042"/>
                  </a:lnTo>
                  <a:lnTo>
                    <a:pt x="174307" y="25431"/>
                  </a:lnTo>
                  <a:lnTo>
                    <a:pt x="141851" y="6822"/>
                  </a:lnTo>
                  <a:lnTo>
                    <a:pt x="1021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446520" y="2845308"/>
              <a:ext cx="204470" cy="173990"/>
            </a:xfrm>
            <a:custGeom>
              <a:avLst/>
              <a:gdLst/>
              <a:ahLst/>
              <a:cxnLst/>
              <a:rect l="l" t="t" r="r" b="b"/>
              <a:pathLst>
                <a:path w="204470" h="173989">
                  <a:moveTo>
                    <a:pt x="0" y="86867"/>
                  </a:moveTo>
                  <a:lnTo>
                    <a:pt x="8024" y="53042"/>
                  </a:lnTo>
                  <a:lnTo>
                    <a:pt x="29908" y="25431"/>
                  </a:lnTo>
                  <a:lnTo>
                    <a:pt x="62364" y="6822"/>
                  </a:lnTo>
                  <a:lnTo>
                    <a:pt x="102107" y="0"/>
                  </a:lnTo>
                  <a:lnTo>
                    <a:pt x="141851" y="6822"/>
                  </a:lnTo>
                  <a:lnTo>
                    <a:pt x="174307" y="25431"/>
                  </a:lnTo>
                  <a:lnTo>
                    <a:pt x="196191" y="53042"/>
                  </a:lnTo>
                  <a:lnTo>
                    <a:pt x="204215" y="86867"/>
                  </a:lnTo>
                  <a:lnTo>
                    <a:pt x="196191" y="120693"/>
                  </a:lnTo>
                  <a:lnTo>
                    <a:pt x="174307" y="148304"/>
                  </a:lnTo>
                  <a:lnTo>
                    <a:pt x="141851" y="166913"/>
                  </a:lnTo>
                  <a:lnTo>
                    <a:pt x="102107" y="173736"/>
                  </a:lnTo>
                  <a:lnTo>
                    <a:pt x="62364" y="166913"/>
                  </a:lnTo>
                  <a:lnTo>
                    <a:pt x="29908" y="148304"/>
                  </a:lnTo>
                  <a:lnTo>
                    <a:pt x="8024" y="120693"/>
                  </a:lnTo>
                  <a:lnTo>
                    <a:pt x="0" y="8686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446520" y="3022092"/>
              <a:ext cx="204470" cy="172720"/>
            </a:xfrm>
            <a:custGeom>
              <a:avLst/>
              <a:gdLst/>
              <a:ahLst/>
              <a:cxnLst/>
              <a:rect l="l" t="t" r="r" b="b"/>
              <a:pathLst>
                <a:path w="204470" h="172719">
                  <a:moveTo>
                    <a:pt x="102107" y="0"/>
                  </a:moveTo>
                  <a:lnTo>
                    <a:pt x="62364" y="6774"/>
                  </a:lnTo>
                  <a:lnTo>
                    <a:pt x="29908" y="25241"/>
                  </a:lnTo>
                  <a:lnTo>
                    <a:pt x="8024" y="52613"/>
                  </a:lnTo>
                  <a:lnTo>
                    <a:pt x="0" y="86106"/>
                  </a:lnTo>
                  <a:lnTo>
                    <a:pt x="8024" y="119598"/>
                  </a:lnTo>
                  <a:lnTo>
                    <a:pt x="29908" y="146970"/>
                  </a:lnTo>
                  <a:lnTo>
                    <a:pt x="62364" y="165437"/>
                  </a:lnTo>
                  <a:lnTo>
                    <a:pt x="102107" y="172212"/>
                  </a:lnTo>
                  <a:lnTo>
                    <a:pt x="141851" y="165437"/>
                  </a:lnTo>
                  <a:lnTo>
                    <a:pt x="174307" y="146970"/>
                  </a:lnTo>
                  <a:lnTo>
                    <a:pt x="196191" y="119598"/>
                  </a:lnTo>
                  <a:lnTo>
                    <a:pt x="204215" y="86106"/>
                  </a:lnTo>
                  <a:lnTo>
                    <a:pt x="196191" y="52613"/>
                  </a:lnTo>
                  <a:lnTo>
                    <a:pt x="174307" y="25241"/>
                  </a:lnTo>
                  <a:lnTo>
                    <a:pt x="141851" y="6774"/>
                  </a:lnTo>
                  <a:lnTo>
                    <a:pt x="1021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446520" y="3022092"/>
              <a:ext cx="204470" cy="172720"/>
            </a:xfrm>
            <a:custGeom>
              <a:avLst/>
              <a:gdLst/>
              <a:ahLst/>
              <a:cxnLst/>
              <a:rect l="l" t="t" r="r" b="b"/>
              <a:pathLst>
                <a:path w="204470" h="172719">
                  <a:moveTo>
                    <a:pt x="0" y="86106"/>
                  </a:moveTo>
                  <a:lnTo>
                    <a:pt x="8024" y="52613"/>
                  </a:lnTo>
                  <a:lnTo>
                    <a:pt x="29908" y="25241"/>
                  </a:lnTo>
                  <a:lnTo>
                    <a:pt x="62364" y="6774"/>
                  </a:lnTo>
                  <a:lnTo>
                    <a:pt x="102107" y="0"/>
                  </a:lnTo>
                  <a:lnTo>
                    <a:pt x="141851" y="6774"/>
                  </a:lnTo>
                  <a:lnTo>
                    <a:pt x="174307" y="25241"/>
                  </a:lnTo>
                  <a:lnTo>
                    <a:pt x="196191" y="52613"/>
                  </a:lnTo>
                  <a:lnTo>
                    <a:pt x="204215" y="86106"/>
                  </a:lnTo>
                  <a:lnTo>
                    <a:pt x="196191" y="119598"/>
                  </a:lnTo>
                  <a:lnTo>
                    <a:pt x="174307" y="146970"/>
                  </a:lnTo>
                  <a:lnTo>
                    <a:pt x="141851" y="165437"/>
                  </a:lnTo>
                  <a:lnTo>
                    <a:pt x="102107" y="172212"/>
                  </a:lnTo>
                  <a:lnTo>
                    <a:pt x="62364" y="165437"/>
                  </a:lnTo>
                  <a:lnTo>
                    <a:pt x="29908" y="146970"/>
                  </a:lnTo>
                  <a:lnTo>
                    <a:pt x="8024" y="119598"/>
                  </a:lnTo>
                  <a:lnTo>
                    <a:pt x="0" y="8610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446520" y="3197352"/>
              <a:ext cx="204470" cy="173990"/>
            </a:xfrm>
            <a:custGeom>
              <a:avLst/>
              <a:gdLst/>
              <a:ahLst/>
              <a:cxnLst/>
              <a:rect l="l" t="t" r="r" b="b"/>
              <a:pathLst>
                <a:path w="204470" h="173989">
                  <a:moveTo>
                    <a:pt x="102107" y="0"/>
                  </a:moveTo>
                  <a:lnTo>
                    <a:pt x="62364" y="6822"/>
                  </a:lnTo>
                  <a:lnTo>
                    <a:pt x="29908" y="25431"/>
                  </a:lnTo>
                  <a:lnTo>
                    <a:pt x="8024" y="53042"/>
                  </a:lnTo>
                  <a:lnTo>
                    <a:pt x="0" y="86868"/>
                  </a:lnTo>
                  <a:lnTo>
                    <a:pt x="8024" y="120693"/>
                  </a:lnTo>
                  <a:lnTo>
                    <a:pt x="29908" y="148304"/>
                  </a:lnTo>
                  <a:lnTo>
                    <a:pt x="62364" y="166913"/>
                  </a:lnTo>
                  <a:lnTo>
                    <a:pt x="102107" y="173736"/>
                  </a:lnTo>
                  <a:lnTo>
                    <a:pt x="141851" y="166913"/>
                  </a:lnTo>
                  <a:lnTo>
                    <a:pt x="174307" y="148304"/>
                  </a:lnTo>
                  <a:lnTo>
                    <a:pt x="196191" y="120693"/>
                  </a:lnTo>
                  <a:lnTo>
                    <a:pt x="204215" y="86868"/>
                  </a:lnTo>
                  <a:lnTo>
                    <a:pt x="196191" y="53042"/>
                  </a:lnTo>
                  <a:lnTo>
                    <a:pt x="174307" y="25431"/>
                  </a:lnTo>
                  <a:lnTo>
                    <a:pt x="141851" y="6822"/>
                  </a:lnTo>
                  <a:lnTo>
                    <a:pt x="1021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446520" y="3197352"/>
              <a:ext cx="204470" cy="173990"/>
            </a:xfrm>
            <a:custGeom>
              <a:avLst/>
              <a:gdLst/>
              <a:ahLst/>
              <a:cxnLst/>
              <a:rect l="l" t="t" r="r" b="b"/>
              <a:pathLst>
                <a:path w="204470" h="173989">
                  <a:moveTo>
                    <a:pt x="0" y="86868"/>
                  </a:moveTo>
                  <a:lnTo>
                    <a:pt x="8024" y="53042"/>
                  </a:lnTo>
                  <a:lnTo>
                    <a:pt x="29908" y="25431"/>
                  </a:lnTo>
                  <a:lnTo>
                    <a:pt x="62364" y="6822"/>
                  </a:lnTo>
                  <a:lnTo>
                    <a:pt x="102107" y="0"/>
                  </a:lnTo>
                  <a:lnTo>
                    <a:pt x="141851" y="6822"/>
                  </a:lnTo>
                  <a:lnTo>
                    <a:pt x="174307" y="25431"/>
                  </a:lnTo>
                  <a:lnTo>
                    <a:pt x="196191" y="53042"/>
                  </a:lnTo>
                  <a:lnTo>
                    <a:pt x="204215" y="86868"/>
                  </a:lnTo>
                  <a:lnTo>
                    <a:pt x="196191" y="120693"/>
                  </a:lnTo>
                  <a:lnTo>
                    <a:pt x="174307" y="148304"/>
                  </a:lnTo>
                  <a:lnTo>
                    <a:pt x="141851" y="166913"/>
                  </a:lnTo>
                  <a:lnTo>
                    <a:pt x="102107" y="173736"/>
                  </a:lnTo>
                  <a:lnTo>
                    <a:pt x="62364" y="166913"/>
                  </a:lnTo>
                  <a:lnTo>
                    <a:pt x="29908" y="148304"/>
                  </a:lnTo>
                  <a:lnTo>
                    <a:pt x="8024" y="120693"/>
                  </a:lnTo>
                  <a:lnTo>
                    <a:pt x="0" y="8686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6480428" y="1095501"/>
            <a:ext cx="4254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spc="-50" dirty="0">
                <a:latin typeface="Calibri"/>
                <a:cs typeface="Calibri"/>
              </a:rPr>
              <a:t>·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480428" y="1270762"/>
            <a:ext cx="4254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spc="-50" dirty="0">
                <a:latin typeface="Calibri"/>
                <a:cs typeface="Calibri"/>
              </a:rPr>
              <a:t>·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480428" y="1447038"/>
            <a:ext cx="4254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spc="-50" dirty="0">
                <a:latin typeface="Calibri"/>
                <a:cs typeface="Calibri"/>
              </a:rPr>
              <a:t>·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480428" y="1622806"/>
            <a:ext cx="4254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spc="-50" dirty="0">
                <a:latin typeface="Calibri"/>
                <a:cs typeface="Calibri"/>
              </a:rPr>
              <a:t>·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480428" y="1798066"/>
            <a:ext cx="4254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spc="-50" dirty="0">
                <a:latin typeface="Calibri"/>
                <a:cs typeface="Calibri"/>
              </a:rPr>
              <a:t>·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480428" y="1973961"/>
            <a:ext cx="4254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spc="-50" dirty="0">
                <a:latin typeface="Calibri"/>
                <a:cs typeface="Calibri"/>
              </a:rPr>
              <a:t>·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480428" y="2149856"/>
            <a:ext cx="4254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spc="-50" dirty="0">
                <a:latin typeface="Calibri"/>
                <a:cs typeface="Calibri"/>
              </a:rPr>
              <a:t>·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480428" y="2325751"/>
            <a:ext cx="4254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spc="-50" dirty="0">
                <a:latin typeface="Calibri"/>
                <a:cs typeface="Calibri"/>
              </a:rPr>
              <a:t>·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480428" y="2501264"/>
            <a:ext cx="4254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spc="-50" dirty="0">
                <a:latin typeface="Calibri"/>
                <a:cs typeface="Calibri"/>
              </a:rPr>
              <a:t>·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480428" y="2677160"/>
            <a:ext cx="4254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spc="-50" dirty="0">
                <a:latin typeface="Calibri"/>
                <a:cs typeface="Calibri"/>
              </a:rPr>
              <a:t>·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480428" y="2853055"/>
            <a:ext cx="4254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spc="-50" dirty="0">
                <a:latin typeface="Calibri"/>
                <a:cs typeface="Calibri"/>
              </a:rPr>
              <a:t>·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480428" y="3028314"/>
            <a:ext cx="4254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spc="-50" dirty="0">
                <a:latin typeface="Calibri"/>
                <a:cs typeface="Calibri"/>
              </a:rPr>
              <a:t>·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480428" y="3204210"/>
            <a:ext cx="4254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spc="-50" dirty="0">
                <a:latin typeface="Calibri"/>
                <a:cs typeface="Calibri"/>
              </a:rPr>
              <a:t>·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7202423" y="387095"/>
            <a:ext cx="76200" cy="264160"/>
          </a:xfrm>
          <a:custGeom>
            <a:avLst/>
            <a:gdLst/>
            <a:ahLst/>
            <a:cxnLst/>
            <a:rect l="l" t="t" r="r" b="b"/>
            <a:pathLst>
              <a:path w="76200" h="264159">
                <a:moveTo>
                  <a:pt x="44450" y="63500"/>
                </a:moveTo>
                <a:lnTo>
                  <a:pt x="31750" y="63500"/>
                </a:lnTo>
                <a:lnTo>
                  <a:pt x="31750" y="263651"/>
                </a:lnTo>
                <a:lnTo>
                  <a:pt x="44450" y="263651"/>
                </a:lnTo>
                <a:lnTo>
                  <a:pt x="44450" y="63500"/>
                </a:lnTo>
                <a:close/>
              </a:path>
              <a:path w="76200" h="264159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264159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202423" y="3813047"/>
            <a:ext cx="76200" cy="264160"/>
          </a:xfrm>
          <a:custGeom>
            <a:avLst/>
            <a:gdLst/>
            <a:ahLst/>
            <a:cxnLst/>
            <a:rect l="l" t="t" r="r" b="b"/>
            <a:pathLst>
              <a:path w="76200" h="264160">
                <a:moveTo>
                  <a:pt x="44450" y="63500"/>
                </a:moveTo>
                <a:lnTo>
                  <a:pt x="31750" y="63500"/>
                </a:lnTo>
                <a:lnTo>
                  <a:pt x="31750" y="263651"/>
                </a:lnTo>
                <a:lnTo>
                  <a:pt x="44450" y="263651"/>
                </a:lnTo>
                <a:lnTo>
                  <a:pt x="44450" y="63500"/>
                </a:lnTo>
                <a:close/>
              </a:path>
              <a:path w="76200" h="26416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26416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8" name="object 88"/>
          <p:cNvGrpSpPr/>
          <p:nvPr/>
        </p:nvGrpSpPr>
        <p:grpSpPr>
          <a:xfrm>
            <a:off x="5614415" y="359409"/>
            <a:ext cx="3250565" cy="3721100"/>
            <a:chOff x="5614415" y="359409"/>
            <a:chExt cx="3250565" cy="3721100"/>
          </a:xfrm>
        </p:grpSpPr>
        <p:sp>
          <p:nvSpPr>
            <p:cNvPr id="89" name="object 89"/>
            <p:cNvSpPr/>
            <p:nvPr/>
          </p:nvSpPr>
          <p:spPr>
            <a:xfrm>
              <a:off x="6644639" y="981455"/>
              <a:ext cx="1191895" cy="2459990"/>
            </a:xfrm>
            <a:custGeom>
              <a:avLst/>
              <a:gdLst/>
              <a:ahLst/>
              <a:cxnLst/>
              <a:rect l="l" t="t" r="r" b="b"/>
              <a:pathLst>
                <a:path w="1191895" h="2459990">
                  <a:moveTo>
                    <a:pt x="1191768" y="0"/>
                  </a:moveTo>
                  <a:lnTo>
                    <a:pt x="0" y="0"/>
                  </a:lnTo>
                  <a:lnTo>
                    <a:pt x="0" y="2459736"/>
                  </a:lnTo>
                  <a:lnTo>
                    <a:pt x="1191768" y="2459736"/>
                  </a:lnTo>
                  <a:lnTo>
                    <a:pt x="1191768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644639" y="981455"/>
              <a:ext cx="1191895" cy="2459990"/>
            </a:xfrm>
            <a:custGeom>
              <a:avLst/>
              <a:gdLst/>
              <a:ahLst/>
              <a:cxnLst/>
              <a:rect l="l" t="t" r="r" b="b"/>
              <a:pathLst>
                <a:path w="1191895" h="2459990">
                  <a:moveTo>
                    <a:pt x="0" y="2459736"/>
                  </a:moveTo>
                  <a:lnTo>
                    <a:pt x="1191768" y="2459736"/>
                  </a:lnTo>
                  <a:lnTo>
                    <a:pt x="1191768" y="0"/>
                  </a:lnTo>
                  <a:lnTo>
                    <a:pt x="0" y="0"/>
                  </a:lnTo>
                  <a:lnTo>
                    <a:pt x="0" y="245973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240523" y="737615"/>
              <a:ext cx="0" cy="2987040"/>
            </a:xfrm>
            <a:custGeom>
              <a:avLst/>
              <a:gdLst/>
              <a:ahLst/>
              <a:cxnLst/>
              <a:rect l="l" t="t" r="r" b="b"/>
              <a:pathLst>
                <a:path h="2987040">
                  <a:moveTo>
                    <a:pt x="0" y="298704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614416" y="359409"/>
              <a:ext cx="3250565" cy="3721100"/>
            </a:xfrm>
            <a:custGeom>
              <a:avLst/>
              <a:gdLst/>
              <a:ahLst/>
              <a:cxnLst/>
              <a:rect l="l" t="t" r="r" b="b"/>
              <a:pathLst>
                <a:path w="3250565" h="3721100">
                  <a:moveTo>
                    <a:pt x="654469" y="3687191"/>
                  </a:moveTo>
                  <a:lnTo>
                    <a:pt x="611352" y="3687203"/>
                  </a:lnTo>
                  <a:lnTo>
                    <a:pt x="610362" y="3687445"/>
                  </a:lnTo>
                  <a:lnTo>
                    <a:pt x="611327" y="3687203"/>
                  </a:lnTo>
                  <a:lnTo>
                    <a:pt x="583692" y="3689566"/>
                  </a:lnTo>
                  <a:lnTo>
                    <a:pt x="558965" y="3687445"/>
                  </a:lnTo>
                  <a:lnTo>
                    <a:pt x="556044" y="3687203"/>
                  </a:lnTo>
                  <a:lnTo>
                    <a:pt x="557022" y="3687445"/>
                  </a:lnTo>
                  <a:lnTo>
                    <a:pt x="556018" y="3687203"/>
                  </a:lnTo>
                  <a:lnTo>
                    <a:pt x="530809" y="3680714"/>
                  </a:lnTo>
                  <a:lnTo>
                    <a:pt x="529336" y="3680333"/>
                  </a:lnTo>
                  <a:lnTo>
                    <a:pt x="530225" y="3680714"/>
                  </a:lnTo>
                  <a:lnTo>
                    <a:pt x="477266" y="3653917"/>
                  </a:lnTo>
                  <a:lnTo>
                    <a:pt x="425704" y="3609848"/>
                  </a:lnTo>
                  <a:lnTo>
                    <a:pt x="376047" y="3549269"/>
                  </a:lnTo>
                  <a:lnTo>
                    <a:pt x="351967" y="3512820"/>
                  </a:lnTo>
                  <a:lnTo>
                    <a:pt x="328549" y="3473069"/>
                  </a:lnTo>
                  <a:lnTo>
                    <a:pt x="305752" y="3429254"/>
                  </a:lnTo>
                  <a:lnTo>
                    <a:pt x="283654" y="3382137"/>
                  </a:lnTo>
                  <a:lnTo>
                    <a:pt x="262255" y="3331591"/>
                  </a:lnTo>
                  <a:lnTo>
                    <a:pt x="241630" y="3277616"/>
                  </a:lnTo>
                  <a:lnTo>
                    <a:pt x="221780" y="3220466"/>
                  </a:lnTo>
                  <a:lnTo>
                    <a:pt x="202907" y="3160395"/>
                  </a:lnTo>
                  <a:lnTo>
                    <a:pt x="184785" y="3097276"/>
                  </a:lnTo>
                  <a:lnTo>
                    <a:pt x="167728" y="3031236"/>
                  </a:lnTo>
                  <a:lnTo>
                    <a:pt x="151511" y="2962656"/>
                  </a:lnTo>
                  <a:lnTo>
                    <a:pt x="136245" y="2891155"/>
                  </a:lnTo>
                  <a:lnTo>
                    <a:pt x="122021" y="2817368"/>
                  </a:lnTo>
                  <a:lnTo>
                    <a:pt x="108839" y="2741295"/>
                  </a:lnTo>
                  <a:lnTo>
                    <a:pt x="96774" y="2662809"/>
                  </a:lnTo>
                  <a:lnTo>
                    <a:pt x="85852" y="2582164"/>
                  </a:lnTo>
                  <a:lnTo>
                    <a:pt x="76073" y="2499487"/>
                  </a:lnTo>
                  <a:lnTo>
                    <a:pt x="67424" y="2414905"/>
                  </a:lnTo>
                  <a:lnTo>
                    <a:pt x="60198" y="2328545"/>
                  </a:lnTo>
                  <a:lnTo>
                    <a:pt x="54102" y="2240534"/>
                  </a:lnTo>
                  <a:lnTo>
                    <a:pt x="49149" y="2150872"/>
                  </a:lnTo>
                  <a:lnTo>
                    <a:pt x="45720" y="2059686"/>
                  </a:lnTo>
                  <a:lnTo>
                    <a:pt x="42926" y="1873504"/>
                  </a:lnTo>
                  <a:lnTo>
                    <a:pt x="43053" y="1827530"/>
                  </a:lnTo>
                  <a:lnTo>
                    <a:pt x="30353" y="1827530"/>
                  </a:lnTo>
                  <a:lnTo>
                    <a:pt x="30226" y="1873631"/>
                  </a:lnTo>
                  <a:lnTo>
                    <a:pt x="33147" y="2060194"/>
                  </a:lnTo>
                  <a:lnTo>
                    <a:pt x="36576" y="2151507"/>
                  </a:lnTo>
                  <a:lnTo>
                    <a:pt x="41402" y="2241296"/>
                  </a:lnTo>
                  <a:lnTo>
                    <a:pt x="47510" y="2329688"/>
                  </a:lnTo>
                  <a:lnTo>
                    <a:pt x="54889" y="2416302"/>
                  </a:lnTo>
                  <a:lnTo>
                    <a:pt x="63512" y="2501011"/>
                  </a:lnTo>
                  <a:lnTo>
                    <a:pt x="73291" y="2583815"/>
                  </a:lnTo>
                  <a:lnTo>
                    <a:pt x="84239" y="2664714"/>
                  </a:lnTo>
                  <a:lnTo>
                    <a:pt x="96278" y="2743327"/>
                  </a:lnTo>
                  <a:lnTo>
                    <a:pt x="109613" y="2819781"/>
                  </a:lnTo>
                  <a:lnTo>
                    <a:pt x="123850" y="2893822"/>
                  </a:lnTo>
                  <a:lnTo>
                    <a:pt x="139090" y="2965450"/>
                  </a:lnTo>
                  <a:lnTo>
                    <a:pt x="155346" y="3034411"/>
                  </a:lnTo>
                  <a:lnTo>
                    <a:pt x="172656" y="3100832"/>
                  </a:lnTo>
                  <a:lnTo>
                    <a:pt x="190792" y="3164205"/>
                  </a:lnTo>
                  <a:lnTo>
                    <a:pt x="209880" y="3224657"/>
                  </a:lnTo>
                  <a:lnTo>
                    <a:pt x="229704" y="3282188"/>
                  </a:lnTo>
                  <a:lnTo>
                    <a:pt x="250545" y="3336417"/>
                  </a:lnTo>
                  <a:lnTo>
                    <a:pt x="272148" y="3387471"/>
                  </a:lnTo>
                  <a:lnTo>
                    <a:pt x="294259" y="3434842"/>
                  </a:lnTo>
                  <a:lnTo>
                    <a:pt x="317246" y="3478911"/>
                  </a:lnTo>
                  <a:lnTo>
                    <a:pt x="340995" y="3519424"/>
                  </a:lnTo>
                  <a:lnTo>
                    <a:pt x="365379" y="3556254"/>
                  </a:lnTo>
                  <a:lnTo>
                    <a:pt x="390525" y="3589274"/>
                  </a:lnTo>
                  <a:lnTo>
                    <a:pt x="416306" y="3618230"/>
                  </a:lnTo>
                  <a:lnTo>
                    <a:pt x="469519" y="3663950"/>
                  </a:lnTo>
                  <a:lnTo>
                    <a:pt x="525272" y="3692398"/>
                  </a:lnTo>
                  <a:lnTo>
                    <a:pt x="525653" y="3692525"/>
                  </a:lnTo>
                  <a:lnTo>
                    <a:pt x="525907" y="3692652"/>
                  </a:lnTo>
                  <a:lnTo>
                    <a:pt x="526161" y="3692652"/>
                  </a:lnTo>
                  <a:lnTo>
                    <a:pt x="553974" y="3699764"/>
                  </a:lnTo>
                  <a:lnTo>
                    <a:pt x="554228" y="3699764"/>
                  </a:lnTo>
                  <a:lnTo>
                    <a:pt x="554609" y="3699891"/>
                  </a:lnTo>
                  <a:lnTo>
                    <a:pt x="554990" y="3699891"/>
                  </a:lnTo>
                  <a:lnTo>
                    <a:pt x="583184" y="3702304"/>
                  </a:lnTo>
                  <a:lnTo>
                    <a:pt x="584200" y="3702304"/>
                  </a:lnTo>
                  <a:lnTo>
                    <a:pt x="612394" y="3699891"/>
                  </a:lnTo>
                  <a:lnTo>
                    <a:pt x="612775" y="3699891"/>
                  </a:lnTo>
                  <a:lnTo>
                    <a:pt x="613156" y="3699764"/>
                  </a:lnTo>
                  <a:lnTo>
                    <a:pt x="613410" y="3699764"/>
                  </a:lnTo>
                  <a:lnTo>
                    <a:pt x="641223" y="3692652"/>
                  </a:lnTo>
                  <a:lnTo>
                    <a:pt x="641477" y="3692652"/>
                  </a:lnTo>
                  <a:lnTo>
                    <a:pt x="641731" y="3692525"/>
                  </a:lnTo>
                  <a:lnTo>
                    <a:pt x="642112" y="3692398"/>
                  </a:lnTo>
                  <a:lnTo>
                    <a:pt x="648741" y="3689604"/>
                  </a:lnTo>
                  <a:lnTo>
                    <a:pt x="653859" y="3687445"/>
                  </a:lnTo>
                  <a:lnTo>
                    <a:pt x="654469" y="3687191"/>
                  </a:lnTo>
                  <a:close/>
                </a:path>
                <a:path w="3250565" h="3721100">
                  <a:moveTo>
                    <a:pt x="1137158" y="1851787"/>
                  </a:moveTo>
                  <a:lnTo>
                    <a:pt x="1134237" y="1662938"/>
                  </a:lnTo>
                  <a:lnTo>
                    <a:pt x="1130808" y="1570482"/>
                  </a:lnTo>
                  <a:lnTo>
                    <a:pt x="1125982" y="1479550"/>
                  </a:lnTo>
                  <a:lnTo>
                    <a:pt x="1119886" y="1390142"/>
                  </a:lnTo>
                  <a:lnTo>
                    <a:pt x="1112520" y="1302385"/>
                  </a:lnTo>
                  <a:lnTo>
                    <a:pt x="1103884" y="1216660"/>
                  </a:lnTo>
                  <a:lnTo>
                    <a:pt x="1094105" y="1132713"/>
                  </a:lnTo>
                  <a:lnTo>
                    <a:pt x="1083183" y="1050798"/>
                  </a:lnTo>
                  <a:lnTo>
                    <a:pt x="1071118" y="971169"/>
                  </a:lnTo>
                  <a:lnTo>
                    <a:pt x="1057783" y="893699"/>
                  </a:lnTo>
                  <a:lnTo>
                    <a:pt x="1043559" y="818769"/>
                  </a:lnTo>
                  <a:lnTo>
                    <a:pt x="1028306" y="746252"/>
                  </a:lnTo>
                  <a:lnTo>
                    <a:pt x="1011936" y="676402"/>
                  </a:lnTo>
                  <a:lnTo>
                    <a:pt x="994778" y="609219"/>
                  </a:lnTo>
                  <a:lnTo>
                    <a:pt x="976630" y="544957"/>
                  </a:lnTo>
                  <a:lnTo>
                    <a:pt x="957580" y="483743"/>
                  </a:lnTo>
                  <a:lnTo>
                    <a:pt x="937628" y="425577"/>
                  </a:lnTo>
                  <a:lnTo>
                    <a:pt x="916940" y="370459"/>
                  </a:lnTo>
                  <a:lnTo>
                    <a:pt x="895350" y="318897"/>
                  </a:lnTo>
                  <a:lnTo>
                    <a:pt x="872998" y="270637"/>
                  </a:lnTo>
                  <a:lnTo>
                    <a:pt x="850011" y="225933"/>
                  </a:lnTo>
                  <a:lnTo>
                    <a:pt x="826135" y="184912"/>
                  </a:lnTo>
                  <a:lnTo>
                    <a:pt x="801751" y="147574"/>
                  </a:lnTo>
                  <a:lnTo>
                    <a:pt x="776605" y="114173"/>
                  </a:lnTo>
                  <a:lnTo>
                    <a:pt x="750824" y="84709"/>
                  </a:lnTo>
                  <a:lnTo>
                    <a:pt x="697230" y="38481"/>
                  </a:lnTo>
                  <a:lnTo>
                    <a:pt x="669963" y="21971"/>
                  </a:lnTo>
                  <a:lnTo>
                    <a:pt x="669544" y="21717"/>
                  </a:lnTo>
                  <a:lnTo>
                    <a:pt x="653440" y="14859"/>
                  </a:lnTo>
                  <a:lnTo>
                    <a:pt x="648373" y="12700"/>
                  </a:lnTo>
                  <a:lnTo>
                    <a:pt x="642112" y="10033"/>
                  </a:lnTo>
                  <a:lnTo>
                    <a:pt x="641858" y="9906"/>
                  </a:lnTo>
                  <a:lnTo>
                    <a:pt x="641477" y="9779"/>
                  </a:lnTo>
                  <a:lnTo>
                    <a:pt x="641223" y="9779"/>
                  </a:lnTo>
                  <a:lnTo>
                    <a:pt x="613410" y="2540"/>
                  </a:lnTo>
                  <a:lnTo>
                    <a:pt x="613156" y="2540"/>
                  </a:lnTo>
                  <a:lnTo>
                    <a:pt x="612775" y="2413"/>
                  </a:lnTo>
                  <a:lnTo>
                    <a:pt x="612394" y="2413"/>
                  </a:lnTo>
                  <a:lnTo>
                    <a:pt x="584200" y="0"/>
                  </a:lnTo>
                  <a:lnTo>
                    <a:pt x="583184" y="0"/>
                  </a:lnTo>
                  <a:lnTo>
                    <a:pt x="555371" y="2413"/>
                  </a:lnTo>
                  <a:lnTo>
                    <a:pt x="554990" y="2413"/>
                  </a:lnTo>
                  <a:lnTo>
                    <a:pt x="554609" y="2540"/>
                  </a:lnTo>
                  <a:lnTo>
                    <a:pt x="554355" y="2540"/>
                  </a:lnTo>
                  <a:lnTo>
                    <a:pt x="526923" y="9525"/>
                  </a:lnTo>
                  <a:lnTo>
                    <a:pt x="526542" y="9652"/>
                  </a:lnTo>
                  <a:lnTo>
                    <a:pt x="526288" y="9652"/>
                  </a:lnTo>
                  <a:lnTo>
                    <a:pt x="526034" y="9779"/>
                  </a:lnTo>
                  <a:lnTo>
                    <a:pt x="470789" y="37846"/>
                  </a:lnTo>
                  <a:lnTo>
                    <a:pt x="418211" y="83058"/>
                  </a:lnTo>
                  <a:lnTo>
                    <a:pt x="392684" y="111887"/>
                  </a:lnTo>
                  <a:lnTo>
                    <a:pt x="367792" y="144526"/>
                  </a:lnTo>
                  <a:lnTo>
                    <a:pt x="343662" y="180848"/>
                  </a:lnTo>
                  <a:lnTo>
                    <a:pt x="320167" y="220980"/>
                  </a:lnTo>
                  <a:lnTo>
                    <a:pt x="297307" y="264668"/>
                  </a:lnTo>
                  <a:lnTo>
                    <a:pt x="275082" y="311912"/>
                  </a:lnTo>
                  <a:lnTo>
                    <a:pt x="253746" y="362458"/>
                  </a:lnTo>
                  <a:lnTo>
                    <a:pt x="233045" y="416179"/>
                  </a:lnTo>
                  <a:lnTo>
                    <a:pt x="213233" y="473202"/>
                  </a:lnTo>
                  <a:lnTo>
                    <a:pt x="194183" y="533273"/>
                  </a:lnTo>
                  <a:lnTo>
                    <a:pt x="176022" y="596138"/>
                  </a:lnTo>
                  <a:lnTo>
                    <a:pt x="158877" y="661924"/>
                  </a:lnTo>
                  <a:lnTo>
                    <a:pt x="142621" y="730377"/>
                  </a:lnTo>
                  <a:lnTo>
                    <a:pt x="127254" y="801497"/>
                  </a:lnTo>
                  <a:lnTo>
                    <a:pt x="112903" y="875157"/>
                  </a:lnTo>
                  <a:lnTo>
                    <a:pt x="99568" y="951103"/>
                  </a:lnTo>
                  <a:lnTo>
                    <a:pt x="87376" y="1029462"/>
                  </a:lnTo>
                  <a:lnTo>
                    <a:pt x="76200" y="1109853"/>
                  </a:lnTo>
                  <a:lnTo>
                    <a:pt x="66040" y="1192276"/>
                  </a:lnTo>
                  <a:lnTo>
                    <a:pt x="57150" y="1276731"/>
                  </a:lnTo>
                  <a:lnTo>
                    <a:pt x="49530" y="1362964"/>
                  </a:lnTo>
                  <a:lnTo>
                    <a:pt x="43053" y="1450975"/>
                  </a:lnTo>
                  <a:lnTo>
                    <a:pt x="37947" y="1541145"/>
                  </a:lnTo>
                  <a:lnTo>
                    <a:pt x="34023" y="1632077"/>
                  </a:lnTo>
                  <a:lnTo>
                    <a:pt x="31750" y="1741690"/>
                  </a:lnTo>
                  <a:lnTo>
                    <a:pt x="0" y="1741043"/>
                  </a:lnTo>
                  <a:lnTo>
                    <a:pt x="36576" y="1818005"/>
                  </a:lnTo>
                  <a:lnTo>
                    <a:pt x="69862" y="1754632"/>
                  </a:lnTo>
                  <a:lnTo>
                    <a:pt x="76200" y="1742567"/>
                  </a:lnTo>
                  <a:lnTo>
                    <a:pt x="44450" y="1741944"/>
                  </a:lnTo>
                  <a:lnTo>
                    <a:pt x="46748" y="1631696"/>
                  </a:lnTo>
                  <a:lnTo>
                    <a:pt x="50698" y="1540637"/>
                  </a:lnTo>
                  <a:lnTo>
                    <a:pt x="55753" y="1451737"/>
                  </a:lnTo>
                  <a:lnTo>
                    <a:pt x="62230" y="1363980"/>
                  </a:lnTo>
                  <a:lnTo>
                    <a:pt x="69850" y="1277874"/>
                  </a:lnTo>
                  <a:lnTo>
                    <a:pt x="78740" y="1193673"/>
                  </a:lnTo>
                  <a:lnTo>
                    <a:pt x="88773" y="1111377"/>
                  </a:lnTo>
                  <a:lnTo>
                    <a:pt x="99949" y="1031113"/>
                  </a:lnTo>
                  <a:lnTo>
                    <a:pt x="112141" y="953008"/>
                  </a:lnTo>
                  <a:lnTo>
                    <a:pt x="125349" y="877316"/>
                  </a:lnTo>
                  <a:lnTo>
                    <a:pt x="139700" y="803910"/>
                  </a:lnTo>
                  <a:lnTo>
                    <a:pt x="154940" y="733171"/>
                  </a:lnTo>
                  <a:lnTo>
                    <a:pt x="171196" y="664845"/>
                  </a:lnTo>
                  <a:lnTo>
                    <a:pt x="188341" y="599313"/>
                  </a:lnTo>
                  <a:lnTo>
                    <a:pt x="206375" y="536702"/>
                  </a:lnTo>
                  <a:lnTo>
                    <a:pt x="225298" y="477139"/>
                  </a:lnTo>
                  <a:lnTo>
                    <a:pt x="245110" y="420370"/>
                  </a:lnTo>
                  <a:lnTo>
                    <a:pt x="265557" y="366903"/>
                  </a:lnTo>
                  <a:lnTo>
                    <a:pt x="286766" y="316865"/>
                  </a:lnTo>
                  <a:lnTo>
                    <a:pt x="308737" y="270129"/>
                  </a:lnTo>
                  <a:lnTo>
                    <a:pt x="331343" y="226822"/>
                  </a:lnTo>
                  <a:lnTo>
                    <a:pt x="354584" y="187325"/>
                  </a:lnTo>
                  <a:lnTo>
                    <a:pt x="378333" y="151511"/>
                  </a:lnTo>
                  <a:lnTo>
                    <a:pt x="402844" y="119507"/>
                  </a:lnTo>
                  <a:lnTo>
                    <a:pt x="453009" y="67691"/>
                  </a:lnTo>
                  <a:lnTo>
                    <a:pt x="504571" y="32639"/>
                  </a:lnTo>
                  <a:lnTo>
                    <a:pt x="556399" y="15113"/>
                  </a:lnTo>
                  <a:lnTo>
                    <a:pt x="559308" y="14859"/>
                  </a:lnTo>
                  <a:lnTo>
                    <a:pt x="583692" y="12750"/>
                  </a:lnTo>
                  <a:lnTo>
                    <a:pt x="611327" y="15113"/>
                  </a:lnTo>
                  <a:lnTo>
                    <a:pt x="664591" y="33401"/>
                  </a:lnTo>
                  <a:lnTo>
                    <a:pt x="716407" y="69469"/>
                  </a:lnTo>
                  <a:lnTo>
                    <a:pt x="767080" y="122555"/>
                  </a:lnTo>
                  <a:lnTo>
                    <a:pt x="791591" y="155194"/>
                  </a:lnTo>
                  <a:lnTo>
                    <a:pt x="815594" y="191897"/>
                  </a:lnTo>
                  <a:lnTo>
                    <a:pt x="838962" y="232283"/>
                  </a:lnTo>
                  <a:lnTo>
                    <a:pt x="861695" y="276479"/>
                  </a:lnTo>
                  <a:lnTo>
                    <a:pt x="883793" y="324231"/>
                  </a:lnTo>
                  <a:lnTo>
                    <a:pt x="905256" y="375412"/>
                  </a:lnTo>
                  <a:lnTo>
                    <a:pt x="925830" y="430022"/>
                  </a:lnTo>
                  <a:lnTo>
                    <a:pt x="945515" y="487934"/>
                  </a:lnTo>
                  <a:lnTo>
                    <a:pt x="964565" y="548767"/>
                  </a:lnTo>
                  <a:lnTo>
                    <a:pt x="982599" y="612775"/>
                  </a:lnTo>
                  <a:lnTo>
                    <a:pt x="999731" y="679577"/>
                  </a:lnTo>
                  <a:lnTo>
                    <a:pt x="1016000" y="749173"/>
                  </a:lnTo>
                  <a:lnTo>
                    <a:pt x="1031113" y="821436"/>
                  </a:lnTo>
                  <a:lnTo>
                    <a:pt x="1045337" y="896112"/>
                  </a:lnTo>
                  <a:lnTo>
                    <a:pt x="1058545" y="973201"/>
                  </a:lnTo>
                  <a:lnTo>
                    <a:pt x="1070610" y="1052830"/>
                  </a:lnTo>
                  <a:lnTo>
                    <a:pt x="1081532" y="1134364"/>
                  </a:lnTo>
                  <a:lnTo>
                    <a:pt x="1091311" y="1218057"/>
                  </a:lnTo>
                  <a:lnTo>
                    <a:pt x="1099947" y="1303782"/>
                  </a:lnTo>
                  <a:lnTo>
                    <a:pt x="1107186" y="1391285"/>
                  </a:lnTo>
                  <a:lnTo>
                    <a:pt x="1113282" y="1480439"/>
                  </a:lnTo>
                  <a:lnTo>
                    <a:pt x="1118235" y="1571117"/>
                  </a:lnTo>
                  <a:lnTo>
                    <a:pt x="1121664" y="1663446"/>
                  </a:lnTo>
                  <a:lnTo>
                    <a:pt x="1124458" y="1852041"/>
                  </a:lnTo>
                  <a:lnTo>
                    <a:pt x="1137158" y="1851787"/>
                  </a:lnTo>
                  <a:close/>
                </a:path>
                <a:path w="3250565" h="3721100">
                  <a:moveTo>
                    <a:pt x="1167765" y="1950466"/>
                  </a:moveTo>
                  <a:lnTo>
                    <a:pt x="1161288" y="1937004"/>
                  </a:lnTo>
                  <a:lnTo>
                    <a:pt x="1130808" y="1873631"/>
                  </a:lnTo>
                  <a:lnTo>
                    <a:pt x="1091565" y="1949196"/>
                  </a:lnTo>
                  <a:lnTo>
                    <a:pt x="1123251" y="1949729"/>
                  </a:lnTo>
                  <a:lnTo>
                    <a:pt x="1121638" y="2060194"/>
                  </a:lnTo>
                  <a:lnTo>
                    <a:pt x="1118196" y="2151507"/>
                  </a:lnTo>
                  <a:lnTo>
                    <a:pt x="1113218" y="2241296"/>
                  </a:lnTo>
                  <a:lnTo>
                    <a:pt x="1107186" y="2328545"/>
                  </a:lnTo>
                  <a:lnTo>
                    <a:pt x="1099947" y="2414905"/>
                  </a:lnTo>
                  <a:lnTo>
                    <a:pt x="1091311" y="2499487"/>
                  </a:lnTo>
                  <a:lnTo>
                    <a:pt x="1081532" y="2582164"/>
                  </a:lnTo>
                  <a:lnTo>
                    <a:pt x="1070610" y="2662809"/>
                  </a:lnTo>
                  <a:lnTo>
                    <a:pt x="1058545" y="2741295"/>
                  </a:lnTo>
                  <a:lnTo>
                    <a:pt x="1045438" y="2817495"/>
                  </a:lnTo>
                  <a:lnTo>
                    <a:pt x="1031074" y="2891282"/>
                  </a:lnTo>
                  <a:lnTo>
                    <a:pt x="1016000" y="2962656"/>
                  </a:lnTo>
                  <a:lnTo>
                    <a:pt x="999705" y="3031363"/>
                  </a:lnTo>
                  <a:lnTo>
                    <a:pt x="982599" y="3097276"/>
                  </a:lnTo>
                  <a:lnTo>
                    <a:pt x="964514" y="3160522"/>
                  </a:lnTo>
                  <a:lnTo>
                    <a:pt x="945426" y="3220720"/>
                  </a:lnTo>
                  <a:lnTo>
                    <a:pt x="925779" y="3277743"/>
                  </a:lnTo>
                  <a:lnTo>
                    <a:pt x="905256" y="3331591"/>
                  </a:lnTo>
                  <a:lnTo>
                    <a:pt x="883856" y="3382264"/>
                  </a:lnTo>
                  <a:lnTo>
                    <a:pt x="861745" y="3429381"/>
                  </a:lnTo>
                  <a:lnTo>
                    <a:pt x="838962" y="3472815"/>
                  </a:lnTo>
                  <a:lnTo>
                    <a:pt x="815632" y="3512947"/>
                  </a:lnTo>
                  <a:lnTo>
                    <a:pt x="791591" y="3548888"/>
                  </a:lnTo>
                  <a:lnTo>
                    <a:pt x="767080" y="3581273"/>
                  </a:lnTo>
                  <a:lnTo>
                    <a:pt x="716534" y="3633597"/>
                  </a:lnTo>
                  <a:lnTo>
                    <a:pt x="664591" y="3669157"/>
                  </a:lnTo>
                  <a:lnTo>
                    <a:pt x="637159" y="3680714"/>
                  </a:lnTo>
                  <a:lnTo>
                    <a:pt x="638048" y="3680333"/>
                  </a:lnTo>
                  <a:lnTo>
                    <a:pt x="611378" y="3687191"/>
                  </a:lnTo>
                  <a:lnTo>
                    <a:pt x="654469" y="3687191"/>
                  </a:lnTo>
                  <a:lnTo>
                    <a:pt x="669544" y="3680841"/>
                  </a:lnTo>
                  <a:lnTo>
                    <a:pt x="669747" y="3680714"/>
                  </a:lnTo>
                  <a:lnTo>
                    <a:pt x="697230" y="3664458"/>
                  </a:lnTo>
                  <a:lnTo>
                    <a:pt x="750697" y="3618611"/>
                  </a:lnTo>
                  <a:lnTo>
                    <a:pt x="776605" y="3589655"/>
                  </a:lnTo>
                  <a:lnTo>
                    <a:pt x="801751" y="3556635"/>
                  </a:lnTo>
                  <a:lnTo>
                    <a:pt x="826262" y="3519805"/>
                  </a:lnTo>
                  <a:lnTo>
                    <a:pt x="850011" y="3479165"/>
                  </a:lnTo>
                  <a:lnTo>
                    <a:pt x="873125" y="3435096"/>
                  </a:lnTo>
                  <a:lnTo>
                    <a:pt x="895451" y="3387217"/>
                  </a:lnTo>
                  <a:lnTo>
                    <a:pt x="917028" y="3336163"/>
                  </a:lnTo>
                  <a:lnTo>
                    <a:pt x="937717" y="3281934"/>
                  </a:lnTo>
                  <a:lnTo>
                    <a:pt x="957656" y="3224403"/>
                  </a:lnTo>
                  <a:lnTo>
                    <a:pt x="976655" y="3164078"/>
                  </a:lnTo>
                  <a:lnTo>
                    <a:pt x="994854" y="3100578"/>
                  </a:lnTo>
                  <a:lnTo>
                    <a:pt x="1012088" y="3034284"/>
                  </a:lnTo>
                  <a:lnTo>
                    <a:pt x="1028344" y="2965323"/>
                  </a:lnTo>
                  <a:lnTo>
                    <a:pt x="1043571" y="2893695"/>
                  </a:lnTo>
                  <a:lnTo>
                    <a:pt x="1057922" y="2819654"/>
                  </a:lnTo>
                  <a:lnTo>
                    <a:pt x="1071130" y="2743200"/>
                  </a:lnTo>
                  <a:lnTo>
                    <a:pt x="1083208" y="2664460"/>
                  </a:lnTo>
                  <a:lnTo>
                    <a:pt x="1094117" y="2583688"/>
                  </a:lnTo>
                  <a:lnTo>
                    <a:pt x="1104023" y="2500884"/>
                  </a:lnTo>
                  <a:lnTo>
                    <a:pt x="1112520" y="2416302"/>
                  </a:lnTo>
                  <a:lnTo>
                    <a:pt x="1119886" y="2329688"/>
                  </a:lnTo>
                  <a:lnTo>
                    <a:pt x="1126020" y="2240534"/>
                  </a:lnTo>
                  <a:lnTo>
                    <a:pt x="1130820" y="2150872"/>
                  </a:lnTo>
                  <a:lnTo>
                    <a:pt x="1134237" y="2059686"/>
                  </a:lnTo>
                  <a:lnTo>
                    <a:pt x="1135938" y="1949945"/>
                  </a:lnTo>
                  <a:lnTo>
                    <a:pt x="1167765" y="1950466"/>
                  </a:lnTo>
                  <a:close/>
                </a:path>
                <a:path w="3250565" h="3721100">
                  <a:moveTo>
                    <a:pt x="1434338" y="1871599"/>
                  </a:moveTo>
                  <a:lnTo>
                    <a:pt x="1432814" y="1724533"/>
                  </a:lnTo>
                  <a:lnTo>
                    <a:pt x="1428242" y="1579499"/>
                  </a:lnTo>
                  <a:lnTo>
                    <a:pt x="1420749" y="1437259"/>
                  </a:lnTo>
                  <a:lnTo>
                    <a:pt x="1410335" y="1297813"/>
                  </a:lnTo>
                  <a:lnTo>
                    <a:pt x="1397127" y="1161796"/>
                  </a:lnTo>
                  <a:lnTo>
                    <a:pt x="1381252" y="1029716"/>
                  </a:lnTo>
                  <a:lnTo>
                    <a:pt x="1362837" y="902208"/>
                  </a:lnTo>
                  <a:lnTo>
                    <a:pt x="1341882" y="779272"/>
                  </a:lnTo>
                  <a:lnTo>
                    <a:pt x="1318514" y="661797"/>
                  </a:lnTo>
                  <a:lnTo>
                    <a:pt x="1305814" y="605155"/>
                  </a:lnTo>
                  <a:lnTo>
                    <a:pt x="1292606" y="550037"/>
                  </a:lnTo>
                  <a:lnTo>
                    <a:pt x="1278890" y="496316"/>
                  </a:lnTo>
                  <a:lnTo>
                    <a:pt x="1264539" y="444373"/>
                  </a:lnTo>
                  <a:lnTo>
                    <a:pt x="1249680" y="393954"/>
                  </a:lnTo>
                  <a:lnTo>
                    <a:pt x="1234186" y="345186"/>
                  </a:lnTo>
                  <a:lnTo>
                    <a:pt x="1218184" y="298450"/>
                  </a:lnTo>
                  <a:lnTo>
                    <a:pt x="1201801" y="253238"/>
                  </a:lnTo>
                  <a:lnTo>
                    <a:pt x="1184783" y="210058"/>
                  </a:lnTo>
                  <a:lnTo>
                    <a:pt x="1167257" y="168910"/>
                  </a:lnTo>
                  <a:lnTo>
                    <a:pt x="1149223" y="129540"/>
                  </a:lnTo>
                  <a:lnTo>
                    <a:pt x="1130681" y="92202"/>
                  </a:lnTo>
                  <a:lnTo>
                    <a:pt x="1129982" y="90970"/>
                  </a:lnTo>
                  <a:lnTo>
                    <a:pt x="1149616" y="79883"/>
                  </a:lnTo>
                  <a:lnTo>
                    <a:pt x="1157732" y="75311"/>
                  </a:lnTo>
                  <a:lnTo>
                    <a:pt x="1087120" y="27686"/>
                  </a:lnTo>
                  <a:lnTo>
                    <a:pt x="1091311" y="112776"/>
                  </a:lnTo>
                  <a:lnTo>
                    <a:pt x="1118933" y="97193"/>
                  </a:lnTo>
                  <a:lnTo>
                    <a:pt x="1119632" y="98425"/>
                  </a:lnTo>
                  <a:lnTo>
                    <a:pt x="1137920" y="135128"/>
                  </a:lnTo>
                  <a:lnTo>
                    <a:pt x="1155700" y="174117"/>
                  </a:lnTo>
                  <a:lnTo>
                    <a:pt x="1173099" y="215011"/>
                  </a:lnTo>
                  <a:lnTo>
                    <a:pt x="1189990" y="257937"/>
                  </a:lnTo>
                  <a:lnTo>
                    <a:pt x="1206246" y="302768"/>
                  </a:lnTo>
                  <a:lnTo>
                    <a:pt x="1222121" y="349250"/>
                  </a:lnTo>
                  <a:lnTo>
                    <a:pt x="1237488" y="397764"/>
                  </a:lnTo>
                  <a:lnTo>
                    <a:pt x="1252347" y="447929"/>
                  </a:lnTo>
                  <a:lnTo>
                    <a:pt x="1266571" y="499745"/>
                  </a:lnTo>
                  <a:lnTo>
                    <a:pt x="1280287" y="553085"/>
                  </a:lnTo>
                  <a:lnTo>
                    <a:pt x="1293368" y="608076"/>
                  </a:lnTo>
                  <a:lnTo>
                    <a:pt x="1306068" y="664591"/>
                  </a:lnTo>
                  <a:lnTo>
                    <a:pt x="1329309" y="781812"/>
                  </a:lnTo>
                  <a:lnTo>
                    <a:pt x="1350264" y="904240"/>
                  </a:lnTo>
                  <a:lnTo>
                    <a:pt x="1368806" y="1031621"/>
                  </a:lnTo>
                  <a:lnTo>
                    <a:pt x="1384554" y="1163320"/>
                  </a:lnTo>
                  <a:lnTo>
                    <a:pt x="1397635" y="1299083"/>
                  </a:lnTo>
                  <a:lnTo>
                    <a:pt x="1408049" y="1438148"/>
                  </a:lnTo>
                  <a:lnTo>
                    <a:pt x="1415542" y="1580261"/>
                  </a:lnTo>
                  <a:lnTo>
                    <a:pt x="1420114" y="1724914"/>
                  </a:lnTo>
                  <a:lnTo>
                    <a:pt x="1421638" y="1871853"/>
                  </a:lnTo>
                  <a:lnTo>
                    <a:pt x="1434338" y="1871599"/>
                  </a:lnTo>
                  <a:close/>
                </a:path>
                <a:path w="3250565" h="3721100">
                  <a:moveTo>
                    <a:pt x="1463548" y="1949958"/>
                  </a:moveTo>
                  <a:lnTo>
                    <a:pt x="1457096" y="1936623"/>
                  </a:lnTo>
                  <a:lnTo>
                    <a:pt x="1426464" y="1873250"/>
                  </a:lnTo>
                  <a:lnTo>
                    <a:pt x="1387348" y="1948942"/>
                  </a:lnTo>
                  <a:lnTo>
                    <a:pt x="1419047" y="1949373"/>
                  </a:lnTo>
                  <a:lnTo>
                    <a:pt x="1418082" y="2018538"/>
                  </a:lnTo>
                  <a:lnTo>
                    <a:pt x="1412367" y="2161794"/>
                  </a:lnTo>
                  <a:lnTo>
                    <a:pt x="1402842" y="2302510"/>
                  </a:lnTo>
                  <a:lnTo>
                    <a:pt x="1389634" y="2440178"/>
                  </a:lnTo>
                  <a:lnTo>
                    <a:pt x="1372997" y="2574417"/>
                  </a:lnTo>
                  <a:lnTo>
                    <a:pt x="1352931" y="2704846"/>
                  </a:lnTo>
                  <a:lnTo>
                    <a:pt x="1329436" y="2830830"/>
                  </a:lnTo>
                  <a:lnTo>
                    <a:pt x="1302893" y="2952115"/>
                  </a:lnTo>
                  <a:lnTo>
                    <a:pt x="1273175" y="3068193"/>
                  </a:lnTo>
                  <a:lnTo>
                    <a:pt x="1257173" y="3124073"/>
                  </a:lnTo>
                  <a:lnTo>
                    <a:pt x="1240536" y="3178429"/>
                  </a:lnTo>
                  <a:lnTo>
                    <a:pt x="1223137" y="3231273"/>
                  </a:lnTo>
                  <a:lnTo>
                    <a:pt x="1204976" y="3282569"/>
                  </a:lnTo>
                  <a:lnTo>
                    <a:pt x="1186180" y="3332226"/>
                  </a:lnTo>
                  <a:lnTo>
                    <a:pt x="1166749" y="3380105"/>
                  </a:lnTo>
                  <a:lnTo>
                    <a:pt x="1146556" y="3426206"/>
                  </a:lnTo>
                  <a:lnTo>
                    <a:pt x="1125728" y="3470529"/>
                  </a:lnTo>
                  <a:lnTo>
                    <a:pt x="1104392" y="3512947"/>
                  </a:lnTo>
                  <a:lnTo>
                    <a:pt x="1082294" y="3553460"/>
                  </a:lnTo>
                  <a:lnTo>
                    <a:pt x="1059688" y="3591941"/>
                  </a:lnTo>
                  <a:lnTo>
                    <a:pt x="1036447" y="3628390"/>
                  </a:lnTo>
                  <a:lnTo>
                    <a:pt x="1012558" y="3662807"/>
                  </a:lnTo>
                  <a:lnTo>
                    <a:pt x="988060" y="3695192"/>
                  </a:lnTo>
                  <a:lnTo>
                    <a:pt x="998207" y="3702812"/>
                  </a:lnTo>
                  <a:lnTo>
                    <a:pt x="1022731" y="3670427"/>
                  </a:lnTo>
                  <a:lnTo>
                    <a:pt x="1046861" y="3635629"/>
                  </a:lnTo>
                  <a:lnTo>
                    <a:pt x="1070356" y="3598799"/>
                  </a:lnTo>
                  <a:lnTo>
                    <a:pt x="1093216" y="3559937"/>
                  </a:lnTo>
                  <a:lnTo>
                    <a:pt x="1115568" y="3519043"/>
                  </a:lnTo>
                  <a:lnTo>
                    <a:pt x="1137031" y="3476244"/>
                  </a:lnTo>
                  <a:lnTo>
                    <a:pt x="1158113" y="3431540"/>
                  </a:lnTo>
                  <a:lnTo>
                    <a:pt x="1178306" y="3385058"/>
                  </a:lnTo>
                  <a:lnTo>
                    <a:pt x="1197991" y="3336925"/>
                  </a:lnTo>
                  <a:lnTo>
                    <a:pt x="1216787" y="3287141"/>
                  </a:lnTo>
                  <a:lnTo>
                    <a:pt x="1235075" y="3235579"/>
                  </a:lnTo>
                  <a:lnTo>
                    <a:pt x="1252601" y="3182493"/>
                  </a:lnTo>
                  <a:lnTo>
                    <a:pt x="1269365" y="3127756"/>
                  </a:lnTo>
                  <a:lnTo>
                    <a:pt x="1285367" y="3071622"/>
                  </a:lnTo>
                  <a:lnTo>
                    <a:pt x="1315212" y="2955290"/>
                  </a:lnTo>
                  <a:lnTo>
                    <a:pt x="1341882" y="2833624"/>
                  </a:lnTo>
                  <a:lnTo>
                    <a:pt x="1365377" y="2707132"/>
                  </a:lnTo>
                  <a:lnTo>
                    <a:pt x="1385443" y="2576449"/>
                  </a:lnTo>
                  <a:lnTo>
                    <a:pt x="1402334" y="2441702"/>
                  </a:lnTo>
                  <a:lnTo>
                    <a:pt x="1415415" y="2303780"/>
                  </a:lnTo>
                  <a:lnTo>
                    <a:pt x="1424940" y="2162683"/>
                  </a:lnTo>
                  <a:lnTo>
                    <a:pt x="1430782" y="2019046"/>
                  </a:lnTo>
                  <a:lnTo>
                    <a:pt x="1431747" y="1949538"/>
                  </a:lnTo>
                  <a:lnTo>
                    <a:pt x="1463548" y="1949958"/>
                  </a:lnTo>
                  <a:close/>
                </a:path>
                <a:path w="3250565" h="3721100">
                  <a:moveTo>
                    <a:pt x="2228723" y="3713734"/>
                  </a:moveTo>
                  <a:lnTo>
                    <a:pt x="2206244" y="3680714"/>
                  </a:lnTo>
                  <a:lnTo>
                    <a:pt x="2184273" y="3645535"/>
                  </a:lnTo>
                  <a:lnTo>
                    <a:pt x="2163064" y="3608324"/>
                  </a:lnTo>
                  <a:lnTo>
                    <a:pt x="2142236" y="3569081"/>
                  </a:lnTo>
                  <a:lnTo>
                    <a:pt x="2121916" y="3527679"/>
                  </a:lnTo>
                  <a:lnTo>
                    <a:pt x="2102358" y="3484372"/>
                  </a:lnTo>
                  <a:lnTo>
                    <a:pt x="2083308" y="3439033"/>
                  </a:lnTo>
                  <a:lnTo>
                    <a:pt x="2064766" y="3391916"/>
                  </a:lnTo>
                  <a:lnTo>
                    <a:pt x="2046859" y="3343021"/>
                  </a:lnTo>
                  <a:lnTo>
                    <a:pt x="2029587" y="3292475"/>
                  </a:lnTo>
                  <a:lnTo>
                    <a:pt x="2012950" y="3240036"/>
                  </a:lnTo>
                  <a:lnTo>
                    <a:pt x="1996948" y="3186061"/>
                  </a:lnTo>
                  <a:lnTo>
                    <a:pt x="1981708" y="3130550"/>
                  </a:lnTo>
                  <a:lnTo>
                    <a:pt x="1966976" y="3073400"/>
                  </a:lnTo>
                  <a:lnTo>
                    <a:pt x="1939798" y="2955036"/>
                  </a:lnTo>
                  <a:lnTo>
                    <a:pt x="1915287" y="2831211"/>
                  </a:lnTo>
                  <a:lnTo>
                    <a:pt x="1893824" y="2702560"/>
                  </a:lnTo>
                  <a:lnTo>
                    <a:pt x="1875409" y="2569464"/>
                  </a:lnTo>
                  <a:lnTo>
                    <a:pt x="1860042" y="2432304"/>
                  </a:lnTo>
                  <a:lnTo>
                    <a:pt x="1847977" y="2291715"/>
                  </a:lnTo>
                  <a:lnTo>
                    <a:pt x="1839214" y="2148078"/>
                  </a:lnTo>
                  <a:lnTo>
                    <a:pt x="1833880" y="2001774"/>
                  </a:lnTo>
                  <a:lnTo>
                    <a:pt x="1833003" y="1929561"/>
                  </a:lnTo>
                  <a:lnTo>
                    <a:pt x="1864741" y="1929130"/>
                  </a:lnTo>
                  <a:lnTo>
                    <a:pt x="1858391" y="1916811"/>
                  </a:lnTo>
                  <a:lnTo>
                    <a:pt x="1832152" y="1865896"/>
                  </a:lnTo>
                  <a:lnTo>
                    <a:pt x="1833626" y="1724533"/>
                  </a:lnTo>
                  <a:lnTo>
                    <a:pt x="1838198" y="1580261"/>
                  </a:lnTo>
                  <a:lnTo>
                    <a:pt x="1845691" y="1438148"/>
                  </a:lnTo>
                  <a:lnTo>
                    <a:pt x="1855978" y="1299083"/>
                  </a:lnTo>
                  <a:lnTo>
                    <a:pt x="1869059" y="1163320"/>
                  </a:lnTo>
                  <a:lnTo>
                    <a:pt x="1884934" y="1031621"/>
                  </a:lnTo>
                  <a:lnTo>
                    <a:pt x="1903222" y="904240"/>
                  </a:lnTo>
                  <a:lnTo>
                    <a:pt x="1924177" y="781812"/>
                  </a:lnTo>
                  <a:lnTo>
                    <a:pt x="1947545" y="664591"/>
                  </a:lnTo>
                  <a:lnTo>
                    <a:pt x="1959991" y="608076"/>
                  </a:lnTo>
                  <a:lnTo>
                    <a:pt x="1973199" y="553085"/>
                  </a:lnTo>
                  <a:lnTo>
                    <a:pt x="1986788" y="499745"/>
                  </a:lnTo>
                  <a:lnTo>
                    <a:pt x="2001139" y="447929"/>
                  </a:lnTo>
                  <a:lnTo>
                    <a:pt x="2015871" y="397764"/>
                  </a:lnTo>
                  <a:lnTo>
                    <a:pt x="2031111" y="349250"/>
                  </a:lnTo>
                  <a:lnTo>
                    <a:pt x="2046986" y="302768"/>
                  </a:lnTo>
                  <a:lnTo>
                    <a:pt x="2063369" y="257937"/>
                  </a:lnTo>
                  <a:lnTo>
                    <a:pt x="2080133" y="215011"/>
                  </a:lnTo>
                  <a:lnTo>
                    <a:pt x="2097532" y="174117"/>
                  </a:lnTo>
                  <a:lnTo>
                    <a:pt x="2115185" y="135128"/>
                  </a:lnTo>
                  <a:lnTo>
                    <a:pt x="2133473" y="98425"/>
                  </a:lnTo>
                  <a:lnTo>
                    <a:pt x="2134133" y="97231"/>
                  </a:lnTo>
                  <a:lnTo>
                    <a:pt x="2161794" y="112776"/>
                  </a:lnTo>
                  <a:lnTo>
                    <a:pt x="2163356" y="79883"/>
                  </a:lnTo>
                  <a:lnTo>
                    <a:pt x="2165858" y="27686"/>
                  </a:lnTo>
                  <a:lnTo>
                    <a:pt x="2095373" y="75438"/>
                  </a:lnTo>
                  <a:lnTo>
                    <a:pt x="2122995" y="90970"/>
                  </a:lnTo>
                  <a:lnTo>
                    <a:pt x="2122297" y="92202"/>
                  </a:lnTo>
                  <a:lnTo>
                    <a:pt x="2103755" y="129540"/>
                  </a:lnTo>
                  <a:lnTo>
                    <a:pt x="2085848" y="168910"/>
                  </a:lnTo>
                  <a:lnTo>
                    <a:pt x="2068449" y="210058"/>
                  </a:lnTo>
                  <a:lnTo>
                    <a:pt x="2051431" y="253365"/>
                  </a:lnTo>
                  <a:lnTo>
                    <a:pt x="2035048" y="298450"/>
                  </a:lnTo>
                  <a:lnTo>
                    <a:pt x="2019046" y="345186"/>
                  </a:lnTo>
                  <a:lnTo>
                    <a:pt x="2003679" y="393954"/>
                  </a:lnTo>
                  <a:lnTo>
                    <a:pt x="1988947" y="444373"/>
                  </a:lnTo>
                  <a:lnTo>
                    <a:pt x="1974596" y="496316"/>
                  </a:lnTo>
                  <a:lnTo>
                    <a:pt x="1960880" y="550037"/>
                  </a:lnTo>
                  <a:lnTo>
                    <a:pt x="1947672" y="605155"/>
                  </a:lnTo>
                  <a:lnTo>
                    <a:pt x="1935099" y="661797"/>
                  </a:lnTo>
                  <a:lnTo>
                    <a:pt x="1911731" y="779272"/>
                  </a:lnTo>
                  <a:lnTo>
                    <a:pt x="1890776" y="902208"/>
                  </a:lnTo>
                  <a:lnTo>
                    <a:pt x="1872361" y="1029716"/>
                  </a:lnTo>
                  <a:lnTo>
                    <a:pt x="1856486" y="1161796"/>
                  </a:lnTo>
                  <a:lnTo>
                    <a:pt x="1843278" y="1297813"/>
                  </a:lnTo>
                  <a:lnTo>
                    <a:pt x="1832991" y="1437259"/>
                  </a:lnTo>
                  <a:lnTo>
                    <a:pt x="1825498" y="1579499"/>
                  </a:lnTo>
                  <a:lnTo>
                    <a:pt x="1820913" y="1724914"/>
                  </a:lnTo>
                  <a:lnTo>
                    <a:pt x="1819452" y="1866430"/>
                  </a:lnTo>
                  <a:lnTo>
                    <a:pt x="1788541" y="1930146"/>
                  </a:lnTo>
                  <a:lnTo>
                    <a:pt x="1820303" y="1929726"/>
                  </a:lnTo>
                  <a:lnTo>
                    <a:pt x="1821180" y="2002282"/>
                  </a:lnTo>
                  <a:lnTo>
                    <a:pt x="1826514" y="2148840"/>
                  </a:lnTo>
                  <a:lnTo>
                    <a:pt x="1835277" y="2292858"/>
                  </a:lnTo>
                  <a:lnTo>
                    <a:pt x="1847469" y="2433701"/>
                  </a:lnTo>
                  <a:lnTo>
                    <a:pt x="1862836" y="2571115"/>
                  </a:lnTo>
                  <a:lnTo>
                    <a:pt x="1881251" y="2704592"/>
                  </a:lnTo>
                  <a:lnTo>
                    <a:pt x="1902841" y="2833624"/>
                  </a:lnTo>
                  <a:lnTo>
                    <a:pt x="1927352" y="2957830"/>
                  </a:lnTo>
                  <a:lnTo>
                    <a:pt x="1954657" y="3076575"/>
                  </a:lnTo>
                  <a:lnTo>
                    <a:pt x="1969516" y="3133979"/>
                  </a:lnTo>
                  <a:lnTo>
                    <a:pt x="1984883" y="3189732"/>
                  </a:lnTo>
                  <a:lnTo>
                    <a:pt x="2000885" y="3243973"/>
                  </a:lnTo>
                  <a:lnTo>
                    <a:pt x="2017522" y="3296539"/>
                  </a:lnTo>
                  <a:lnTo>
                    <a:pt x="2034921" y="3347466"/>
                  </a:lnTo>
                  <a:lnTo>
                    <a:pt x="2052955" y="3396615"/>
                  </a:lnTo>
                  <a:lnTo>
                    <a:pt x="2071497" y="3443986"/>
                  </a:lnTo>
                  <a:lnTo>
                    <a:pt x="2090801" y="3489579"/>
                  </a:lnTo>
                  <a:lnTo>
                    <a:pt x="2110613" y="3533267"/>
                  </a:lnTo>
                  <a:lnTo>
                    <a:pt x="2131060" y="3575050"/>
                  </a:lnTo>
                  <a:lnTo>
                    <a:pt x="2152015" y="3614674"/>
                  </a:lnTo>
                  <a:lnTo>
                    <a:pt x="2173605" y="3652266"/>
                  </a:lnTo>
                  <a:lnTo>
                    <a:pt x="2195703" y="3687826"/>
                  </a:lnTo>
                  <a:lnTo>
                    <a:pt x="2218182" y="3720846"/>
                  </a:lnTo>
                  <a:lnTo>
                    <a:pt x="2228723" y="3713734"/>
                  </a:lnTo>
                  <a:close/>
                </a:path>
                <a:path w="3250565" h="3721100">
                  <a:moveTo>
                    <a:pt x="3250311" y="1787271"/>
                  </a:moveTo>
                  <a:lnTo>
                    <a:pt x="3218611" y="1788071"/>
                  </a:lnTo>
                  <a:lnTo>
                    <a:pt x="3215640" y="1672463"/>
                  </a:lnTo>
                  <a:lnTo>
                    <a:pt x="3211449" y="1578483"/>
                  </a:lnTo>
                  <a:lnTo>
                    <a:pt x="3205734" y="1486281"/>
                  </a:lnTo>
                  <a:lnTo>
                    <a:pt x="3199003" y="1395730"/>
                  </a:lnTo>
                  <a:lnTo>
                    <a:pt x="3191129" y="1306957"/>
                  </a:lnTo>
                  <a:lnTo>
                    <a:pt x="3181985" y="1220343"/>
                  </a:lnTo>
                  <a:lnTo>
                    <a:pt x="3171698" y="1135507"/>
                  </a:lnTo>
                  <a:lnTo>
                    <a:pt x="3160395" y="1052957"/>
                  </a:lnTo>
                  <a:lnTo>
                    <a:pt x="3147949" y="972693"/>
                  </a:lnTo>
                  <a:lnTo>
                    <a:pt x="3134614" y="894715"/>
                  </a:lnTo>
                  <a:lnTo>
                    <a:pt x="3120136" y="819277"/>
                  </a:lnTo>
                  <a:lnTo>
                    <a:pt x="3104769" y="746506"/>
                  </a:lnTo>
                  <a:lnTo>
                    <a:pt x="3088513" y="676275"/>
                  </a:lnTo>
                  <a:lnTo>
                    <a:pt x="3071368" y="608965"/>
                  </a:lnTo>
                  <a:lnTo>
                    <a:pt x="3053334" y="544576"/>
                  </a:lnTo>
                  <a:lnTo>
                    <a:pt x="3034411" y="483108"/>
                  </a:lnTo>
                  <a:lnTo>
                    <a:pt x="3014726" y="424942"/>
                  </a:lnTo>
                  <a:lnTo>
                    <a:pt x="2994279" y="369951"/>
                  </a:lnTo>
                  <a:lnTo>
                    <a:pt x="2973070" y="318262"/>
                  </a:lnTo>
                  <a:lnTo>
                    <a:pt x="2951226" y="270002"/>
                  </a:lnTo>
                  <a:lnTo>
                    <a:pt x="2928620" y="225425"/>
                  </a:lnTo>
                  <a:lnTo>
                    <a:pt x="2905252" y="184531"/>
                  </a:lnTo>
                  <a:lnTo>
                    <a:pt x="2881376" y="147320"/>
                  </a:lnTo>
                  <a:lnTo>
                    <a:pt x="2856992" y="114046"/>
                  </a:lnTo>
                  <a:lnTo>
                    <a:pt x="2831846" y="84836"/>
                  </a:lnTo>
                  <a:lnTo>
                    <a:pt x="2779903" y="38608"/>
                  </a:lnTo>
                  <a:lnTo>
                    <a:pt x="2736812" y="14859"/>
                  </a:lnTo>
                  <a:lnTo>
                    <a:pt x="2731960" y="12700"/>
                  </a:lnTo>
                  <a:lnTo>
                    <a:pt x="2725674" y="9906"/>
                  </a:lnTo>
                  <a:lnTo>
                    <a:pt x="2725293" y="9779"/>
                  </a:lnTo>
                  <a:lnTo>
                    <a:pt x="2725039" y="9779"/>
                  </a:lnTo>
                  <a:lnTo>
                    <a:pt x="2724658" y="9652"/>
                  </a:lnTo>
                  <a:lnTo>
                    <a:pt x="2697734" y="2540"/>
                  </a:lnTo>
                  <a:lnTo>
                    <a:pt x="2697353" y="2540"/>
                  </a:lnTo>
                  <a:lnTo>
                    <a:pt x="2697099" y="2413"/>
                  </a:lnTo>
                  <a:lnTo>
                    <a:pt x="2696718" y="2413"/>
                  </a:lnTo>
                  <a:lnTo>
                    <a:pt x="2669413" y="0"/>
                  </a:lnTo>
                  <a:lnTo>
                    <a:pt x="2668270" y="0"/>
                  </a:lnTo>
                  <a:lnTo>
                    <a:pt x="2640203" y="2540"/>
                  </a:lnTo>
                  <a:lnTo>
                    <a:pt x="2639441" y="2540"/>
                  </a:lnTo>
                  <a:lnTo>
                    <a:pt x="2639060" y="2667"/>
                  </a:lnTo>
                  <a:lnTo>
                    <a:pt x="2611374" y="10160"/>
                  </a:lnTo>
                  <a:lnTo>
                    <a:pt x="2610993" y="10287"/>
                  </a:lnTo>
                  <a:lnTo>
                    <a:pt x="2610739" y="10414"/>
                  </a:lnTo>
                  <a:lnTo>
                    <a:pt x="2610358" y="10541"/>
                  </a:lnTo>
                  <a:lnTo>
                    <a:pt x="2555367" y="40259"/>
                  </a:lnTo>
                  <a:lnTo>
                    <a:pt x="2502027" y="88773"/>
                  </a:lnTo>
                  <a:lnTo>
                    <a:pt x="2476246" y="119507"/>
                  </a:lnTo>
                  <a:lnTo>
                    <a:pt x="2451100" y="154432"/>
                  </a:lnTo>
                  <a:lnTo>
                    <a:pt x="2426716" y="193548"/>
                  </a:lnTo>
                  <a:lnTo>
                    <a:pt x="2402967" y="236601"/>
                  </a:lnTo>
                  <a:lnTo>
                    <a:pt x="2379980" y="283337"/>
                  </a:lnTo>
                  <a:lnTo>
                    <a:pt x="2357755" y="333883"/>
                  </a:lnTo>
                  <a:lnTo>
                    <a:pt x="2336292" y="387858"/>
                  </a:lnTo>
                  <a:lnTo>
                    <a:pt x="2315591" y="445516"/>
                  </a:lnTo>
                  <a:lnTo>
                    <a:pt x="2295779" y="506349"/>
                  </a:lnTo>
                  <a:lnTo>
                    <a:pt x="2276729" y="570484"/>
                  </a:lnTo>
                  <a:lnTo>
                    <a:pt x="2258568" y="637794"/>
                  </a:lnTo>
                  <a:lnTo>
                    <a:pt x="2241423" y="708025"/>
                  </a:lnTo>
                  <a:lnTo>
                    <a:pt x="2225167" y="781177"/>
                  </a:lnTo>
                  <a:lnTo>
                    <a:pt x="2209927" y="857123"/>
                  </a:lnTo>
                  <a:lnTo>
                    <a:pt x="2195703" y="935609"/>
                  </a:lnTo>
                  <a:lnTo>
                    <a:pt x="2182622" y="1016635"/>
                  </a:lnTo>
                  <a:lnTo>
                    <a:pt x="2170430" y="1100074"/>
                  </a:lnTo>
                  <a:lnTo>
                    <a:pt x="2159508" y="1185799"/>
                  </a:lnTo>
                  <a:lnTo>
                    <a:pt x="2149729" y="1273556"/>
                  </a:lnTo>
                  <a:lnTo>
                    <a:pt x="2141220" y="1363472"/>
                  </a:lnTo>
                  <a:lnTo>
                    <a:pt x="2133727" y="1455293"/>
                  </a:lnTo>
                  <a:lnTo>
                    <a:pt x="2127631" y="1548892"/>
                  </a:lnTo>
                  <a:lnTo>
                    <a:pt x="2122906" y="1644777"/>
                  </a:lnTo>
                  <a:lnTo>
                    <a:pt x="2119490" y="1741424"/>
                  </a:lnTo>
                  <a:lnTo>
                    <a:pt x="2117394" y="1883346"/>
                  </a:lnTo>
                  <a:lnTo>
                    <a:pt x="2085975" y="1948561"/>
                  </a:lnTo>
                  <a:lnTo>
                    <a:pt x="2117788" y="1948091"/>
                  </a:lnTo>
                  <a:lnTo>
                    <a:pt x="2119503" y="2058543"/>
                  </a:lnTo>
                  <a:lnTo>
                    <a:pt x="2122932" y="2149983"/>
                  </a:lnTo>
                  <a:lnTo>
                    <a:pt x="2127758" y="2239899"/>
                  </a:lnTo>
                  <a:lnTo>
                    <a:pt x="2133854" y="2328164"/>
                  </a:lnTo>
                  <a:lnTo>
                    <a:pt x="2141220" y="2414905"/>
                  </a:lnTo>
                  <a:lnTo>
                    <a:pt x="2149729" y="2499741"/>
                  </a:lnTo>
                  <a:lnTo>
                    <a:pt x="2159635" y="2582799"/>
                  </a:lnTo>
                  <a:lnTo>
                    <a:pt x="2170430" y="2663698"/>
                  </a:lnTo>
                  <a:lnTo>
                    <a:pt x="2182622" y="2742438"/>
                  </a:lnTo>
                  <a:lnTo>
                    <a:pt x="2195703" y="2818892"/>
                  </a:lnTo>
                  <a:lnTo>
                    <a:pt x="2209927" y="2893060"/>
                  </a:lnTo>
                  <a:lnTo>
                    <a:pt x="2225294" y="2964688"/>
                  </a:lnTo>
                  <a:lnTo>
                    <a:pt x="2241423" y="3033776"/>
                  </a:lnTo>
                  <a:lnTo>
                    <a:pt x="2258695" y="3100070"/>
                  </a:lnTo>
                  <a:lnTo>
                    <a:pt x="2276729" y="3163570"/>
                  </a:lnTo>
                  <a:lnTo>
                    <a:pt x="2295652" y="3224161"/>
                  </a:lnTo>
                  <a:lnTo>
                    <a:pt x="2315591" y="3281680"/>
                  </a:lnTo>
                  <a:lnTo>
                    <a:pt x="2336292" y="3336036"/>
                  </a:lnTo>
                  <a:lnTo>
                    <a:pt x="2357755" y="3387217"/>
                  </a:lnTo>
                  <a:lnTo>
                    <a:pt x="2379980" y="3434842"/>
                  </a:lnTo>
                  <a:lnTo>
                    <a:pt x="2402967" y="3479038"/>
                  </a:lnTo>
                  <a:lnTo>
                    <a:pt x="2426716" y="3519678"/>
                  </a:lnTo>
                  <a:lnTo>
                    <a:pt x="2451100" y="3556381"/>
                  </a:lnTo>
                  <a:lnTo>
                    <a:pt x="2476246" y="3589528"/>
                  </a:lnTo>
                  <a:lnTo>
                    <a:pt x="2501900" y="3618611"/>
                  </a:lnTo>
                  <a:lnTo>
                    <a:pt x="2555367" y="3664331"/>
                  </a:lnTo>
                  <a:lnTo>
                    <a:pt x="2610231" y="3692398"/>
                  </a:lnTo>
                  <a:lnTo>
                    <a:pt x="2610485" y="3692525"/>
                  </a:lnTo>
                  <a:lnTo>
                    <a:pt x="2610866" y="3692652"/>
                  </a:lnTo>
                  <a:lnTo>
                    <a:pt x="2611120" y="3692652"/>
                  </a:lnTo>
                  <a:lnTo>
                    <a:pt x="2638806" y="3699764"/>
                  </a:lnTo>
                  <a:lnTo>
                    <a:pt x="2639187" y="3699764"/>
                  </a:lnTo>
                  <a:lnTo>
                    <a:pt x="2639568" y="3699891"/>
                  </a:lnTo>
                  <a:lnTo>
                    <a:pt x="2639949" y="3699891"/>
                  </a:lnTo>
                  <a:lnTo>
                    <a:pt x="2668016" y="3702304"/>
                  </a:lnTo>
                  <a:lnTo>
                    <a:pt x="2669032" y="3702304"/>
                  </a:lnTo>
                  <a:lnTo>
                    <a:pt x="2697099" y="3699891"/>
                  </a:lnTo>
                  <a:lnTo>
                    <a:pt x="2697480" y="3699891"/>
                  </a:lnTo>
                  <a:lnTo>
                    <a:pt x="2697861" y="3699764"/>
                  </a:lnTo>
                  <a:lnTo>
                    <a:pt x="2698242" y="3699764"/>
                  </a:lnTo>
                  <a:lnTo>
                    <a:pt x="2725928" y="3692652"/>
                  </a:lnTo>
                  <a:lnTo>
                    <a:pt x="2726182" y="3692652"/>
                  </a:lnTo>
                  <a:lnTo>
                    <a:pt x="2726563" y="3692525"/>
                  </a:lnTo>
                  <a:lnTo>
                    <a:pt x="2726817" y="3692398"/>
                  </a:lnTo>
                  <a:lnTo>
                    <a:pt x="2733306" y="3689604"/>
                  </a:lnTo>
                  <a:lnTo>
                    <a:pt x="2738336" y="3687445"/>
                  </a:lnTo>
                  <a:lnTo>
                    <a:pt x="2738920" y="3687191"/>
                  </a:lnTo>
                  <a:lnTo>
                    <a:pt x="2696057" y="3687203"/>
                  </a:lnTo>
                  <a:lnTo>
                    <a:pt x="2695067" y="3687445"/>
                  </a:lnTo>
                  <a:lnTo>
                    <a:pt x="2696032" y="3687203"/>
                  </a:lnTo>
                  <a:lnTo>
                    <a:pt x="2668524" y="3689566"/>
                  </a:lnTo>
                  <a:lnTo>
                    <a:pt x="2643911" y="3687445"/>
                  </a:lnTo>
                  <a:lnTo>
                    <a:pt x="2641003" y="3687203"/>
                  </a:lnTo>
                  <a:lnTo>
                    <a:pt x="2641981" y="3687445"/>
                  </a:lnTo>
                  <a:lnTo>
                    <a:pt x="2640977" y="3687203"/>
                  </a:lnTo>
                  <a:lnTo>
                    <a:pt x="2615768" y="3680714"/>
                  </a:lnTo>
                  <a:lnTo>
                    <a:pt x="2614295" y="3680333"/>
                  </a:lnTo>
                  <a:lnTo>
                    <a:pt x="2615184" y="3680714"/>
                  </a:lnTo>
                  <a:lnTo>
                    <a:pt x="2561844" y="3653409"/>
                  </a:lnTo>
                  <a:lnTo>
                    <a:pt x="2510663" y="3609340"/>
                  </a:lnTo>
                  <a:lnTo>
                    <a:pt x="2461260" y="3548761"/>
                  </a:lnTo>
                  <a:lnTo>
                    <a:pt x="2437257" y="3512566"/>
                  </a:lnTo>
                  <a:lnTo>
                    <a:pt x="2414016" y="3472688"/>
                  </a:lnTo>
                  <a:lnTo>
                    <a:pt x="2391283" y="3429000"/>
                  </a:lnTo>
                  <a:lnTo>
                    <a:pt x="2369312" y="3381756"/>
                  </a:lnTo>
                  <a:lnTo>
                    <a:pt x="2347976" y="3331210"/>
                  </a:lnTo>
                  <a:lnTo>
                    <a:pt x="2327402" y="3277235"/>
                  </a:lnTo>
                  <a:lnTo>
                    <a:pt x="2307717" y="3219958"/>
                  </a:lnTo>
                  <a:lnTo>
                    <a:pt x="2288794" y="3159760"/>
                  </a:lnTo>
                  <a:lnTo>
                    <a:pt x="2270887" y="3096641"/>
                  </a:lnTo>
                  <a:lnTo>
                    <a:pt x="2253742" y="3030601"/>
                  </a:lnTo>
                  <a:lnTo>
                    <a:pt x="2237613" y="2961894"/>
                  </a:lnTo>
                  <a:lnTo>
                    <a:pt x="2222373" y="2890393"/>
                  </a:lnTo>
                  <a:lnTo>
                    <a:pt x="2208276" y="2816606"/>
                  </a:lnTo>
                  <a:lnTo>
                    <a:pt x="2195068" y="2740279"/>
                  </a:lnTo>
                  <a:lnTo>
                    <a:pt x="2183003" y="2661666"/>
                  </a:lnTo>
                  <a:lnTo>
                    <a:pt x="2172208" y="2581021"/>
                  </a:lnTo>
                  <a:lnTo>
                    <a:pt x="2162429" y="2498344"/>
                  </a:lnTo>
                  <a:lnTo>
                    <a:pt x="2153793" y="2413635"/>
                  </a:lnTo>
                  <a:lnTo>
                    <a:pt x="2146554" y="2327148"/>
                  </a:lnTo>
                  <a:lnTo>
                    <a:pt x="2140458" y="2239010"/>
                  </a:lnTo>
                  <a:lnTo>
                    <a:pt x="2135505" y="2149348"/>
                  </a:lnTo>
                  <a:lnTo>
                    <a:pt x="2132076" y="2058035"/>
                  </a:lnTo>
                  <a:lnTo>
                    <a:pt x="2130475" y="1947900"/>
                  </a:lnTo>
                  <a:lnTo>
                    <a:pt x="2162175" y="1947418"/>
                  </a:lnTo>
                  <a:lnTo>
                    <a:pt x="2155837" y="1935226"/>
                  </a:lnTo>
                  <a:lnTo>
                    <a:pt x="2130031" y="1885543"/>
                  </a:lnTo>
                  <a:lnTo>
                    <a:pt x="2132088" y="1741043"/>
                  </a:lnTo>
                  <a:lnTo>
                    <a:pt x="2135530" y="1644142"/>
                  </a:lnTo>
                  <a:lnTo>
                    <a:pt x="2140331" y="1549781"/>
                  </a:lnTo>
                  <a:lnTo>
                    <a:pt x="2146427" y="1456436"/>
                  </a:lnTo>
                  <a:lnTo>
                    <a:pt x="2153793" y="1364742"/>
                  </a:lnTo>
                  <a:lnTo>
                    <a:pt x="2162429" y="1275080"/>
                  </a:lnTo>
                  <a:lnTo>
                    <a:pt x="2172081" y="1187450"/>
                  </a:lnTo>
                  <a:lnTo>
                    <a:pt x="2183003" y="1101852"/>
                  </a:lnTo>
                  <a:lnTo>
                    <a:pt x="2195068" y="1018667"/>
                  </a:lnTo>
                  <a:lnTo>
                    <a:pt x="2208276" y="937895"/>
                  </a:lnTo>
                  <a:lnTo>
                    <a:pt x="2222373" y="859663"/>
                  </a:lnTo>
                  <a:lnTo>
                    <a:pt x="2237613" y="783971"/>
                  </a:lnTo>
                  <a:lnTo>
                    <a:pt x="2253742" y="711073"/>
                  </a:lnTo>
                  <a:lnTo>
                    <a:pt x="2270887" y="641096"/>
                  </a:lnTo>
                  <a:lnTo>
                    <a:pt x="2288921" y="574167"/>
                  </a:lnTo>
                  <a:lnTo>
                    <a:pt x="2307844" y="510286"/>
                  </a:lnTo>
                  <a:lnTo>
                    <a:pt x="2327656" y="449834"/>
                  </a:lnTo>
                  <a:lnTo>
                    <a:pt x="2348103" y="392557"/>
                  </a:lnTo>
                  <a:lnTo>
                    <a:pt x="2369439" y="338963"/>
                  </a:lnTo>
                  <a:lnTo>
                    <a:pt x="2391410" y="288925"/>
                  </a:lnTo>
                  <a:lnTo>
                    <a:pt x="2414143" y="242697"/>
                  </a:lnTo>
                  <a:lnTo>
                    <a:pt x="2437511" y="200279"/>
                  </a:lnTo>
                  <a:lnTo>
                    <a:pt x="2461514" y="161925"/>
                  </a:lnTo>
                  <a:lnTo>
                    <a:pt x="2486025" y="127635"/>
                  </a:lnTo>
                  <a:lnTo>
                    <a:pt x="2511044" y="97663"/>
                  </a:lnTo>
                  <a:lnTo>
                    <a:pt x="2562225" y="50927"/>
                  </a:lnTo>
                  <a:lnTo>
                    <a:pt x="2614714" y="22479"/>
                  </a:lnTo>
                  <a:lnTo>
                    <a:pt x="2641892" y="15113"/>
                  </a:lnTo>
                  <a:lnTo>
                    <a:pt x="2642197" y="15036"/>
                  </a:lnTo>
                  <a:lnTo>
                    <a:pt x="2642692" y="14986"/>
                  </a:lnTo>
                  <a:lnTo>
                    <a:pt x="2668828" y="12750"/>
                  </a:lnTo>
                  <a:lnTo>
                    <a:pt x="2695486" y="15113"/>
                  </a:lnTo>
                  <a:lnTo>
                    <a:pt x="2721432" y="21971"/>
                  </a:lnTo>
                  <a:lnTo>
                    <a:pt x="2746502" y="32893"/>
                  </a:lnTo>
                  <a:lnTo>
                    <a:pt x="2797302" y="68707"/>
                  </a:lnTo>
                  <a:lnTo>
                    <a:pt x="2846705" y="121539"/>
                  </a:lnTo>
                  <a:lnTo>
                    <a:pt x="2870708" y="154178"/>
                  </a:lnTo>
                  <a:lnTo>
                    <a:pt x="2894330" y="190754"/>
                  </a:lnTo>
                  <a:lnTo>
                    <a:pt x="2917317" y="231140"/>
                  </a:lnTo>
                  <a:lnTo>
                    <a:pt x="2939669" y="275336"/>
                  </a:lnTo>
                  <a:lnTo>
                    <a:pt x="2961386" y="323088"/>
                  </a:lnTo>
                  <a:lnTo>
                    <a:pt x="2982468" y="374269"/>
                  </a:lnTo>
                  <a:lnTo>
                    <a:pt x="3002788" y="429006"/>
                  </a:lnTo>
                  <a:lnTo>
                    <a:pt x="3022346" y="486791"/>
                  </a:lnTo>
                  <a:lnTo>
                    <a:pt x="3041142" y="547878"/>
                  </a:lnTo>
                  <a:lnTo>
                    <a:pt x="3059049" y="612140"/>
                  </a:lnTo>
                  <a:lnTo>
                    <a:pt x="3076194" y="679196"/>
                  </a:lnTo>
                  <a:lnTo>
                    <a:pt x="3092323" y="749046"/>
                  </a:lnTo>
                  <a:lnTo>
                    <a:pt x="3107690" y="821690"/>
                  </a:lnTo>
                  <a:lnTo>
                    <a:pt x="3122041" y="896874"/>
                  </a:lnTo>
                  <a:lnTo>
                    <a:pt x="3135503" y="974598"/>
                  </a:lnTo>
                  <a:lnTo>
                    <a:pt x="3147822" y="1054735"/>
                  </a:lnTo>
                  <a:lnTo>
                    <a:pt x="3159125" y="1137031"/>
                  </a:lnTo>
                  <a:lnTo>
                    <a:pt x="3169285" y="1221613"/>
                  </a:lnTo>
                  <a:lnTo>
                    <a:pt x="3178429" y="1308100"/>
                  </a:lnTo>
                  <a:lnTo>
                    <a:pt x="3186303" y="1396746"/>
                  </a:lnTo>
                  <a:lnTo>
                    <a:pt x="3193161" y="1487043"/>
                  </a:lnTo>
                  <a:lnTo>
                    <a:pt x="3198749" y="1578991"/>
                  </a:lnTo>
                  <a:lnTo>
                    <a:pt x="3203067" y="1672717"/>
                  </a:lnTo>
                  <a:lnTo>
                    <a:pt x="3205924" y="1788388"/>
                  </a:lnTo>
                  <a:lnTo>
                    <a:pt x="3174111" y="1789176"/>
                  </a:lnTo>
                  <a:lnTo>
                    <a:pt x="3210725" y="1858010"/>
                  </a:lnTo>
                  <a:lnTo>
                    <a:pt x="3207766" y="1858010"/>
                  </a:lnTo>
                  <a:lnTo>
                    <a:pt x="3207753" y="1871853"/>
                  </a:lnTo>
                  <a:lnTo>
                    <a:pt x="3204946" y="2058543"/>
                  </a:lnTo>
                  <a:lnTo>
                    <a:pt x="3201505" y="2149983"/>
                  </a:lnTo>
                  <a:lnTo>
                    <a:pt x="3196717" y="2239010"/>
                  </a:lnTo>
                  <a:lnTo>
                    <a:pt x="3190621" y="2327148"/>
                  </a:lnTo>
                  <a:lnTo>
                    <a:pt x="3183255" y="2413635"/>
                  </a:lnTo>
                  <a:lnTo>
                    <a:pt x="3174619" y="2498344"/>
                  </a:lnTo>
                  <a:lnTo>
                    <a:pt x="3164967" y="2581021"/>
                  </a:lnTo>
                  <a:lnTo>
                    <a:pt x="3154045" y="2661793"/>
                  </a:lnTo>
                  <a:lnTo>
                    <a:pt x="3141980" y="2740279"/>
                  </a:lnTo>
                  <a:lnTo>
                    <a:pt x="3128899" y="2816606"/>
                  </a:lnTo>
                  <a:lnTo>
                    <a:pt x="3114675" y="2890520"/>
                  </a:lnTo>
                  <a:lnTo>
                    <a:pt x="3099562" y="2961894"/>
                  </a:lnTo>
                  <a:lnTo>
                    <a:pt x="3083306" y="3030728"/>
                  </a:lnTo>
                  <a:lnTo>
                    <a:pt x="3066288" y="3096768"/>
                  </a:lnTo>
                  <a:lnTo>
                    <a:pt x="3048254" y="3160014"/>
                  </a:lnTo>
                  <a:lnTo>
                    <a:pt x="3029331" y="3220212"/>
                  </a:lnTo>
                  <a:lnTo>
                    <a:pt x="3009646" y="3277362"/>
                  </a:lnTo>
                  <a:lnTo>
                    <a:pt x="2989072" y="3331210"/>
                  </a:lnTo>
                  <a:lnTo>
                    <a:pt x="2967736" y="3381883"/>
                  </a:lnTo>
                  <a:lnTo>
                    <a:pt x="2945638" y="3429127"/>
                  </a:lnTo>
                  <a:lnTo>
                    <a:pt x="2923032" y="3472942"/>
                  </a:lnTo>
                  <a:lnTo>
                    <a:pt x="2899664" y="3512947"/>
                  </a:lnTo>
                  <a:lnTo>
                    <a:pt x="2875661" y="3549142"/>
                  </a:lnTo>
                  <a:lnTo>
                    <a:pt x="2851150" y="3581400"/>
                  </a:lnTo>
                  <a:lnTo>
                    <a:pt x="2800604" y="3633851"/>
                  </a:lnTo>
                  <a:lnTo>
                    <a:pt x="2748280" y="3669411"/>
                  </a:lnTo>
                  <a:lnTo>
                    <a:pt x="2696083" y="3687191"/>
                  </a:lnTo>
                  <a:lnTo>
                    <a:pt x="2738920" y="3687191"/>
                  </a:lnTo>
                  <a:lnTo>
                    <a:pt x="2753995" y="3680714"/>
                  </a:lnTo>
                  <a:lnTo>
                    <a:pt x="2754884" y="3680333"/>
                  </a:lnTo>
                  <a:lnTo>
                    <a:pt x="2782443" y="3663950"/>
                  </a:lnTo>
                  <a:lnTo>
                    <a:pt x="2835529" y="3618103"/>
                  </a:lnTo>
                  <a:lnTo>
                    <a:pt x="2861183" y="3589147"/>
                  </a:lnTo>
                  <a:lnTo>
                    <a:pt x="2886202" y="3556127"/>
                  </a:lnTo>
                  <a:lnTo>
                    <a:pt x="2910586" y="3519297"/>
                  </a:lnTo>
                  <a:lnTo>
                    <a:pt x="2934335" y="3478784"/>
                  </a:lnTo>
                  <a:lnTo>
                    <a:pt x="2957195" y="3434461"/>
                  </a:lnTo>
                  <a:lnTo>
                    <a:pt x="2979420" y="3386836"/>
                  </a:lnTo>
                  <a:lnTo>
                    <a:pt x="3000883" y="3335782"/>
                  </a:lnTo>
                  <a:lnTo>
                    <a:pt x="3021584" y="3281553"/>
                  </a:lnTo>
                  <a:lnTo>
                    <a:pt x="3041523" y="3224034"/>
                  </a:lnTo>
                  <a:lnTo>
                    <a:pt x="3060446" y="3163443"/>
                  </a:lnTo>
                  <a:lnTo>
                    <a:pt x="3078480" y="3099943"/>
                  </a:lnTo>
                  <a:lnTo>
                    <a:pt x="3095752" y="3033649"/>
                  </a:lnTo>
                  <a:lnTo>
                    <a:pt x="3111881" y="2964561"/>
                  </a:lnTo>
                  <a:lnTo>
                    <a:pt x="3127248" y="2892806"/>
                  </a:lnTo>
                  <a:lnTo>
                    <a:pt x="3141472" y="2818765"/>
                  </a:lnTo>
                  <a:lnTo>
                    <a:pt x="3154553" y="2742184"/>
                  </a:lnTo>
                  <a:lnTo>
                    <a:pt x="3166618" y="2663444"/>
                  </a:lnTo>
                  <a:lnTo>
                    <a:pt x="3177540" y="2582545"/>
                  </a:lnTo>
                  <a:lnTo>
                    <a:pt x="3187319" y="2499614"/>
                  </a:lnTo>
                  <a:lnTo>
                    <a:pt x="3195917" y="2414905"/>
                  </a:lnTo>
                  <a:lnTo>
                    <a:pt x="3203321" y="2328164"/>
                  </a:lnTo>
                  <a:lnTo>
                    <a:pt x="3209455" y="2239010"/>
                  </a:lnTo>
                  <a:lnTo>
                    <a:pt x="3214128" y="2149348"/>
                  </a:lnTo>
                  <a:lnTo>
                    <a:pt x="3217545" y="2058035"/>
                  </a:lnTo>
                  <a:lnTo>
                    <a:pt x="3220453" y="1871853"/>
                  </a:lnTo>
                  <a:lnTo>
                    <a:pt x="3220466" y="1858010"/>
                  </a:lnTo>
                  <a:lnTo>
                    <a:pt x="3217087" y="1858010"/>
                  </a:lnTo>
                  <a:lnTo>
                    <a:pt x="3243808" y="1801114"/>
                  </a:lnTo>
                  <a:lnTo>
                    <a:pt x="3250311" y="17872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850635" y="981455"/>
              <a:ext cx="794385" cy="2459990"/>
            </a:xfrm>
            <a:custGeom>
              <a:avLst/>
              <a:gdLst/>
              <a:ahLst/>
              <a:cxnLst/>
              <a:rect l="l" t="t" r="r" b="b"/>
              <a:pathLst>
                <a:path w="794384" h="2459990">
                  <a:moveTo>
                    <a:pt x="794004" y="0"/>
                  </a:moveTo>
                  <a:lnTo>
                    <a:pt x="0" y="0"/>
                  </a:lnTo>
                </a:path>
                <a:path w="794384" h="2459990">
                  <a:moveTo>
                    <a:pt x="794004" y="2459736"/>
                  </a:moveTo>
                  <a:lnTo>
                    <a:pt x="0" y="2459736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010655" y="1068323"/>
              <a:ext cx="78105" cy="2283460"/>
            </a:xfrm>
            <a:custGeom>
              <a:avLst/>
              <a:gdLst/>
              <a:ahLst/>
              <a:cxnLst/>
              <a:rect l="l" t="t" r="r" b="b"/>
              <a:pathLst>
                <a:path w="78104" h="2283460">
                  <a:moveTo>
                    <a:pt x="33265" y="2206752"/>
                  </a:moveTo>
                  <a:lnTo>
                    <a:pt x="1524" y="2206752"/>
                  </a:lnTo>
                  <a:lnTo>
                    <a:pt x="39624" y="2282952"/>
                  </a:lnTo>
                  <a:lnTo>
                    <a:pt x="71374" y="2219452"/>
                  </a:lnTo>
                  <a:lnTo>
                    <a:pt x="33274" y="2219452"/>
                  </a:lnTo>
                  <a:lnTo>
                    <a:pt x="33265" y="2206752"/>
                  </a:lnTo>
                  <a:close/>
                </a:path>
                <a:path w="78104" h="2283460">
                  <a:moveTo>
                    <a:pt x="44450" y="63500"/>
                  </a:moveTo>
                  <a:lnTo>
                    <a:pt x="31750" y="63500"/>
                  </a:lnTo>
                  <a:lnTo>
                    <a:pt x="33274" y="2219452"/>
                  </a:lnTo>
                  <a:lnTo>
                    <a:pt x="45974" y="2219452"/>
                  </a:lnTo>
                  <a:lnTo>
                    <a:pt x="44450" y="63500"/>
                  </a:lnTo>
                  <a:close/>
                </a:path>
                <a:path w="78104" h="2283460">
                  <a:moveTo>
                    <a:pt x="77724" y="2206752"/>
                  </a:moveTo>
                  <a:lnTo>
                    <a:pt x="45965" y="2206752"/>
                  </a:lnTo>
                  <a:lnTo>
                    <a:pt x="45974" y="2219452"/>
                  </a:lnTo>
                  <a:lnTo>
                    <a:pt x="71374" y="2219452"/>
                  </a:lnTo>
                  <a:lnTo>
                    <a:pt x="77724" y="2206752"/>
                  </a:lnTo>
                  <a:close/>
                </a:path>
                <a:path w="78104" h="2283460">
                  <a:moveTo>
                    <a:pt x="38100" y="0"/>
                  </a:moveTo>
                  <a:lnTo>
                    <a:pt x="0" y="76200"/>
                  </a:lnTo>
                  <a:lnTo>
                    <a:pt x="31758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8104" h="2283460">
                  <a:moveTo>
                    <a:pt x="69850" y="63500"/>
                  </a:moveTo>
                  <a:lnTo>
                    <a:pt x="44450" y="63500"/>
                  </a:lnTo>
                  <a:lnTo>
                    <a:pt x="44458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240523" y="893063"/>
              <a:ext cx="1290955" cy="2635250"/>
            </a:xfrm>
            <a:custGeom>
              <a:avLst/>
              <a:gdLst/>
              <a:ahLst/>
              <a:cxnLst/>
              <a:rect l="l" t="t" r="r" b="b"/>
              <a:pathLst>
                <a:path w="1290954" h="2635250">
                  <a:moveTo>
                    <a:pt x="0" y="2634995"/>
                  </a:moveTo>
                  <a:lnTo>
                    <a:pt x="1290827" y="2634995"/>
                  </a:lnTo>
                  <a:lnTo>
                    <a:pt x="1290827" y="0"/>
                  </a:lnTo>
                  <a:lnTo>
                    <a:pt x="0" y="0"/>
                  </a:lnTo>
                  <a:lnTo>
                    <a:pt x="0" y="2634995"/>
                  </a:lnTo>
                  <a:close/>
                </a:path>
              </a:pathLst>
            </a:custGeom>
            <a:ln w="57912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93251" y="1507235"/>
              <a:ext cx="76200" cy="88391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93505" y="2825368"/>
              <a:ext cx="76200" cy="88518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02423" y="2913887"/>
              <a:ext cx="76200" cy="89915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02423" y="1420368"/>
              <a:ext cx="76200" cy="89916"/>
            </a:xfrm>
            <a:prstGeom prst="rect">
              <a:avLst/>
            </a:prstGeom>
          </p:spPr>
        </p:pic>
      </p:grpSp>
      <p:sp>
        <p:nvSpPr>
          <p:cNvPr id="100" name="object 100"/>
          <p:cNvSpPr txBox="1"/>
          <p:nvPr/>
        </p:nvSpPr>
        <p:spPr>
          <a:xfrm>
            <a:off x="7275321" y="3528136"/>
            <a:ext cx="14700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04290" algn="l"/>
              </a:tabLst>
            </a:pPr>
            <a:r>
              <a:rPr sz="2400" b="1" i="1" spc="-50" dirty="0">
                <a:latin typeface="Times New Roman"/>
                <a:cs typeface="Times New Roman"/>
              </a:rPr>
              <a:t>1</a:t>
            </a:r>
            <a:r>
              <a:rPr sz="2400" b="1" i="1" dirty="0">
                <a:latin typeface="Times New Roman"/>
                <a:cs typeface="Times New Roman"/>
              </a:rPr>
              <a:t>	</a:t>
            </a:r>
            <a:r>
              <a:rPr sz="2400" b="1" i="1" spc="-50" dirty="0">
                <a:latin typeface="Times New Roman"/>
                <a:cs typeface="Times New Roman"/>
              </a:rPr>
              <a:t>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567166" y="551815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0" dirty="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7299452" y="-125112"/>
            <a:ext cx="312420" cy="1061085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1405"/>
              </a:spcBef>
            </a:pPr>
            <a:r>
              <a:rPr sz="2100" i="1" spc="165" dirty="0">
                <a:latin typeface="Times New Roman"/>
                <a:cs typeface="Times New Roman"/>
              </a:rPr>
              <a:t>B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400" b="1" i="1" spc="-5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709583" y="1631185"/>
            <a:ext cx="288290" cy="4267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00" i="1" spc="555" dirty="0">
                <a:latin typeface="Times New Roman"/>
                <a:cs typeface="Times New Roman"/>
              </a:rPr>
              <a:t>L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615187" y="4096588"/>
            <a:ext cx="84518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89100" algn="l"/>
                <a:tab pos="3690620" algn="l"/>
                <a:tab pos="5020945" algn="l"/>
                <a:tab pos="7421880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Оберемо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замкнений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контур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інтегрування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12341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105" name="object 10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56291" y="5751790"/>
            <a:ext cx="94451" cy="109230"/>
          </a:xfrm>
          <a:prstGeom prst="rect">
            <a:avLst/>
          </a:prstGeom>
        </p:spPr>
      </p:pic>
      <p:sp>
        <p:nvSpPr>
          <p:cNvPr id="106" name="object 106"/>
          <p:cNvSpPr txBox="1"/>
          <p:nvPr/>
        </p:nvSpPr>
        <p:spPr>
          <a:xfrm>
            <a:off x="5408696" y="5394076"/>
            <a:ext cx="1466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50" dirty="0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341185" y="5995035"/>
            <a:ext cx="3067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latin typeface="Times New Roman"/>
                <a:cs typeface="Times New Roman"/>
              </a:rPr>
              <a:t>k</a:t>
            </a:r>
            <a:r>
              <a:rPr sz="1400" i="1" spc="-17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Symbol"/>
                <a:cs typeface="Symbol"/>
              </a:rPr>
              <a:t></a:t>
            </a:r>
            <a:r>
              <a:rPr sz="1400" spc="-35" dirty="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3472583" y="6034217"/>
            <a:ext cx="5353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80" dirty="0">
                <a:latin typeface="Times New Roman"/>
                <a:cs typeface="Times New Roman"/>
              </a:rPr>
              <a:t>12341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609242" y="5436887"/>
            <a:ext cx="23596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871855" algn="l"/>
              </a:tabLst>
            </a:pPr>
            <a:r>
              <a:rPr sz="5400" baseline="-11574" dirty="0">
                <a:latin typeface="Symbol"/>
                <a:cs typeface="Symbol"/>
              </a:rPr>
              <a:t></a:t>
            </a:r>
            <a:r>
              <a:rPr sz="5400" spc="-675" baseline="-11574" dirty="0">
                <a:latin typeface="Times New Roman"/>
                <a:cs typeface="Times New Roman"/>
              </a:rPr>
              <a:t> </a:t>
            </a:r>
            <a:r>
              <a:rPr sz="2800" i="1" spc="-25" dirty="0">
                <a:latin typeface="Times New Roman"/>
                <a:cs typeface="Times New Roman"/>
              </a:rPr>
              <a:t>Bdl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Symbol"/>
                <a:cs typeface="Symbol"/>
              </a:rPr>
              <a:t>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950" dirty="0">
                <a:latin typeface="Symbol"/>
                <a:cs typeface="Symbol"/>
              </a:rPr>
              <a:t></a:t>
            </a:r>
            <a:r>
              <a:rPr sz="2100" baseline="-27777" dirty="0">
                <a:latin typeface="Times New Roman"/>
                <a:cs typeface="Times New Roman"/>
              </a:rPr>
              <a:t>0</a:t>
            </a:r>
            <a:r>
              <a:rPr sz="2100" spc="7" baseline="-27777" dirty="0">
                <a:latin typeface="Times New Roman"/>
                <a:cs typeface="Times New Roman"/>
              </a:rPr>
              <a:t> </a:t>
            </a:r>
            <a:r>
              <a:rPr sz="5400" spc="75" baseline="-6944" dirty="0">
                <a:latin typeface="Symbol"/>
                <a:cs typeface="Symbol"/>
              </a:rPr>
              <a:t></a:t>
            </a:r>
            <a:r>
              <a:rPr sz="5400" spc="-817" baseline="-6944" dirty="0">
                <a:latin typeface="Times New Roman"/>
                <a:cs typeface="Times New Roman"/>
              </a:rPr>
              <a:t> </a:t>
            </a:r>
            <a:r>
              <a:rPr sz="2800" i="1" spc="95" dirty="0">
                <a:latin typeface="Times New Roman"/>
                <a:cs typeface="Times New Roman"/>
              </a:rPr>
              <a:t>I</a:t>
            </a:r>
            <a:r>
              <a:rPr sz="2100" i="1" spc="142" baseline="-27777" dirty="0">
                <a:latin typeface="Times New Roman"/>
                <a:cs typeface="Times New Roman"/>
              </a:rPr>
              <a:t>k</a:t>
            </a:r>
            <a:endParaRPr sz="2100" baseline="-27777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3878948" y="5239768"/>
            <a:ext cx="5295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7665" algn="l"/>
              </a:tabLst>
            </a:pPr>
            <a:r>
              <a:rPr sz="2800" spc="-1250" dirty="0">
                <a:latin typeface="Cambria"/>
                <a:cs typeface="Cambria"/>
              </a:rPr>
              <a:t>→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4200" spc="-1875" baseline="1984" dirty="0">
                <a:latin typeface="Cambria"/>
                <a:cs typeface="Cambria"/>
              </a:rPr>
              <a:t>→</a:t>
            </a:r>
            <a:endParaRPr sz="4200" baseline="1984">
              <a:latin typeface="Cambria"/>
              <a:cs typeface="Cambria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78739" y="4584953"/>
            <a:ext cx="75114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і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запишемо</a:t>
            </a:r>
            <a:r>
              <a:rPr sz="3200" spc="-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вираз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для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циркуляції</a:t>
            </a:r>
            <a:r>
              <a:rPr sz="3200" spc="-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вектора</a:t>
            </a:r>
            <a:r>
              <a:rPr sz="3200" spc="-2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4125" i="1" spc="-442" baseline="-4040" dirty="0">
                <a:latin typeface="Times New Roman"/>
                <a:cs typeface="Times New Roman"/>
              </a:rPr>
              <a:t>B</a:t>
            </a:r>
            <a:r>
              <a:rPr sz="3200" spc="350" dirty="0">
                <a:solidFill>
                  <a:srgbClr val="333399"/>
                </a:solidFill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7329242" y="4359843"/>
            <a:ext cx="272415" cy="4476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50" spc="-420" dirty="0">
                <a:latin typeface="Cambria"/>
                <a:cs typeface="Cambria"/>
              </a:rPr>
              <a:t>→</a:t>
            </a:r>
            <a:endParaRPr sz="27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5187" y="18999"/>
            <a:ext cx="368807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353945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Циркуляцію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вектора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9353" y="18999"/>
            <a:ext cx="43364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58495" algn="l"/>
                <a:tab pos="2950845" algn="l"/>
              </a:tabLst>
            </a:pP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по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замкненому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35" dirty="0">
                <a:solidFill>
                  <a:srgbClr val="333399"/>
                </a:solidFill>
                <a:latin typeface="Times New Roman"/>
                <a:cs typeface="Times New Roman"/>
              </a:rPr>
              <a:t>контуру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507238"/>
            <a:ext cx="74060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можна</a:t>
            </a:r>
            <a:r>
              <a:rPr sz="3200" spc="-1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подати</a:t>
            </a:r>
            <a:r>
              <a:rPr sz="3200" spc="-1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у</a:t>
            </a:r>
            <a:r>
              <a:rPr sz="3200" spc="-1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вигляді</a:t>
            </a:r>
            <a:r>
              <a:rPr sz="3200" spc="-1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чотирьох</a:t>
            </a:r>
            <a:r>
              <a:rPr sz="3200" spc="-1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доданків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646" y="1512269"/>
            <a:ext cx="73079" cy="7973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953091" y="1601182"/>
            <a:ext cx="136525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spc="25" dirty="0">
                <a:latin typeface="Symbol"/>
                <a:cs typeface="Symbol"/>
              </a:rPr>
              <a:t>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26959" y="1601182"/>
            <a:ext cx="136525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spc="25" dirty="0">
                <a:latin typeface="Symbol"/>
                <a:cs typeface="Symbol"/>
              </a:rPr>
              <a:t>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45967" y="1717017"/>
            <a:ext cx="187325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spc="105" dirty="0">
                <a:latin typeface="Times New Roman"/>
                <a:cs typeface="Times New Roman"/>
              </a:rPr>
              <a:t>41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51436" y="2022100"/>
            <a:ext cx="180975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spc="55" dirty="0">
                <a:latin typeface="Symbol"/>
                <a:cs typeface="Symbol"/>
              </a:rPr>
              <a:t></a:t>
            </a:r>
            <a:r>
              <a:rPr sz="1000" spc="55" dirty="0"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29006" y="1717017"/>
            <a:ext cx="356870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spc="95" dirty="0">
                <a:latin typeface="Times New Roman"/>
                <a:cs typeface="Times New Roman"/>
              </a:rPr>
              <a:t>34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60" dirty="0">
                <a:latin typeface="Symbol"/>
                <a:cs typeface="Symbol"/>
              </a:rPr>
              <a:t></a:t>
            </a:r>
            <a:r>
              <a:rPr sz="1000" spc="60" dirty="0"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56303" y="1717017"/>
            <a:ext cx="187325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spc="105" dirty="0">
                <a:latin typeface="Times New Roman"/>
                <a:cs typeface="Times New Roman"/>
              </a:rPr>
              <a:t>23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939" y="1717017"/>
            <a:ext cx="1185545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010285" algn="l"/>
              </a:tabLst>
            </a:pPr>
            <a:r>
              <a:rPr sz="1000" spc="105" dirty="0">
                <a:latin typeface="Times New Roman"/>
                <a:cs typeface="Times New Roman"/>
              </a:rPr>
              <a:t>12341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000" spc="105" dirty="0">
                <a:latin typeface="Times New Roman"/>
                <a:cs typeface="Times New Roman"/>
              </a:rPr>
              <a:t>12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02808" y="1615502"/>
            <a:ext cx="1285875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3075" spc="-277" baseline="-20325" dirty="0">
                <a:latin typeface="Cambria"/>
                <a:cs typeface="Cambria"/>
              </a:rPr>
              <a:t>–</a:t>
            </a:r>
            <a:r>
              <a:rPr sz="2050" spc="-185" dirty="0">
                <a:latin typeface="Symbol"/>
                <a:cs typeface="Symbol"/>
              </a:rPr>
              <a:t></a:t>
            </a:r>
            <a:r>
              <a:rPr sz="3075" spc="-277" baseline="-20325" dirty="0">
                <a:latin typeface="Cambria"/>
                <a:cs typeface="Cambria"/>
              </a:rPr>
              <a:t></a:t>
            </a:r>
            <a:r>
              <a:rPr sz="1000" spc="-185" dirty="0">
                <a:latin typeface="Symbol"/>
                <a:cs typeface="Symbol"/>
              </a:rPr>
              <a:t></a:t>
            </a:r>
            <a:r>
              <a:rPr sz="3075" spc="-277" baseline="-20325" dirty="0">
                <a:latin typeface="Cambria"/>
                <a:cs typeface="Cambria"/>
              </a:rPr>
              <a:t>–</a:t>
            </a:r>
            <a:r>
              <a:rPr sz="1000" spc="-185" dirty="0">
                <a:latin typeface="Times New Roman"/>
                <a:cs typeface="Times New Roman"/>
              </a:rPr>
              <a:t>90</a:t>
            </a:r>
            <a:r>
              <a:rPr sz="1000" spc="-185" dirty="0">
                <a:latin typeface="Symbol"/>
                <a:cs typeface="Symbol"/>
              </a:rPr>
              <a:t></a:t>
            </a:r>
            <a:r>
              <a:rPr sz="3075" spc="-277" baseline="-20325" dirty="0">
                <a:latin typeface="Cambria"/>
                <a:cs typeface="Cambria"/>
              </a:rPr>
              <a:t></a:t>
            </a:r>
            <a:r>
              <a:rPr sz="2050" spc="-185" dirty="0">
                <a:latin typeface="Symbol"/>
                <a:cs typeface="Symbol"/>
              </a:rPr>
              <a:t>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15568" y="1615502"/>
            <a:ext cx="1286510" cy="5892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3075" spc="-232" baseline="-20325" dirty="0">
                <a:latin typeface="Cambria"/>
                <a:cs typeface="Cambria"/>
              </a:rPr>
              <a:t>–</a:t>
            </a:r>
            <a:r>
              <a:rPr sz="2050" spc="-155" dirty="0">
                <a:latin typeface="Symbol"/>
                <a:cs typeface="Symbol"/>
              </a:rPr>
              <a:t></a:t>
            </a:r>
            <a:r>
              <a:rPr sz="3075" spc="-232" baseline="-20325" dirty="0">
                <a:latin typeface="Cambria"/>
                <a:cs typeface="Cambria"/>
              </a:rPr>
              <a:t></a:t>
            </a:r>
            <a:r>
              <a:rPr sz="1000" spc="-155" dirty="0">
                <a:latin typeface="Symbol"/>
                <a:cs typeface="Symbol"/>
              </a:rPr>
              <a:t></a:t>
            </a:r>
            <a:r>
              <a:rPr sz="3075" spc="-232" baseline="-20325" dirty="0">
                <a:latin typeface="Cambria"/>
                <a:cs typeface="Cambria"/>
              </a:rPr>
              <a:t>–</a:t>
            </a:r>
            <a:r>
              <a:rPr sz="1000" spc="-155" dirty="0">
                <a:latin typeface="Times New Roman"/>
                <a:cs typeface="Times New Roman"/>
              </a:rPr>
              <a:t>90</a:t>
            </a:r>
            <a:r>
              <a:rPr sz="1000" spc="-155" dirty="0">
                <a:latin typeface="Symbol"/>
                <a:cs typeface="Symbol"/>
              </a:rPr>
              <a:t></a:t>
            </a:r>
            <a:r>
              <a:rPr sz="3075" spc="-232" baseline="-20325" dirty="0">
                <a:latin typeface="Cambria"/>
                <a:cs typeface="Cambria"/>
              </a:rPr>
              <a:t></a:t>
            </a:r>
            <a:r>
              <a:rPr sz="2050" spc="-155" dirty="0">
                <a:latin typeface="Symbol"/>
                <a:cs typeface="Symbol"/>
              </a:rPr>
              <a:t></a:t>
            </a:r>
            <a:endParaRPr sz="2050">
              <a:latin typeface="Symbol"/>
              <a:cs typeface="Symbol"/>
            </a:endParaRPr>
          </a:p>
          <a:p>
            <a:pPr algn="ctr">
              <a:lnSpc>
                <a:spcPct val="100000"/>
              </a:lnSpc>
              <a:spcBef>
                <a:spcPts val="760"/>
              </a:spcBef>
            </a:pPr>
            <a:r>
              <a:rPr sz="1000" spc="60" dirty="0">
                <a:latin typeface="Symbol"/>
                <a:cs typeface="Symbol"/>
              </a:rPr>
              <a:t></a:t>
            </a:r>
            <a:r>
              <a:rPr sz="1000" spc="60" dirty="0"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39006" y="1713910"/>
            <a:ext cx="1285875" cy="4908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2450"/>
              </a:lnSpc>
              <a:spcBef>
                <a:spcPts val="110"/>
              </a:spcBef>
            </a:pPr>
            <a:r>
              <a:rPr sz="2050" spc="-180" dirty="0">
                <a:latin typeface="Cambria"/>
                <a:cs typeface="Cambria"/>
              </a:rPr>
              <a:t>–</a:t>
            </a:r>
            <a:r>
              <a:rPr sz="3075" spc="-270" baseline="20325" dirty="0">
                <a:latin typeface="Symbol"/>
                <a:cs typeface="Symbol"/>
              </a:rPr>
              <a:t></a:t>
            </a:r>
            <a:r>
              <a:rPr sz="2050" spc="-180" dirty="0">
                <a:latin typeface="Cambria"/>
                <a:cs typeface="Cambria"/>
              </a:rPr>
              <a:t></a:t>
            </a:r>
            <a:r>
              <a:rPr sz="1500" spc="-270" baseline="41666" dirty="0">
                <a:latin typeface="Symbol"/>
                <a:cs typeface="Symbol"/>
              </a:rPr>
              <a:t></a:t>
            </a:r>
            <a:r>
              <a:rPr sz="2050" spc="-180" dirty="0">
                <a:latin typeface="Cambria"/>
                <a:cs typeface="Cambria"/>
              </a:rPr>
              <a:t>–</a:t>
            </a:r>
            <a:r>
              <a:rPr sz="1500" spc="-270" baseline="41666" dirty="0">
                <a:latin typeface="Times New Roman"/>
                <a:cs typeface="Times New Roman"/>
              </a:rPr>
              <a:t>0</a:t>
            </a:r>
            <a:r>
              <a:rPr sz="1500" spc="187" baseline="41666" dirty="0">
                <a:latin typeface="Times New Roman"/>
                <a:cs typeface="Times New Roman"/>
              </a:rPr>
              <a:t> </a:t>
            </a:r>
            <a:r>
              <a:rPr sz="2050" spc="-285" dirty="0">
                <a:latin typeface="Cambria"/>
                <a:cs typeface="Cambria"/>
              </a:rPr>
              <a:t></a:t>
            </a:r>
            <a:r>
              <a:rPr sz="3075" spc="-427" baseline="20325" dirty="0">
                <a:latin typeface="Symbol"/>
                <a:cs typeface="Symbol"/>
              </a:rPr>
              <a:t></a:t>
            </a:r>
            <a:endParaRPr sz="3075" baseline="20325">
              <a:latin typeface="Symbol"/>
              <a:cs typeface="Symbol"/>
            </a:endParaRPr>
          </a:p>
          <a:p>
            <a:pPr marL="3175" algn="ctr">
              <a:lnSpc>
                <a:spcPts val="1190"/>
              </a:lnSpc>
            </a:pPr>
            <a:r>
              <a:rPr sz="1000" spc="-25" dirty="0">
                <a:latin typeface="Symbol"/>
                <a:cs typeface="Symbol"/>
              </a:rPr>
              <a:t></a:t>
            </a:r>
            <a:r>
              <a:rPr sz="1000" spc="-25" dirty="0"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73127" y="1071095"/>
            <a:ext cx="6854825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10"/>
              </a:spcBef>
              <a:tabLst>
                <a:tab pos="2153285" algn="l"/>
                <a:tab pos="4265930" algn="l"/>
                <a:tab pos="6339840" algn="l"/>
              </a:tabLst>
            </a:pPr>
            <a:r>
              <a:rPr sz="3075" spc="112" baseline="-23035" dirty="0">
                <a:latin typeface="Symbol"/>
                <a:cs typeface="Symbol"/>
              </a:rPr>
              <a:t></a:t>
            </a:r>
            <a:r>
              <a:rPr sz="3075" spc="277" baseline="-23035" dirty="0">
                <a:latin typeface="Times New Roman"/>
                <a:cs typeface="Times New Roman"/>
              </a:rPr>
              <a:t> </a:t>
            </a:r>
            <a:r>
              <a:rPr sz="3075" spc="-1185" baseline="-13550" dirty="0">
                <a:latin typeface="Cambria"/>
                <a:cs typeface="Cambria"/>
              </a:rPr>
              <a:t>→</a:t>
            </a:r>
            <a:r>
              <a:rPr sz="3075" spc="22" baseline="-13550" dirty="0">
                <a:latin typeface="Cambria"/>
                <a:cs typeface="Cambria"/>
              </a:rPr>
              <a:t> </a:t>
            </a:r>
            <a:r>
              <a:rPr sz="1000" spc="25" dirty="0">
                <a:latin typeface="Symbol"/>
                <a:cs typeface="Symbol"/>
              </a:rPr>
              <a:t>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3075" spc="112" baseline="-23035" dirty="0">
                <a:latin typeface="Symbol"/>
                <a:cs typeface="Symbol"/>
              </a:rPr>
              <a:t></a:t>
            </a:r>
            <a:r>
              <a:rPr sz="3075" spc="277" baseline="-23035" dirty="0">
                <a:latin typeface="Times New Roman"/>
                <a:cs typeface="Times New Roman"/>
              </a:rPr>
              <a:t> </a:t>
            </a:r>
            <a:r>
              <a:rPr sz="3075" spc="-1185" baseline="-13550" dirty="0">
                <a:latin typeface="Cambria"/>
                <a:cs typeface="Cambria"/>
              </a:rPr>
              <a:t>→</a:t>
            </a:r>
            <a:r>
              <a:rPr sz="3075" spc="22" baseline="-13550" dirty="0">
                <a:latin typeface="Cambria"/>
                <a:cs typeface="Cambria"/>
              </a:rPr>
              <a:t> </a:t>
            </a:r>
            <a:r>
              <a:rPr sz="1000" spc="25" dirty="0">
                <a:latin typeface="Symbol"/>
                <a:cs typeface="Symbol"/>
              </a:rPr>
              <a:t>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3075" spc="112" baseline="-25745" dirty="0">
                <a:latin typeface="Symbol"/>
                <a:cs typeface="Symbol"/>
              </a:rPr>
              <a:t></a:t>
            </a:r>
            <a:r>
              <a:rPr sz="3075" spc="277" baseline="-25745" dirty="0">
                <a:latin typeface="Times New Roman"/>
                <a:cs typeface="Times New Roman"/>
              </a:rPr>
              <a:t> </a:t>
            </a:r>
            <a:r>
              <a:rPr sz="3075" spc="-1185" baseline="-13550" dirty="0">
                <a:latin typeface="Cambria"/>
                <a:cs typeface="Cambria"/>
              </a:rPr>
              <a:t>→</a:t>
            </a:r>
            <a:r>
              <a:rPr sz="3075" spc="22" baseline="-13550" dirty="0">
                <a:latin typeface="Cambria"/>
                <a:cs typeface="Cambria"/>
              </a:rPr>
              <a:t> </a:t>
            </a:r>
            <a:r>
              <a:rPr sz="1000" spc="25" dirty="0">
                <a:latin typeface="Symbol"/>
                <a:cs typeface="Symbol"/>
              </a:rPr>
              <a:t>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3075" spc="112" baseline="-23035" dirty="0">
                <a:latin typeface="Symbol"/>
                <a:cs typeface="Symbol"/>
              </a:rPr>
              <a:t></a:t>
            </a:r>
            <a:r>
              <a:rPr sz="3075" spc="277" baseline="-23035" dirty="0">
                <a:latin typeface="Times New Roman"/>
                <a:cs typeface="Times New Roman"/>
              </a:rPr>
              <a:t> </a:t>
            </a:r>
            <a:r>
              <a:rPr sz="3075" spc="-1185" baseline="-13550" dirty="0">
                <a:latin typeface="Cambria"/>
                <a:cs typeface="Cambria"/>
              </a:rPr>
              <a:t>→</a:t>
            </a:r>
            <a:r>
              <a:rPr sz="3075" spc="22" baseline="-13550" dirty="0">
                <a:latin typeface="Cambria"/>
                <a:cs typeface="Cambria"/>
              </a:rPr>
              <a:t> </a:t>
            </a:r>
            <a:r>
              <a:rPr sz="1000" spc="25" dirty="0">
                <a:latin typeface="Symbol"/>
                <a:cs typeface="Symbol"/>
              </a:rPr>
              <a:t>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4055" y="1132392"/>
            <a:ext cx="885698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10"/>
              </a:spcBef>
              <a:tabLst>
                <a:tab pos="346075" algn="l"/>
                <a:tab pos="2280285" algn="l"/>
                <a:tab pos="4357370" algn="l"/>
                <a:tab pos="6470650" algn="l"/>
                <a:tab pos="8544560" algn="l"/>
              </a:tabLst>
            </a:pPr>
            <a:r>
              <a:rPr sz="2050" spc="-840" dirty="0">
                <a:latin typeface="Cambria"/>
                <a:cs typeface="Cambria"/>
              </a:rPr>
              <a:t>→</a:t>
            </a:r>
            <a:r>
              <a:rPr sz="2050" dirty="0">
                <a:latin typeface="Cambria"/>
                <a:cs typeface="Cambria"/>
              </a:rPr>
              <a:t>	</a:t>
            </a:r>
            <a:r>
              <a:rPr sz="3075" spc="-1260" baseline="1355" dirty="0">
                <a:latin typeface="Cambria"/>
                <a:cs typeface="Cambria"/>
              </a:rPr>
              <a:t>→</a:t>
            </a:r>
            <a:r>
              <a:rPr sz="3075" baseline="1355" dirty="0">
                <a:latin typeface="Cambria"/>
                <a:cs typeface="Cambria"/>
              </a:rPr>
              <a:t>	</a:t>
            </a:r>
            <a:r>
              <a:rPr sz="3075" spc="-1185" baseline="1355" dirty="0">
                <a:latin typeface="Cambria"/>
                <a:cs typeface="Cambria"/>
              </a:rPr>
              <a:t>→</a:t>
            </a:r>
            <a:r>
              <a:rPr sz="3075" spc="-300" baseline="1355" dirty="0">
                <a:latin typeface="Cambria"/>
                <a:cs typeface="Cambria"/>
              </a:rPr>
              <a:t> </a:t>
            </a:r>
            <a:r>
              <a:rPr sz="3075" spc="37" baseline="-9485" dirty="0">
                <a:latin typeface="Symbol"/>
                <a:cs typeface="Symbol"/>
              </a:rPr>
              <a:t></a:t>
            </a:r>
            <a:r>
              <a:rPr sz="3075" baseline="-9485" dirty="0">
                <a:latin typeface="Times New Roman"/>
                <a:cs typeface="Times New Roman"/>
              </a:rPr>
              <a:t>	</a:t>
            </a:r>
            <a:r>
              <a:rPr sz="3075" spc="-1185" baseline="1355" dirty="0">
                <a:latin typeface="Cambria"/>
                <a:cs typeface="Cambria"/>
              </a:rPr>
              <a:t>→</a:t>
            </a:r>
            <a:r>
              <a:rPr sz="3075" spc="-300" baseline="1355" dirty="0">
                <a:latin typeface="Cambria"/>
                <a:cs typeface="Cambria"/>
              </a:rPr>
              <a:t> </a:t>
            </a:r>
            <a:r>
              <a:rPr sz="3075" spc="37" baseline="-9485" dirty="0">
                <a:latin typeface="Symbol"/>
                <a:cs typeface="Symbol"/>
              </a:rPr>
              <a:t></a:t>
            </a:r>
            <a:r>
              <a:rPr sz="3075" baseline="-9485" dirty="0">
                <a:latin typeface="Times New Roman"/>
                <a:cs typeface="Times New Roman"/>
              </a:rPr>
              <a:t>	</a:t>
            </a:r>
            <a:r>
              <a:rPr sz="3075" spc="-1185" baseline="1355" dirty="0">
                <a:latin typeface="Cambria"/>
                <a:cs typeface="Cambria"/>
              </a:rPr>
              <a:t>→</a:t>
            </a:r>
            <a:r>
              <a:rPr sz="3075" spc="-300" baseline="1355" dirty="0">
                <a:latin typeface="Cambria"/>
                <a:cs typeface="Cambria"/>
              </a:rPr>
              <a:t> </a:t>
            </a:r>
            <a:r>
              <a:rPr sz="3075" spc="37" baseline="-13550" dirty="0">
                <a:latin typeface="Symbol"/>
                <a:cs typeface="Symbol"/>
              </a:rPr>
              <a:t></a:t>
            </a:r>
            <a:r>
              <a:rPr sz="3075" baseline="-13550" dirty="0">
                <a:latin typeface="Times New Roman"/>
                <a:cs typeface="Times New Roman"/>
              </a:rPr>
              <a:t>	</a:t>
            </a:r>
            <a:r>
              <a:rPr sz="3075" spc="-67" baseline="1355" dirty="0">
                <a:latin typeface="Cambria"/>
                <a:cs typeface="Cambria"/>
              </a:rPr>
              <a:t>→</a:t>
            </a:r>
            <a:r>
              <a:rPr sz="3075" spc="-67" baseline="-9485" dirty="0">
                <a:latin typeface="Symbol"/>
                <a:cs typeface="Symbol"/>
              </a:rPr>
              <a:t></a:t>
            </a:r>
            <a:endParaRPr sz="3075" baseline="-9485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4711" y="1286265"/>
            <a:ext cx="9013825" cy="4292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975" spc="104" baseline="-10482" dirty="0">
                <a:latin typeface="Symbol"/>
                <a:cs typeface="Symbol"/>
              </a:rPr>
              <a:t></a:t>
            </a:r>
            <a:r>
              <a:rPr sz="3975" spc="-465" baseline="-10482" dirty="0">
                <a:latin typeface="Times New Roman"/>
                <a:cs typeface="Times New Roman"/>
              </a:rPr>
              <a:t> </a:t>
            </a:r>
            <a:r>
              <a:rPr sz="3075" i="1" spc="112" baseline="1355" dirty="0">
                <a:latin typeface="Times New Roman"/>
                <a:cs typeface="Times New Roman"/>
              </a:rPr>
              <a:t>Bdl</a:t>
            </a:r>
            <a:r>
              <a:rPr sz="3075" i="1" spc="502" baseline="1355" dirty="0">
                <a:latin typeface="Times New Roman"/>
                <a:cs typeface="Times New Roman"/>
              </a:rPr>
              <a:t> </a:t>
            </a:r>
            <a:r>
              <a:rPr sz="3075" spc="165" baseline="1355" dirty="0">
                <a:latin typeface="Symbol"/>
                <a:cs typeface="Symbol"/>
              </a:rPr>
              <a:t></a:t>
            </a:r>
            <a:r>
              <a:rPr sz="3075" spc="67" baseline="1355" dirty="0">
                <a:latin typeface="Times New Roman"/>
                <a:cs typeface="Times New Roman"/>
              </a:rPr>
              <a:t> </a:t>
            </a:r>
            <a:r>
              <a:rPr sz="3975" spc="104" baseline="-10482" dirty="0">
                <a:latin typeface="Symbol"/>
                <a:cs typeface="Symbol"/>
              </a:rPr>
              <a:t></a:t>
            </a:r>
            <a:r>
              <a:rPr sz="3975" spc="-465" baseline="-10482" dirty="0">
                <a:latin typeface="Times New Roman"/>
                <a:cs typeface="Times New Roman"/>
              </a:rPr>
              <a:t> </a:t>
            </a:r>
            <a:r>
              <a:rPr sz="3075" i="1" spc="142" baseline="1355" dirty="0">
                <a:latin typeface="Times New Roman"/>
                <a:cs typeface="Times New Roman"/>
              </a:rPr>
              <a:t>Bdlcos</a:t>
            </a:r>
            <a:r>
              <a:rPr sz="3075" spc="142" baseline="2710" dirty="0">
                <a:latin typeface="Symbol"/>
                <a:cs typeface="Symbol"/>
              </a:rPr>
              <a:t></a:t>
            </a:r>
            <a:r>
              <a:rPr sz="3075" spc="-300" baseline="2710" dirty="0">
                <a:latin typeface="Times New Roman"/>
                <a:cs typeface="Times New Roman"/>
              </a:rPr>
              <a:t> </a:t>
            </a:r>
            <a:r>
              <a:rPr sz="3075" i="1" spc="-1470" baseline="1355" dirty="0">
                <a:latin typeface="Times New Roman"/>
                <a:cs typeface="Times New Roman"/>
              </a:rPr>
              <a:t>B</a:t>
            </a:r>
            <a:r>
              <a:rPr sz="3075" spc="-817" baseline="-18970" dirty="0">
                <a:latin typeface="Cambria"/>
                <a:cs typeface="Cambria"/>
              </a:rPr>
              <a:t>⏟</a:t>
            </a:r>
            <a:r>
              <a:rPr sz="3075" i="1" spc="480" baseline="1355" dirty="0">
                <a:latin typeface="Times New Roman"/>
                <a:cs typeface="Times New Roman"/>
              </a:rPr>
              <a:t>,</a:t>
            </a:r>
            <a:r>
              <a:rPr sz="3075" i="1" spc="397" baseline="1355" dirty="0">
                <a:latin typeface="Times New Roman"/>
                <a:cs typeface="Times New Roman"/>
              </a:rPr>
              <a:t>d</a:t>
            </a:r>
            <a:r>
              <a:rPr sz="3075" i="1" spc="427" baseline="1355" dirty="0">
                <a:latin typeface="Times New Roman"/>
                <a:cs typeface="Times New Roman"/>
              </a:rPr>
              <a:t>l</a:t>
            </a:r>
            <a:r>
              <a:rPr sz="3075" i="1" spc="232" baseline="1355" dirty="0">
                <a:latin typeface="Times New Roman"/>
                <a:cs typeface="Times New Roman"/>
              </a:rPr>
              <a:t> </a:t>
            </a:r>
            <a:r>
              <a:rPr sz="3075" spc="112" baseline="2710" dirty="0">
                <a:latin typeface="Symbol"/>
                <a:cs typeface="Symbol"/>
              </a:rPr>
              <a:t></a:t>
            </a:r>
            <a:r>
              <a:rPr sz="3075" spc="-104" baseline="2710" dirty="0">
                <a:latin typeface="Times New Roman"/>
                <a:cs typeface="Times New Roman"/>
              </a:rPr>
              <a:t> </a:t>
            </a:r>
            <a:r>
              <a:rPr sz="3075" spc="165" baseline="1355" dirty="0">
                <a:latin typeface="Symbol"/>
                <a:cs typeface="Symbol"/>
              </a:rPr>
              <a:t></a:t>
            </a:r>
            <a:r>
              <a:rPr sz="3075" spc="187" baseline="1355" dirty="0">
                <a:latin typeface="Times New Roman"/>
                <a:cs typeface="Times New Roman"/>
              </a:rPr>
              <a:t> </a:t>
            </a:r>
            <a:r>
              <a:rPr sz="3975" spc="104" baseline="-10482" dirty="0">
                <a:latin typeface="Symbol"/>
                <a:cs typeface="Symbol"/>
              </a:rPr>
              <a:t></a:t>
            </a:r>
            <a:r>
              <a:rPr sz="3975" spc="-472" baseline="-10482" dirty="0">
                <a:latin typeface="Times New Roman"/>
                <a:cs typeface="Times New Roman"/>
              </a:rPr>
              <a:t> </a:t>
            </a:r>
            <a:r>
              <a:rPr sz="3075" i="1" spc="142" baseline="1355" dirty="0">
                <a:latin typeface="Times New Roman"/>
                <a:cs typeface="Times New Roman"/>
              </a:rPr>
              <a:t>Bdlcos</a:t>
            </a:r>
            <a:r>
              <a:rPr sz="3075" spc="142" baseline="2710" dirty="0">
                <a:latin typeface="Symbol"/>
                <a:cs typeface="Symbol"/>
              </a:rPr>
              <a:t></a:t>
            </a:r>
            <a:r>
              <a:rPr sz="3075" spc="-307" baseline="2710" dirty="0">
                <a:latin typeface="Times New Roman"/>
                <a:cs typeface="Times New Roman"/>
              </a:rPr>
              <a:t> </a:t>
            </a:r>
            <a:r>
              <a:rPr sz="3075" i="1" spc="-1470" baseline="1355" dirty="0">
                <a:latin typeface="Times New Roman"/>
                <a:cs typeface="Times New Roman"/>
              </a:rPr>
              <a:t>B</a:t>
            </a:r>
            <a:r>
              <a:rPr sz="3075" spc="-817" baseline="-18970" dirty="0">
                <a:latin typeface="Cambria"/>
                <a:cs typeface="Cambria"/>
              </a:rPr>
              <a:t>⏟</a:t>
            </a:r>
            <a:r>
              <a:rPr sz="3075" i="1" spc="472" baseline="1355" dirty="0">
                <a:latin typeface="Times New Roman"/>
                <a:cs typeface="Times New Roman"/>
              </a:rPr>
              <a:t>,</a:t>
            </a:r>
            <a:r>
              <a:rPr sz="3075" i="1" spc="397" baseline="1355" dirty="0">
                <a:latin typeface="Times New Roman"/>
                <a:cs typeface="Times New Roman"/>
              </a:rPr>
              <a:t>d</a:t>
            </a:r>
            <a:r>
              <a:rPr sz="3075" i="1" spc="427" baseline="1355" dirty="0">
                <a:latin typeface="Times New Roman"/>
                <a:cs typeface="Times New Roman"/>
              </a:rPr>
              <a:t>l</a:t>
            </a:r>
            <a:r>
              <a:rPr sz="3075" i="1" spc="232" baseline="1355" dirty="0">
                <a:latin typeface="Times New Roman"/>
                <a:cs typeface="Times New Roman"/>
              </a:rPr>
              <a:t> </a:t>
            </a:r>
            <a:r>
              <a:rPr sz="3075" spc="112" baseline="2710" dirty="0">
                <a:latin typeface="Symbol"/>
                <a:cs typeface="Symbol"/>
              </a:rPr>
              <a:t></a:t>
            </a:r>
            <a:r>
              <a:rPr sz="3075" spc="-112" baseline="2710" dirty="0">
                <a:latin typeface="Times New Roman"/>
                <a:cs typeface="Times New Roman"/>
              </a:rPr>
              <a:t> </a:t>
            </a:r>
            <a:r>
              <a:rPr sz="3075" spc="165" baseline="1355" dirty="0">
                <a:latin typeface="Symbol"/>
                <a:cs typeface="Symbol"/>
              </a:rPr>
              <a:t></a:t>
            </a:r>
            <a:r>
              <a:rPr sz="3075" spc="187" baseline="1355" dirty="0">
                <a:latin typeface="Times New Roman"/>
                <a:cs typeface="Times New Roman"/>
              </a:rPr>
              <a:t> </a:t>
            </a:r>
            <a:r>
              <a:rPr sz="3975" spc="104" baseline="-10482" dirty="0">
                <a:latin typeface="Symbol"/>
                <a:cs typeface="Symbol"/>
              </a:rPr>
              <a:t></a:t>
            </a:r>
            <a:r>
              <a:rPr sz="3975" spc="-487" baseline="-10482" dirty="0">
                <a:latin typeface="Times New Roman"/>
                <a:cs typeface="Times New Roman"/>
              </a:rPr>
              <a:t> </a:t>
            </a:r>
            <a:r>
              <a:rPr sz="3075" spc="-1777" baseline="-12195" dirty="0">
                <a:latin typeface="Cambria"/>
                <a:cs typeface="Cambria"/>
              </a:rPr>
              <a:t>⏟</a:t>
            </a:r>
            <a:r>
              <a:rPr sz="3075" i="1" spc="202" baseline="1355" dirty="0">
                <a:latin typeface="Times New Roman"/>
                <a:cs typeface="Times New Roman"/>
              </a:rPr>
              <a:t>B</a:t>
            </a:r>
            <a:r>
              <a:rPr sz="3075" i="1" spc="67" baseline="1355" dirty="0">
                <a:latin typeface="Times New Roman"/>
                <a:cs typeface="Times New Roman"/>
              </a:rPr>
              <a:t>d</a:t>
            </a:r>
            <a:r>
              <a:rPr sz="3075" i="1" spc="97" baseline="1355" dirty="0">
                <a:latin typeface="Times New Roman"/>
                <a:cs typeface="Times New Roman"/>
              </a:rPr>
              <a:t>l</a:t>
            </a:r>
            <a:r>
              <a:rPr sz="3075" i="1" spc="-292" baseline="1355" dirty="0">
                <a:latin typeface="Times New Roman"/>
                <a:cs typeface="Times New Roman"/>
              </a:rPr>
              <a:t> </a:t>
            </a:r>
            <a:r>
              <a:rPr sz="3075" i="1" spc="120" baseline="1355" dirty="0">
                <a:latin typeface="Times New Roman"/>
                <a:cs typeface="Times New Roman"/>
              </a:rPr>
              <a:t>cos</a:t>
            </a:r>
            <a:r>
              <a:rPr sz="2050" spc="80" dirty="0">
                <a:latin typeface="Symbol"/>
                <a:cs typeface="Symbol"/>
              </a:rPr>
              <a:t></a:t>
            </a:r>
            <a:r>
              <a:rPr sz="2050" spc="-204" dirty="0">
                <a:latin typeface="Times New Roman"/>
                <a:cs typeface="Times New Roman"/>
              </a:rPr>
              <a:t> </a:t>
            </a:r>
            <a:r>
              <a:rPr sz="3075" i="1" spc="165" baseline="1355" dirty="0">
                <a:latin typeface="Times New Roman"/>
                <a:cs typeface="Times New Roman"/>
              </a:rPr>
              <a:t>B,dl</a:t>
            </a:r>
            <a:r>
              <a:rPr sz="3075" i="1" spc="225" baseline="1355" dirty="0">
                <a:latin typeface="Times New Roman"/>
                <a:cs typeface="Times New Roman"/>
              </a:rPr>
              <a:t> </a:t>
            </a:r>
            <a:r>
              <a:rPr sz="2050" spc="75" dirty="0">
                <a:latin typeface="Symbol"/>
                <a:cs typeface="Symbol"/>
              </a:rPr>
              <a:t></a:t>
            </a:r>
            <a:r>
              <a:rPr sz="2050" spc="-70" dirty="0">
                <a:latin typeface="Times New Roman"/>
                <a:cs typeface="Times New Roman"/>
              </a:rPr>
              <a:t> </a:t>
            </a:r>
            <a:r>
              <a:rPr sz="3075" spc="165" baseline="1355" dirty="0">
                <a:latin typeface="Symbol"/>
                <a:cs typeface="Symbol"/>
              </a:rPr>
              <a:t></a:t>
            </a:r>
            <a:r>
              <a:rPr sz="3075" spc="157" baseline="1355" dirty="0">
                <a:latin typeface="Times New Roman"/>
                <a:cs typeface="Times New Roman"/>
              </a:rPr>
              <a:t> </a:t>
            </a:r>
            <a:r>
              <a:rPr sz="3975" spc="104" baseline="-10482" dirty="0">
                <a:latin typeface="Symbol"/>
                <a:cs typeface="Symbol"/>
              </a:rPr>
              <a:t></a:t>
            </a:r>
            <a:r>
              <a:rPr sz="3975" spc="-472" baseline="-10482" dirty="0">
                <a:latin typeface="Times New Roman"/>
                <a:cs typeface="Times New Roman"/>
              </a:rPr>
              <a:t> </a:t>
            </a:r>
            <a:r>
              <a:rPr sz="3075" i="1" spc="142" baseline="1355" dirty="0">
                <a:latin typeface="Times New Roman"/>
                <a:cs typeface="Times New Roman"/>
              </a:rPr>
              <a:t>Bdlcos</a:t>
            </a:r>
            <a:r>
              <a:rPr sz="3075" spc="142" baseline="2710" dirty="0">
                <a:latin typeface="Symbol"/>
                <a:cs typeface="Symbol"/>
              </a:rPr>
              <a:t></a:t>
            </a:r>
            <a:r>
              <a:rPr sz="3075" spc="-300" baseline="2710" dirty="0">
                <a:latin typeface="Times New Roman"/>
                <a:cs typeface="Times New Roman"/>
              </a:rPr>
              <a:t> </a:t>
            </a:r>
            <a:r>
              <a:rPr sz="3075" i="1" spc="-1470" baseline="1355" dirty="0">
                <a:latin typeface="Times New Roman"/>
                <a:cs typeface="Times New Roman"/>
              </a:rPr>
              <a:t>B</a:t>
            </a:r>
            <a:r>
              <a:rPr sz="3075" spc="-817" baseline="-18970" dirty="0">
                <a:latin typeface="Cambria"/>
                <a:cs typeface="Cambria"/>
              </a:rPr>
              <a:t>⏟</a:t>
            </a:r>
            <a:r>
              <a:rPr sz="3075" i="1" spc="472" baseline="1355" dirty="0">
                <a:latin typeface="Times New Roman"/>
                <a:cs typeface="Times New Roman"/>
              </a:rPr>
              <a:t>,</a:t>
            </a:r>
            <a:r>
              <a:rPr sz="3075" i="1" spc="397" baseline="1355" dirty="0">
                <a:latin typeface="Times New Roman"/>
                <a:cs typeface="Times New Roman"/>
              </a:rPr>
              <a:t>d</a:t>
            </a:r>
            <a:r>
              <a:rPr sz="3075" i="1" spc="427" baseline="1355" dirty="0">
                <a:latin typeface="Times New Roman"/>
                <a:cs typeface="Times New Roman"/>
              </a:rPr>
              <a:t>l</a:t>
            </a:r>
            <a:r>
              <a:rPr sz="3075" i="1" spc="225" baseline="1355" dirty="0">
                <a:latin typeface="Times New Roman"/>
                <a:cs typeface="Times New Roman"/>
              </a:rPr>
              <a:t> </a:t>
            </a:r>
            <a:r>
              <a:rPr sz="3075" spc="37" baseline="2710" dirty="0">
                <a:latin typeface="Symbol"/>
                <a:cs typeface="Symbol"/>
              </a:rPr>
              <a:t></a:t>
            </a:r>
            <a:endParaRPr sz="3075" baseline="2710">
              <a:latin typeface="Symbol"/>
              <a:cs typeface="Symbo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84027" y="2581669"/>
            <a:ext cx="66184" cy="77646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5540501" y="2778259"/>
            <a:ext cx="169545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40" dirty="0">
                <a:latin typeface="Times New Roman"/>
                <a:cs typeface="Times New Roman"/>
              </a:rPr>
              <a:t>12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49959" y="2778259"/>
            <a:ext cx="1054735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897255" algn="l"/>
              </a:tabLst>
            </a:pPr>
            <a:r>
              <a:rPr sz="1000" spc="40" dirty="0">
                <a:latin typeface="Times New Roman"/>
                <a:cs typeface="Times New Roman"/>
              </a:rPr>
              <a:t>12341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000" spc="40" dirty="0">
                <a:latin typeface="Times New Roman"/>
                <a:cs typeface="Times New Roman"/>
              </a:rPr>
              <a:t>12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39153" y="2355000"/>
            <a:ext cx="3773170" cy="41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825" baseline="-11982" dirty="0">
                <a:latin typeface="Symbol"/>
                <a:cs typeface="Symbol"/>
              </a:rPr>
              <a:t></a:t>
            </a:r>
            <a:r>
              <a:rPr sz="3825" spc="-450" baseline="-11982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Bdl</a:t>
            </a:r>
            <a:r>
              <a:rPr sz="1950" i="1" spc="42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Symbol"/>
                <a:cs typeface="Symbol"/>
              </a:rPr>
              <a:t></a:t>
            </a:r>
            <a:r>
              <a:rPr sz="1950" spc="60" dirty="0">
                <a:latin typeface="Times New Roman"/>
                <a:cs typeface="Times New Roman"/>
              </a:rPr>
              <a:t> </a:t>
            </a:r>
            <a:r>
              <a:rPr sz="3825" baseline="-11982" dirty="0">
                <a:latin typeface="Symbol"/>
                <a:cs typeface="Symbol"/>
              </a:rPr>
              <a:t></a:t>
            </a:r>
            <a:r>
              <a:rPr sz="3825" spc="-457" baseline="-11982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Bdlcos</a:t>
            </a:r>
            <a:r>
              <a:rPr sz="2925" baseline="1424" dirty="0">
                <a:latin typeface="Symbol"/>
                <a:cs typeface="Symbol"/>
              </a:rPr>
              <a:t></a:t>
            </a:r>
            <a:r>
              <a:rPr sz="2925" spc="-284" baseline="1424" dirty="0">
                <a:latin typeface="Times New Roman"/>
                <a:cs typeface="Times New Roman"/>
              </a:rPr>
              <a:t> </a:t>
            </a:r>
            <a:r>
              <a:rPr sz="1950" i="1" spc="-994" dirty="0">
                <a:latin typeface="Times New Roman"/>
                <a:cs typeface="Times New Roman"/>
              </a:rPr>
              <a:t>B</a:t>
            </a:r>
            <a:r>
              <a:rPr sz="2925" spc="-877" baseline="-21367" dirty="0">
                <a:latin typeface="Cambria"/>
                <a:cs typeface="Cambria"/>
              </a:rPr>
              <a:t>⏟</a:t>
            </a:r>
            <a:r>
              <a:rPr sz="1950" i="1" spc="229" dirty="0">
                <a:latin typeface="Times New Roman"/>
                <a:cs typeface="Times New Roman"/>
              </a:rPr>
              <a:t>,</a:t>
            </a:r>
            <a:r>
              <a:rPr sz="1950" i="1" spc="185" dirty="0">
                <a:latin typeface="Times New Roman"/>
                <a:cs typeface="Times New Roman"/>
              </a:rPr>
              <a:t>d</a:t>
            </a:r>
            <a:r>
              <a:rPr sz="1950" i="1" spc="200" dirty="0">
                <a:latin typeface="Times New Roman"/>
                <a:cs typeface="Times New Roman"/>
              </a:rPr>
              <a:t>l</a:t>
            </a:r>
            <a:r>
              <a:rPr sz="1950" i="1" spc="160" dirty="0">
                <a:latin typeface="Times New Roman"/>
                <a:cs typeface="Times New Roman"/>
              </a:rPr>
              <a:t> </a:t>
            </a:r>
            <a:r>
              <a:rPr sz="2925" baseline="1424" dirty="0">
                <a:latin typeface="Symbol"/>
                <a:cs typeface="Symbol"/>
              </a:rPr>
              <a:t></a:t>
            </a:r>
            <a:r>
              <a:rPr sz="2925" spc="-82" baseline="1424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Symbol"/>
                <a:cs typeface="Symbol"/>
              </a:rPr>
              <a:t></a:t>
            </a:r>
            <a:r>
              <a:rPr sz="1950" spc="20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B</a:t>
            </a:r>
            <a:r>
              <a:rPr sz="1950" i="1" spc="-305" dirty="0">
                <a:latin typeface="Times New Roman"/>
                <a:cs typeface="Times New Roman"/>
              </a:rPr>
              <a:t> </a:t>
            </a:r>
            <a:r>
              <a:rPr sz="3825" baseline="-11982" dirty="0">
                <a:latin typeface="Symbol"/>
                <a:cs typeface="Symbol"/>
              </a:rPr>
              <a:t></a:t>
            </a:r>
            <a:r>
              <a:rPr sz="3825" spc="-547" baseline="-11982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dl</a:t>
            </a:r>
            <a:r>
              <a:rPr sz="1950" i="1" spc="7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Symbol"/>
                <a:cs typeface="Symbol"/>
              </a:rPr>
              <a:t></a:t>
            </a:r>
            <a:r>
              <a:rPr sz="1950" spc="25" dirty="0">
                <a:latin typeface="Times New Roman"/>
                <a:cs typeface="Times New Roman"/>
              </a:rPr>
              <a:t> </a:t>
            </a:r>
            <a:r>
              <a:rPr sz="1950" i="1" spc="40" dirty="0">
                <a:latin typeface="Times New Roman"/>
                <a:cs typeface="Times New Roman"/>
              </a:rPr>
              <a:t>BL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37607" y="2775264"/>
            <a:ext cx="1148080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950" spc="-240" dirty="0">
                <a:latin typeface="Cambria"/>
                <a:cs typeface="Cambria"/>
              </a:rPr>
              <a:t>–</a:t>
            </a:r>
            <a:r>
              <a:rPr sz="2925" spc="-359" baseline="21367" dirty="0">
                <a:latin typeface="Symbol"/>
                <a:cs typeface="Symbol"/>
              </a:rPr>
              <a:t></a:t>
            </a:r>
            <a:r>
              <a:rPr sz="1950" spc="-240" dirty="0">
                <a:latin typeface="Cambria"/>
                <a:cs typeface="Cambria"/>
              </a:rPr>
              <a:t></a:t>
            </a:r>
            <a:r>
              <a:rPr sz="1500" spc="-359" baseline="41666" dirty="0">
                <a:latin typeface="Symbol"/>
                <a:cs typeface="Symbol"/>
              </a:rPr>
              <a:t></a:t>
            </a:r>
            <a:r>
              <a:rPr sz="1950" spc="-240" dirty="0">
                <a:latin typeface="Cambria"/>
                <a:cs typeface="Cambria"/>
              </a:rPr>
              <a:t>–</a:t>
            </a:r>
            <a:r>
              <a:rPr sz="1500" spc="-359" baseline="41666" dirty="0">
                <a:latin typeface="Times New Roman"/>
                <a:cs typeface="Times New Roman"/>
              </a:rPr>
              <a:t>0</a:t>
            </a:r>
            <a:r>
              <a:rPr sz="1500" spc="135" baseline="41666" dirty="0">
                <a:latin typeface="Times New Roman"/>
                <a:cs typeface="Times New Roman"/>
              </a:rPr>
              <a:t> </a:t>
            </a:r>
            <a:r>
              <a:rPr sz="1950" spc="-350" dirty="0">
                <a:latin typeface="Cambria"/>
                <a:cs typeface="Cambria"/>
              </a:rPr>
              <a:t></a:t>
            </a:r>
            <a:r>
              <a:rPr sz="2925" spc="-525" baseline="21367" dirty="0">
                <a:latin typeface="Symbol"/>
                <a:cs typeface="Symbol"/>
              </a:rPr>
              <a:t></a:t>
            </a:r>
            <a:endParaRPr sz="2925" baseline="21367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67460" y="2155839"/>
            <a:ext cx="48704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925" baseline="-22792" dirty="0">
                <a:latin typeface="Symbol"/>
                <a:cs typeface="Symbol"/>
              </a:rPr>
              <a:t></a:t>
            </a:r>
            <a:r>
              <a:rPr sz="2925" spc="195" baseline="-22792" dirty="0">
                <a:latin typeface="Times New Roman"/>
                <a:cs typeface="Times New Roman"/>
              </a:rPr>
              <a:t> </a:t>
            </a:r>
            <a:r>
              <a:rPr sz="2925" spc="-1230" baseline="-12820" dirty="0">
                <a:latin typeface="Cambria"/>
                <a:cs typeface="Cambria"/>
              </a:rPr>
              <a:t>→</a:t>
            </a:r>
            <a:r>
              <a:rPr sz="2925" spc="-7" baseline="-12820" dirty="0">
                <a:latin typeface="Cambria"/>
                <a:cs typeface="Cambria"/>
              </a:rPr>
              <a:t> </a:t>
            </a:r>
            <a:r>
              <a:rPr sz="1000" spc="-50" dirty="0">
                <a:latin typeface="Symbol"/>
                <a:cs typeface="Symbol"/>
              </a:rPr>
              <a:t>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12131" y="2214906"/>
            <a:ext cx="228663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288290" algn="l"/>
                <a:tab pos="2003425" algn="l"/>
              </a:tabLst>
            </a:pPr>
            <a:r>
              <a:rPr sz="1950" spc="-869" dirty="0">
                <a:latin typeface="Cambria"/>
                <a:cs typeface="Cambria"/>
              </a:rPr>
              <a:t>→</a:t>
            </a:r>
            <a:r>
              <a:rPr sz="1950" dirty="0">
                <a:latin typeface="Cambria"/>
                <a:cs typeface="Cambria"/>
              </a:rPr>
              <a:t>	</a:t>
            </a:r>
            <a:r>
              <a:rPr sz="2925" spc="-1305" baseline="1424" dirty="0">
                <a:latin typeface="Cambria"/>
                <a:cs typeface="Cambria"/>
              </a:rPr>
              <a:t>→</a:t>
            </a:r>
            <a:r>
              <a:rPr sz="2925" baseline="1424" dirty="0">
                <a:latin typeface="Cambria"/>
                <a:cs typeface="Cambria"/>
              </a:rPr>
              <a:t>	</a:t>
            </a:r>
            <a:r>
              <a:rPr sz="2925" spc="-472" baseline="1424" dirty="0">
                <a:latin typeface="Cambria"/>
                <a:cs typeface="Cambria"/>
              </a:rPr>
              <a:t>→</a:t>
            </a:r>
            <a:r>
              <a:rPr sz="2925" spc="-472" baseline="-9971" dirty="0">
                <a:latin typeface="Symbol"/>
                <a:cs typeface="Symbol"/>
              </a:rPr>
              <a:t></a:t>
            </a:r>
            <a:endParaRPr sz="2925" baseline="-9971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5187" y="3072242"/>
            <a:ext cx="8110855" cy="648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106680" algn="ctr">
              <a:lnSpc>
                <a:spcPts val="1140"/>
              </a:lnSpc>
              <a:spcBef>
                <a:spcPts val="90"/>
              </a:spcBef>
            </a:pPr>
            <a:r>
              <a:rPr sz="1000" spc="-25" dirty="0">
                <a:latin typeface="Symbol"/>
                <a:cs typeface="Symbol"/>
              </a:rPr>
              <a:t></a:t>
            </a:r>
            <a:r>
              <a:rPr sz="1000" spc="-25" dirty="0"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3779"/>
              </a:lnSpc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Оскільки</a:t>
            </a:r>
            <a:r>
              <a:rPr sz="3200" spc="-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обраний</a:t>
            </a:r>
            <a:r>
              <a:rPr sz="3200" spc="-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контур</a:t>
            </a:r>
            <a:r>
              <a:rPr sz="3200" spc="-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охоплює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333399"/>
                </a:solidFill>
                <a:latin typeface="Times New Roman"/>
                <a:cs typeface="Times New Roman"/>
              </a:rPr>
              <a:t>N</a:t>
            </a:r>
            <a:r>
              <a:rPr sz="3200" i="1" spc="-7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витків</a:t>
            </a:r>
            <a:r>
              <a:rPr sz="3200" spc="-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по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739" y="3597402"/>
            <a:ext cx="66992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кожному</a:t>
            </a:r>
            <a:r>
              <a:rPr sz="3200" spc="-7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</a:t>
            </a:r>
            <a:r>
              <a:rPr sz="3200" spc="-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яких</a:t>
            </a:r>
            <a:r>
              <a:rPr sz="3200" spc="-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тече</a:t>
            </a:r>
            <a:r>
              <a:rPr sz="3200" spc="-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струм</a:t>
            </a:r>
            <a:r>
              <a:rPr sz="3200" spc="-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силою</a:t>
            </a:r>
            <a:r>
              <a:rPr sz="3200" spc="-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333399"/>
                </a:solidFill>
                <a:latin typeface="Times New Roman"/>
                <a:cs typeface="Times New Roman"/>
              </a:rPr>
              <a:t>I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,</a:t>
            </a:r>
            <a:r>
              <a:rPr sz="3200" spc="-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то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039" y="4768088"/>
            <a:ext cx="9038590" cy="129413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25400" marR="43180" indent="535940" algn="just">
              <a:lnSpc>
                <a:spcPts val="3070"/>
              </a:lnSpc>
              <a:spcBef>
                <a:spcPts val="844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Підставляючи</a:t>
            </a:r>
            <a:r>
              <a:rPr sz="3200" spc="1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у</a:t>
            </a:r>
            <a:r>
              <a:rPr sz="3200" spc="1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закон</a:t>
            </a:r>
            <a:r>
              <a:rPr sz="3200" spc="1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333399"/>
                </a:solidFill>
                <a:latin typeface="Times New Roman"/>
                <a:cs typeface="Times New Roman"/>
              </a:rPr>
              <a:t>по</a:t>
            </a:r>
            <a:r>
              <a:rPr sz="3200" spc="-315" dirty="0">
                <a:solidFill>
                  <a:srgbClr val="333399"/>
                </a:solidFill>
                <a:latin typeface="Times New Roman"/>
                <a:cs typeface="Times New Roman"/>
              </a:rPr>
              <a:t>в</a:t>
            </a:r>
            <a:r>
              <a:rPr sz="4125" spc="-2947" baseline="-18181" dirty="0">
                <a:latin typeface="Cambria"/>
                <a:cs typeface="Cambria"/>
              </a:rPr>
              <a:t>→</a:t>
            </a:r>
            <a:r>
              <a:rPr sz="3200" spc="-15" dirty="0">
                <a:solidFill>
                  <a:srgbClr val="333399"/>
                </a:solidFill>
                <a:latin typeface="Times New Roman"/>
                <a:cs typeface="Times New Roman"/>
              </a:rPr>
              <a:t>но</a:t>
            </a:r>
            <a:r>
              <a:rPr sz="3200" spc="-100" dirty="0">
                <a:solidFill>
                  <a:srgbClr val="333399"/>
                </a:solidFill>
                <a:latin typeface="Times New Roman"/>
                <a:cs typeface="Times New Roman"/>
              </a:rPr>
              <a:t>г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3200" spc="1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струму</a:t>
            </a:r>
            <a:r>
              <a:rPr sz="3200" spc="1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отримані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вирази</a:t>
            </a:r>
            <a:r>
              <a:rPr sz="3200" spc="12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циркуляції</a:t>
            </a:r>
            <a:r>
              <a:rPr sz="3200" spc="12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вектора</a:t>
            </a:r>
            <a:r>
              <a:rPr sz="3200" spc="3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4125" i="1" spc="780" baseline="-4040" dirty="0">
                <a:latin typeface="Times New Roman"/>
                <a:cs typeface="Times New Roman"/>
              </a:rPr>
              <a:t>B</a:t>
            </a:r>
            <a:r>
              <a:rPr sz="3200" spc="520" dirty="0">
                <a:solidFill>
                  <a:srgbClr val="333399"/>
                </a:solidFill>
                <a:latin typeface="Times New Roman"/>
                <a:cs typeface="Times New Roman"/>
              </a:rPr>
              <a:t>і</a:t>
            </a:r>
            <a:r>
              <a:rPr sz="3200" spc="114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суми</a:t>
            </a:r>
            <a:r>
              <a:rPr sz="3200" spc="13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сил</a:t>
            </a:r>
            <a:r>
              <a:rPr sz="3200" spc="12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струмів матимемо: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70663" y="3961963"/>
            <a:ext cx="14414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i="1" spc="-50" dirty="0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748235" y="4003954"/>
            <a:ext cx="1430655" cy="7950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  <a:tabLst>
                <a:tab pos="770255" algn="l"/>
              </a:tabLst>
            </a:pPr>
            <a:r>
              <a:rPr sz="5325" baseline="-7042" dirty="0">
                <a:latin typeface="Symbol"/>
                <a:cs typeface="Symbol"/>
              </a:rPr>
              <a:t></a:t>
            </a:r>
            <a:r>
              <a:rPr sz="5325" spc="-750" baseline="-7042" dirty="0">
                <a:latin typeface="Times New Roman"/>
                <a:cs typeface="Times New Roman"/>
              </a:rPr>
              <a:t> </a:t>
            </a:r>
            <a:r>
              <a:rPr sz="2800" i="1" spc="80" dirty="0">
                <a:latin typeface="Times New Roman"/>
                <a:cs typeface="Times New Roman"/>
              </a:rPr>
              <a:t>I</a:t>
            </a:r>
            <a:r>
              <a:rPr sz="2100" i="1" spc="120" baseline="-27777" dirty="0">
                <a:latin typeface="Times New Roman"/>
                <a:cs typeface="Times New Roman"/>
              </a:rPr>
              <a:t>k</a:t>
            </a:r>
            <a:r>
              <a:rPr sz="2100" i="1" baseline="-27777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Symbol"/>
                <a:cs typeface="Symbol"/>
              </a:rPr>
              <a:t>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i="1" spc="-25" dirty="0">
                <a:latin typeface="Times New Roman"/>
                <a:cs typeface="Times New Roman"/>
              </a:rPr>
              <a:t>NI</a:t>
            </a:r>
            <a:endParaRPr sz="2800">
              <a:latin typeface="Times New Roman"/>
              <a:cs typeface="Times New Roman"/>
            </a:endParaRPr>
          </a:p>
          <a:p>
            <a:pPr marL="68580">
              <a:lnSpc>
                <a:spcPct val="100000"/>
              </a:lnSpc>
              <a:spcBef>
                <a:spcPts val="75"/>
              </a:spcBef>
            </a:pPr>
            <a:r>
              <a:rPr sz="1400" i="1" spc="-10" dirty="0">
                <a:latin typeface="Times New Roman"/>
                <a:cs typeface="Times New Roman"/>
              </a:rPr>
              <a:t>k</a:t>
            </a:r>
            <a:r>
              <a:rPr sz="1400" i="1" spc="-17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Symbol"/>
                <a:cs typeface="Symbol"/>
              </a:rPr>
              <a:t></a:t>
            </a:r>
            <a:r>
              <a:rPr sz="1400" spc="-25" dirty="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011296" y="6334017"/>
            <a:ext cx="148590" cy="3060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00" spc="10" dirty="0"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16482" y="5954313"/>
            <a:ext cx="2247900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50" i="1" spc="140" dirty="0">
                <a:latin typeface="Times New Roman"/>
                <a:cs typeface="Times New Roman"/>
              </a:rPr>
              <a:t>BL</a:t>
            </a:r>
            <a:r>
              <a:rPr sz="3650" i="1" spc="-270" dirty="0">
                <a:latin typeface="Times New Roman"/>
                <a:cs typeface="Times New Roman"/>
              </a:rPr>
              <a:t> </a:t>
            </a:r>
            <a:r>
              <a:rPr sz="3650" spc="120" dirty="0">
                <a:latin typeface="Symbol"/>
                <a:cs typeface="Symbol"/>
              </a:rPr>
              <a:t></a:t>
            </a:r>
            <a:r>
              <a:rPr sz="3650" spc="-195" dirty="0">
                <a:latin typeface="Times New Roman"/>
                <a:cs typeface="Times New Roman"/>
              </a:rPr>
              <a:t> </a:t>
            </a:r>
            <a:r>
              <a:rPr sz="3900" dirty="0">
                <a:latin typeface="Symbol"/>
                <a:cs typeface="Symbol"/>
              </a:rPr>
              <a:t></a:t>
            </a:r>
            <a:r>
              <a:rPr sz="3900" spc="380" dirty="0">
                <a:latin typeface="Times New Roman"/>
                <a:cs typeface="Times New Roman"/>
              </a:rPr>
              <a:t> </a:t>
            </a:r>
            <a:r>
              <a:rPr sz="3650" i="1" spc="-25" dirty="0">
                <a:latin typeface="Times New Roman"/>
                <a:cs typeface="Times New Roman"/>
              </a:rPr>
              <a:t>NI</a:t>
            </a:r>
            <a:endParaRPr sz="3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35382"/>
            <a:ext cx="898779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14094" algn="l"/>
                <a:tab pos="2785110" algn="l"/>
                <a:tab pos="4992370" algn="l"/>
                <a:tab pos="6113780" algn="l"/>
                <a:tab pos="6828790" algn="l"/>
                <a:tab pos="7653655" algn="l"/>
              </a:tabLst>
            </a:pP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тоді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індукція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магнітного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поля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на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осі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35" dirty="0">
                <a:solidFill>
                  <a:srgbClr val="333399"/>
                </a:solidFill>
                <a:latin typeface="Times New Roman"/>
                <a:cs typeface="Times New Roman"/>
              </a:rPr>
              <a:t>довгого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соленоїда</a:t>
            </a:r>
            <a:r>
              <a:rPr sz="3200" spc="-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становитиме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80809" y="2378786"/>
            <a:ext cx="15976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Times New Roman"/>
                <a:cs typeface="Times New Roman"/>
              </a:rPr>
              <a:t>одиницю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378786"/>
            <a:ext cx="615442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де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333399"/>
                </a:solidFill>
                <a:latin typeface="Times New Roman"/>
                <a:cs typeface="Times New Roman"/>
              </a:rPr>
              <a:t>n</a:t>
            </a:r>
            <a:r>
              <a:rPr sz="3200" i="1" spc="-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–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кількість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витків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соленоїда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на </a:t>
            </a:r>
            <a:r>
              <a:rPr sz="3200" spc="-10" dirty="0">
                <a:latin typeface="Times New Roman"/>
                <a:cs typeface="Times New Roman"/>
              </a:rPr>
              <a:t>довжини.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54211" y="1867942"/>
            <a:ext cx="564515" cy="0"/>
          </a:xfrm>
          <a:custGeom>
            <a:avLst/>
            <a:gdLst/>
            <a:ahLst/>
            <a:cxnLst/>
            <a:rect l="l" t="t" r="r" b="b"/>
            <a:pathLst>
              <a:path w="564514">
                <a:moveTo>
                  <a:pt x="0" y="0"/>
                </a:moveTo>
                <a:lnTo>
                  <a:pt x="564191" y="0"/>
                </a:lnTo>
              </a:path>
            </a:pathLst>
          </a:custGeom>
          <a:ln w="16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07032" y="1867526"/>
            <a:ext cx="281305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i="1" spc="-50" dirty="0">
                <a:latin typeface="Times New Roman"/>
                <a:cs typeface="Times New Roman"/>
              </a:rPr>
              <a:t>L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19224" y="1855236"/>
            <a:ext cx="1928495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800225" algn="l"/>
              </a:tabLst>
            </a:pPr>
            <a:r>
              <a:rPr sz="1750" spc="-50" dirty="0">
                <a:latin typeface="Times New Roman"/>
                <a:cs typeface="Times New Roman"/>
              </a:rPr>
              <a:t>0</a:t>
            </a:r>
            <a:r>
              <a:rPr sz="1750" dirty="0">
                <a:latin typeface="Times New Roman"/>
                <a:cs typeface="Times New Roman"/>
              </a:rPr>
              <a:t>	</a:t>
            </a:r>
            <a:r>
              <a:rPr sz="1750" spc="-50" dirty="0">
                <a:latin typeface="Times New Roman"/>
                <a:cs typeface="Times New Roman"/>
              </a:rPr>
              <a:t>0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24780" y="1489805"/>
            <a:ext cx="3651250" cy="600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1575435" algn="l"/>
                <a:tab pos="2206625" algn="l"/>
              </a:tabLst>
            </a:pPr>
            <a:r>
              <a:rPr sz="3550" b="0" i="1" dirty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3550" b="0" i="1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550" b="0" dirty="0">
                <a:solidFill>
                  <a:srgbClr val="000000"/>
                </a:solidFill>
                <a:latin typeface="Symbol"/>
                <a:cs typeface="Symbol"/>
              </a:rPr>
              <a:t></a:t>
            </a:r>
            <a:r>
              <a:rPr sz="3550" b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750" b="0" spc="-25" dirty="0">
                <a:solidFill>
                  <a:srgbClr val="000000"/>
                </a:solidFill>
                <a:latin typeface="Symbol"/>
                <a:cs typeface="Symbol"/>
              </a:rPr>
              <a:t></a:t>
            </a:r>
            <a:r>
              <a:rPr sz="375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5325" b="0" i="1" spc="-37" baseline="35211" dirty="0">
                <a:solidFill>
                  <a:srgbClr val="000000"/>
                </a:solidFill>
                <a:latin typeface="Times New Roman"/>
                <a:cs typeface="Times New Roman"/>
              </a:rPr>
              <a:t>NI</a:t>
            </a:r>
            <a:r>
              <a:rPr sz="5325" b="0" i="1" baseline="35211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3550" b="0" dirty="0">
                <a:solidFill>
                  <a:srgbClr val="000000"/>
                </a:solidFill>
                <a:latin typeface="Symbol"/>
                <a:cs typeface="Symbol"/>
              </a:rPr>
              <a:t></a:t>
            </a:r>
            <a:r>
              <a:rPr sz="3550" b="0" spc="-1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750" b="0" dirty="0">
                <a:solidFill>
                  <a:srgbClr val="000000"/>
                </a:solidFill>
                <a:latin typeface="Symbol"/>
                <a:cs typeface="Symbol"/>
              </a:rPr>
              <a:t></a:t>
            </a:r>
            <a:r>
              <a:rPr sz="3750" b="0" spc="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550" b="0" i="1" spc="-25" dirty="0">
                <a:solidFill>
                  <a:srgbClr val="000000"/>
                </a:solidFill>
                <a:latin typeface="Times New Roman"/>
                <a:cs typeface="Times New Roman"/>
              </a:rPr>
              <a:t>nI</a:t>
            </a:r>
            <a:endParaRPr sz="355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2660" y="3537203"/>
            <a:ext cx="4856988" cy="298856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5187" y="18999"/>
            <a:ext cx="57130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66215" algn="l"/>
                <a:tab pos="3810635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Явище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виникнення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магнітного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82918" y="18999"/>
            <a:ext cx="8318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поля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68006" y="18999"/>
            <a:ext cx="13989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навколо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9105" y="507238"/>
            <a:ext cx="21145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33095" algn="l"/>
              </a:tabLst>
            </a:pP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зі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струмом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85613" y="507238"/>
            <a:ext cx="377697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167380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використовують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для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507238"/>
            <a:ext cx="235966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провідників 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виготовлення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35351" y="994918"/>
            <a:ext cx="61309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80765" algn="l"/>
                <a:tab pos="4302760" algn="l"/>
              </a:tabLst>
            </a:pPr>
            <a:r>
              <a:rPr sz="3200" b="1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електромагнітів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–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пристроїв,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1482293"/>
            <a:ext cx="898652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здатних</a:t>
            </a:r>
            <a:r>
              <a:rPr sz="3200" spc="2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створювати</a:t>
            </a:r>
            <a:r>
              <a:rPr sz="3200" spc="2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власні</a:t>
            </a:r>
            <a:r>
              <a:rPr sz="3200" spc="25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магнітні</a:t>
            </a:r>
            <a:r>
              <a:rPr sz="3200" spc="2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поля</a:t>
            </a:r>
            <a:r>
              <a:rPr sz="3200" spc="2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при</a:t>
            </a:r>
            <a:r>
              <a:rPr sz="3200" spc="27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про- ходженні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електричного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струму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у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витках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обмотки.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5444" y="2871215"/>
            <a:ext cx="2618232" cy="398678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58184" y="3019043"/>
            <a:ext cx="4585716" cy="383895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5187" y="2794"/>
            <a:ext cx="16637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Звичайно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08147" y="2794"/>
            <a:ext cx="24720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електромагніт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392633"/>
            <a:ext cx="20802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складається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34182" y="392633"/>
            <a:ext cx="1866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з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91610" y="392633"/>
            <a:ext cx="21901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63750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обмотки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і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783463"/>
            <a:ext cx="27584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феромагнітного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86810" y="783463"/>
            <a:ext cx="24936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61795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осердя,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який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1173607"/>
            <a:ext cx="5602605" cy="168465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869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набуває</a:t>
            </a:r>
            <a:r>
              <a:rPr sz="3200" spc="33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властивостей</a:t>
            </a:r>
            <a:r>
              <a:rPr sz="3200" spc="33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магніту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при</a:t>
            </a:r>
            <a:r>
              <a:rPr sz="3200" spc="36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проходженні</a:t>
            </a:r>
            <a:r>
              <a:rPr sz="3200" spc="37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по</a:t>
            </a:r>
            <a:r>
              <a:rPr sz="3200" spc="36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обмотці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струму</a:t>
            </a:r>
            <a:r>
              <a:rPr sz="3200" spc="26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(на</a:t>
            </a:r>
            <a:r>
              <a:rPr sz="3200" spc="26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рисунку</a:t>
            </a:r>
            <a:r>
              <a:rPr sz="3200" spc="26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наведено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найпростіший</a:t>
            </a:r>
            <a:r>
              <a:rPr sz="3200" spc="6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електромагніт</a:t>
            </a:r>
            <a:r>
              <a:rPr sz="3200" spc="7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–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9" y="2734437"/>
            <a:ext cx="34994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94379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електропровід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в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39" y="2734437"/>
            <a:ext cx="5603875" cy="90424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 marR="5080" indent="4273550">
              <a:lnSpc>
                <a:spcPts val="3070"/>
              </a:lnSpc>
              <a:spcBef>
                <a:spcPts val="844"/>
              </a:spcBef>
              <a:tabLst>
                <a:tab pos="2260600" algn="l"/>
                <a:tab pos="4008754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ізоляції намотаний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навколо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феромаг-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39" y="3515105"/>
            <a:ext cx="28301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нітного</a:t>
            </a:r>
            <a:r>
              <a:rPr sz="3200" spc="-10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осердя).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5187" y="4002785"/>
            <a:ext cx="27584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Електромагніти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53739" y="4002785"/>
            <a:ext cx="19278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використо-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739" y="4392929"/>
            <a:ext cx="5603240" cy="207518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869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вуються</a:t>
            </a:r>
            <a:r>
              <a:rPr sz="3200" spc="2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там,</a:t>
            </a:r>
            <a:r>
              <a:rPr sz="3200" spc="3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де</a:t>
            </a:r>
            <a:r>
              <a:rPr sz="3200" spc="30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необхідне</a:t>
            </a:r>
            <a:r>
              <a:rPr sz="3200" spc="30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маг-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нітне</a:t>
            </a:r>
            <a:r>
              <a:rPr sz="3200" spc="1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поле,</a:t>
            </a:r>
            <a:r>
              <a:rPr sz="3200" spc="1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яке</a:t>
            </a:r>
            <a:r>
              <a:rPr sz="3200" spc="1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можна</a:t>
            </a:r>
            <a:r>
              <a:rPr sz="3200" spc="1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швидко</a:t>
            </a:r>
            <a:r>
              <a:rPr sz="3200" spc="1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і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легко</a:t>
            </a:r>
            <a:r>
              <a:rPr sz="3200" spc="67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змінити,</a:t>
            </a:r>
            <a:r>
              <a:rPr sz="3200" spc="67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наприклад</a:t>
            </a:r>
            <a:r>
              <a:rPr sz="3200" spc="66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у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побутових</a:t>
            </a:r>
            <a:r>
              <a:rPr sz="3200" spc="3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приладах</a:t>
            </a:r>
            <a:r>
              <a:rPr sz="3200" spc="3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(телевізор,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магнітофон,</a:t>
            </a:r>
            <a:r>
              <a:rPr sz="3200" spc="-10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електробритва),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0052" y="115823"/>
            <a:ext cx="3322320" cy="355396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80532" y="3896867"/>
            <a:ext cx="3307079" cy="269900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94258"/>
            <a:ext cx="506349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у</a:t>
            </a:r>
            <a:r>
              <a:rPr sz="3200" spc="50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пристроях</a:t>
            </a:r>
            <a:r>
              <a:rPr sz="3200" spc="4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техніки</a:t>
            </a:r>
            <a:r>
              <a:rPr sz="3200" spc="484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зв’язку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(телефон,</a:t>
            </a:r>
            <a:r>
              <a:rPr sz="3200" spc="1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телеграф,</a:t>
            </a:r>
            <a:r>
              <a:rPr sz="3200" spc="1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радіо),</a:t>
            </a:r>
            <a:r>
              <a:rPr sz="3200" spc="1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в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електричних</a:t>
            </a:r>
            <a:r>
              <a:rPr sz="3200" spc="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машинах</a:t>
            </a:r>
            <a:r>
              <a:rPr sz="3200" spc="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(елек-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757552"/>
            <a:ext cx="32385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60040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трогенератори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та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23971" y="1757552"/>
            <a:ext cx="181800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10515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електро- пристроях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2245232"/>
            <a:ext cx="506349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362835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двигуни),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у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083560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промислової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30" dirty="0">
                <a:solidFill>
                  <a:srgbClr val="333399"/>
                </a:solidFill>
                <a:latin typeface="Times New Roman"/>
                <a:cs typeface="Times New Roman"/>
              </a:rPr>
              <a:t>автоматики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3220974"/>
            <a:ext cx="506793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(пускачі,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перемикачі,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реле 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та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інше),</a:t>
            </a:r>
            <a:r>
              <a:rPr sz="3200" spc="55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</a:t>
            </a:r>
            <a:r>
              <a:rPr sz="3200" spc="57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електромагнітних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сепараторах</a:t>
            </a:r>
            <a:r>
              <a:rPr sz="3200" spc="36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для</a:t>
            </a:r>
            <a:r>
              <a:rPr sz="3200" spc="36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очищення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механічних</a:t>
            </a:r>
            <a:r>
              <a:rPr sz="3200" spc="580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сумішей</a:t>
            </a:r>
            <a:r>
              <a:rPr sz="3200" spc="580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від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магнітних</a:t>
            </a:r>
            <a:r>
              <a:rPr sz="3200" spc="-7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предметів.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251703" y="112776"/>
            <a:ext cx="3892550" cy="6451600"/>
            <a:chOff x="5251703" y="112776"/>
            <a:chExt cx="3892550" cy="64516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0387" y="2665476"/>
              <a:ext cx="3753611" cy="38983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1703" y="112776"/>
              <a:ext cx="3046476" cy="34792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748" y="1514043"/>
            <a:ext cx="54121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47620" algn="l"/>
                <a:tab pos="4478655" algn="l"/>
              </a:tabLst>
            </a:pPr>
            <a:r>
              <a:rPr sz="3200" b="0" spc="-10" dirty="0">
                <a:latin typeface="Times New Roman"/>
                <a:cs typeface="Times New Roman"/>
              </a:rPr>
              <a:t>Францу</a:t>
            </a:r>
            <a:r>
              <a:rPr sz="3200" spc="-10" dirty="0"/>
              <a:t>з</a:t>
            </a:r>
            <a:r>
              <a:rPr sz="3200" b="0" spc="-10" dirty="0">
                <a:latin typeface="Times New Roman"/>
                <a:cs typeface="Times New Roman"/>
              </a:rPr>
              <a:t>ький</a:t>
            </a:r>
            <a:r>
              <a:rPr sz="3200" b="0" dirty="0">
                <a:latin typeface="Times New Roman"/>
                <a:cs typeface="Times New Roman"/>
              </a:rPr>
              <a:t>	</a:t>
            </a:r>
            <a:r>
              <a:rPr sz="3200" b="0" spc="-10" dirty="0">
                <a:latin typeface="Times New Roman"/>
                <a:cs typeface="Times New Roman"/>
              </a:rPr>
              <a:t>астроном,</a:t>
            </a:r>
            <a:r>
              <a:rPr sz="3200" b="0" dirty="0">
                <a:latin typeface="Times New Roman"/>
                <a:cs typeface="Times New Roman"/>
              </a:rPr>
              <a:t>	</a:t>
            </a:r>
            <a:r>
              <a:rPr sz="3200" b="0" spc="-10" dirty="0">
                <a:latin typeface="Times New Roman"/>
                <a:cs typeface="Times New Roman"/>
              </a:rPr>
              <a:t>мате-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640" y="1904745"/>
            <a:ext cx="5932170" cy="285686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50800" marR="43180" algn="just">
              <a:lnSpc>
                <a:spcPct val="80100"/>
              </a:lnSpc>
              <a:spcBef>
                <a:spcPts val="865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матик</a:t>
            </a:r>
            <a:r>
              <a:rPr sz="3200" spc="300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і</a:t>
            </a:r>
            <a:r>
              <a:rPr sz="3200" spc="300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фізик</a:t>
            </a:r>
            <a:r>
              <a:rPr sz="3200" spc="520" dirty="0">
                <a:solidFill>
                  <a:srgbClr val="333399"/>
                </a:solidFill>
                <a:latin typeface="Times New Roman"/>
                <a:cs typeface="Times New Roman"/>
              </a:rPr>
              <a:t>  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П.</a:t>
            </a:r>
            <a:r>
              <a:rPr sz="3200" spc="305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Лаплас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теоретично</a:t>
            </a:r>
            <a:r>
              <a:rPr sz="3200" spc="6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узагальнив</a:t>
            </a:r>
            <a:r>
              <a:rPr sz="3200" spc="6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ці</a:t>
            </a:r>
            <a:r>
              <a:rPr sz="3200" spc="60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експе-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риментальні</a:t>
            </a:r>
            <a:r>
              <a:rPr sz="3200" spc="63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факти</a:t>
            </a:r>
            <a:r>
              <a:rPr sz="3200" spc="62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і</a:t>
            </a:r>
            <a:r>
              <a:rPr sz="3200" spc="62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отримав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математичні</a:t>
            </a:r>
            <a:r>
              <a:rPr sz="3200" spc="395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формули,</a:t>
            </a:r>
            <a:r>
              <a:rPr sz="3200" spc="395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розра-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хунки</a:t>
            </a:r>
            <a:r>
              <a:rPr sz="3200" spc="1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за</a:t>
            </a:r>
            <a:r>
              <a:rPr sz="3200" spc="1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якими</a:t>
            </a:r>
            <a:r>
              <a:rPr sz="3200" spc="1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завжди</a:t>
            </a:r>
            <a:r>
              <a:rPr sz="3200" spc="1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збігалися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</a:t>
            </a:r>
            <a:r>
              <a:rPr sz="3200" spc="39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емпіричними</a:t>
            </a:r>
            <a:r>
              <a:rPr sz="3200" spc="40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10" dirty="0">
                <a:solidFill>
                  <a:srgbClr val="333399"/>
                </a:solidFill>
                <a:latin typeface="Times New Roman"/>
                <a:cs typeface="Times New Roman"/>
              </a:rPr>
              <a:t>вим</a:t>
            </a:r>
            <a:r>
              <a:rPr sz="3200" spc="-5" dirty="0">
                <a:solidFill>
                  <a:srgbClr val="333399"/>
                </a:solidFill>
                <a:latin typeface="Times New Roman"/>
                <a:cs typeface="Times New Roman"/>
              </a:rPr>
              <a:t>і</a:t>
            </a:r>
            <a:r>
              <a:rPr sz="3200" spc="5" dirty="0">
                <a:solidFill>
                  <a:srgbClr val="333399"/>
                </a:solidFill>
                <a:latin typeface="Times New Roman"/>
                <a:cs typeface="Times New Roman"/>
              </a:rPr>
              <a:t>р</a:t>
            </a:r>
            <a:r>
              <a:rPr sz="3200" spc="-5" dirty="0">
                <a:solidFill>
                  <a:srgbClr val="333399"/>
                </a:solidFill>
                <a:latin typeface="Times New Roman"/>
                <a:cs typeface="Times New Roman"/>
              </a:rPr>
              <a:t>ю</a:t>
            </a:r>
            <a:r>
              <a:rPr sz="3200" spc="-30" dirty="0">
                <a:solidFill>
                  <a:srgbClr val="333399"/>
                </a:solidFill>
                <a:latin typeface="Times New Roman"/>
                <a:cs typeface="Times New Roman"/>
              </a:rPr>
              <a:t>в</a:t>
            </a:r>
            <a:r>
              <a:rPr sz="3200" spc="-1075" dirty="0">
                <a:solidFill>
                  <a:srgbClr val="333399"/>
                </a:solidFill>
                <a:latin typeface="Times New Roman"/>
                <a:cs typeface="Times New Roman"/>
              </a:rPr>
              <a:t>а</a:t>
            </a:r>
            <a:r>
              <a:rPr sz="4500" spc="-2415" baseline="-9259" dirty="0">
                <a:latin typeface="Cambria"/>
                <a:cs typeface="Cambria"/>
              </a:rPr>
              <a:t>→</a:t>
            </a:r>
            <a:r>
              <a:rPr sz="3200" spc="10" dirty="0">
                <a:solidFill>
                  <a:srgbClr val="333399"/>
                </a:solidFill>
                <a:latin typeface="Times New Roman"/>
                <a:cs typeface="Times New Roman"/>
              </a:rPr>
              <a:t>ння</a:t>
            </a:r>
            <a:r>
              <a:rPr sz="3200" spc="-5" dirty="0">
                <a:solidFill>
                  <a:srgbClr val="333399"/>
                </a:solidFill>
                <a:latin typeface="Times New Roman"/>
                <a:cs typeface="Times New Roman"/>
              </a:rPr>
              <a:t>м</a:t>
            </a:r>
            <a:r>
              <a:rPr sz="3200" spc="10" dirty="0">
                <a:solidFill>
                  <a:srgbClr val="333399"/>
                </a:solidFill>
                <a:latin typeface="Times New Roman"/>
                <a:cs typeface="Times New Roman"/>
              </a:rPr>
              <a:t>и</a:t>
            </a:r>
            <a:r>
              <a:rPr sz="3200" spc="-1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індукції</a:t>
            </a:r>
            <a:r>
              <a:rPr sz="3200" spc="-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магнітного</a:t>
            </a:r>
            <a:r>
              <a:rPr sz="3200" spc="-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поля</a:t>
            </a:r>
            <a:r>
              <a:rPr sz="3200" spc="30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i="1" spc="-459" dirty="0">
                <a:latin typeface="Times New Roman"/>
                <a:cs typeface="Times New Roman"/>
              </a:rPr>
              <a:t>B</a:t>
            </a:r>
            <a:r>
              <a:rPr sz="3200" spc="555" dirty="0">
                <a:solidFill>
                  <a:srgbClr val="333399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9820" y="1996439"/>
            <a:ext cx="2822448" cy="32979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597777" y="1284859"/>
            <a:ext cx="181991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9725" marR="5080" indent="-327660">
              <a:lnSpc>
                <a:spcPct val="100000"/>
              </a:lnSpc>
              <a:spcBef>
                <a:spcPts val="95"/>
              </a:spcBef>
            </a:pPr>
            <a:r>
              <a:rPr sz="2800" b="1" i="1" spc="-20" dirty="0">
                <a:solidFill>
                  <a:srgbClr val="333399"/>
                </a:solidFill>
                <a:latin typeface="Times New Roman"/>
                <a:cs typeface="Times New Roman"/>
              </a:rPr>
              <a:t>П’єр-</a:t>
            </a:r>
            <a:r>
              <a:rPr sz="2800" b="1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Сімон Лаплас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0862" y="26873"/>
            <a:ext cx="84505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57705" algn="l"/>
                <a:tab pos="4403725" algn="l"/>
                <a:tab pos="7240270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Широкого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застосування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електромагніти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40" dirty="0">
                <a:solidFill>
                  <a:srgbClr val="333399"/>
                </a:solidFill>
                <a:latin typeface="Times New Roman"/>
                <a:cs typeface="Times New Roman"/>
              </a:rPr>
              <a:t>набули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414" y="515238"/>
            <a:ext cx="66643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74345" algn="l"/>
                <a:tab pos="3830320" algn="l"/>
                <a:tab pos="6135370" algn="l"/>
              </a:tabLst>
            </a:pP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в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електромагнітних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механізмах,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що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414" y="515238"/>
            <a:ext cx="898715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909434">
              <a:lnSpc>
                <a:spcPct val="100000"/>
              </a:lnSpc>
              <a:spcBef>
                <a:spcPts val="105"/>
              </a:spcBef>
              <a:tabLst>
                <a:tab pos="4525645" algn="l"/>
                <a:tab pos="5805805" algn="l"/>
                <a:tab pos="6684009" algn="l"/>
              </a:tabLst>
            </a:pP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здійснюють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поступально-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поворотні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рухи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чи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гальмувальні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414" y="1490294"/>
            <a:ext cx="8987790" cy="1978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процеси</a:t>
            </a:r>
            <a:r>
              <a:rPr sz="3200" spc="7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–  вантажопідйомні</a:t>
            </a:r>
            <a:r>
              <a:rPr sz="3200" spc="7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електромагніти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(див.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рис.),</a:t>
            </a:r>
            <a:r>
              <a:rPr sz="3200" spc="42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металорізальні</a:t>
            </a:r>
            <a:r>
              <a:rPr sz="3200" spc="43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верстати,</a:t>
            </a:r>
            <a:r>
              <a:rPr sz="3200" spc="41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магнітні</a:t>
            </a:r>
            <a:r>
              <a:rPr sz="3200" spc="41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замки,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релейні</a:t>
            </a:r>
            <a:r>
              <a:rPr sz="3200" spc="465" dirty="0">
                <a:solidFill>
                  <a:srgbClr val="333399"/>
                </a:solidFill>
                <a:latin typeface="Times New Roman"/>
                <a:cs typeface="Times New Roman"/>
              </a:rPr>
              <a:t> 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та</a:t>
            </a:r>
            <a:r>
              <a:rPr sz="3200" spc="470" dirty="0">
                <a:solidFill>
                  <a:srgbClr val="333399"/>
                </a:solidFill>
                <a:latin typeface="Times New Roman"/>
                <a:cs typeface="Times New Roman"/>
              </a:rPr>
              <a:t> 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пускові</a:t>
            </a:r>
            <a:r>
              <a:rPr sz="3200" spc="470" dirty="0">
                <a:solidFill>
                  <a:srgbClr val="333399"/>
                </a:solidFill>
                <a:latin typeface="Times New Roman"/>
                <a:cs typeface="Times New Roman"/>
              </a:rPr>
              <a:t> 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пристрої,</a:t>
            </a:r>
            <a:r>
              <a:rPr sz="3200" spc="470" dirty="0">
                <a:solidFill>
                  <a:srgbClr val="333399"/>
                </a:solidFill>
                <a:latin typeface="Times New Roman"/>
                <a:cs typeface="Times New Roman"/>
              </a:rPr>
              <a:t>  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механізми 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автоматичного</a:t>
            </a:r>
            <a:r>
              <a:rPr sz="3200" spc="-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вимикання,</a:t>
            </a:r>
            <a:r>
              <a:rPr sz="3200" spc="-5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гальмові</a:t>
            </a:r>
            <a:r>
              <a:rPr sz="3200" spc="-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пристрої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тощо.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23" y="3419855"/>
            <a:ext cx="8711565" cy="3339465"/>
            <a:chOff x="1523" y="3419855"/>
            <a:chExt cx="8711565" cy="3339465"/>
          </a:xfrm>
        </p:grpSpPr>
        <p:pic>
          <p:nvPicPr>
            <p:cNvPr id="7" name="object 7">
              <a:hlinkClick r:id="rId2"/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7220" y="3570731"/>
              <a:ext cx="4285487" cy="30556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3" y="3419855"/>
              <a:ext cx="4837176" cy="33390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605"/>
            <a:ext cx="8986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8645" algn="l"/>
                <a:tab pos="2222500" algn="l"/>
                <a:tab pos="3235960" algn="l"/>
                <a:tab pos="6074410" algn="l"/>
                <a:tab pos="8660765" algn="l"/>
              </a:tabLst>
            </a:pPr>
            <a:r>
              <a:rPr sz="3600" b="1" spc="-25" dirty="0">
                <a:solidFill>
                  <a:srgbClr val="333399"/>
                </a:solidFill>
                <a:latin typeface="Times New Roman"/>
                <a:cs typeface="Times New Roman"/>
              </a:rPr>
              <a:t>4.</a:t>
            </a:r>
            <a:r>
              <a:rPr sz="3600" b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6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Робота</a:t>
            </a:r>
            <a:r>
              <a:rPr sz="3600" b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600" b="1" spc="-25" dirty="0">
                <a:solidFill>
                  <a:srgbClr val="333399"/>
                </a:solidFill>
                <a:latin typeface="Times New Roman"/>
                <a:cs typeface="Times New Roman"/>
              </a:rPr>
              <a:t>при</a:t>
            </a:r>
            <a:r>
              <a:rPr sz="3600" b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6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переміщенні</a:t>
            </a:r>
            <a:r>
              <a:rPr sz="3600" b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6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провідника</a:t>
            </a:r>
            <a:r>
              <a:rPr sz="3600" b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600" b="1" spc="-25" dirty="0">
                <a:solidFill>
                  <a:srgbClr val="333399"/>
                </a:solidFill>
                <a:latin typeface="Times New Roman"/>
                <a:cs typeface="Times New Roman"/>
              </a:rPr>
              <a:t>зі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9759" y="570941"/>
            <a:ext cx="84448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15820" algn="l"/>
                <a:tab pos="2727325" algn="l"/>
                <a:tab pos="5473700" algn="l"/>
                <a:tab pos="6823075" algn="l"/>
              </a:tabLst>
            </a:pPr>
            <a:r>
              <a:rPr sz="3600" spc="-10" dirty="0"/>
              <a:t>струмом</a:t>
            </a:r>
            <a:r>
              <a:rPr sz="3600" dirty="0"/>
              <a:t>	</a:t>
            </a:r>
            <a:r>
              <a:rPr sz="3600" spc="-50" dirty="0"/>
              <a:t>в</a:t>
            </a:r>
            <a:r>
              <a:rPr sz="3600" dirty="0"/>
              <a:t>	</a:t>
            </a:r>
            <a:r>
              <a:rPr sz="3600" spc="-10" dirty="0"/>
              <a:t>магнітному</a:t>
            </a:r>
            <a:r>
              <a:rPr sz="3600" dirty="0"/>
              <a:t>	</a:t>
            </a:r>
            <a:r>
              <a:rPr sz="3600" spc="-10" dirty="0"/>
              <a:t>полі.</a:t>
            </a:r>
            <a:r>
              <a:rPr sz="3600" dirty="0"/>
              <a:t>	</a:t>
            </a:r>
            <a:r>
              <a:rPr sz="3600" spc="-10" dirty="0"/>
              <a:t>Енергія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8739" y="941467"/>
            <a:ext cx="8988425" cy="3839210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553085">
              <a:lnSpc>
                <a:spcPct val="100000"/>
              </a:lnSpc>
              <a:spcBef>
                <a:spcPts val="1505"/>
              </a:spcBef>
            </a:pPr>
            <a:r>
              <a:rPr sz="36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провідника</a:t>
            </a:r>
            <a:r>
              <a:rPr sz="3600" b="1" spc="-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333399"/>
                </a:solidFill>
                <a:latin typeface="Times New Roman"/>
                <a:cs typeface="Times New Roman"/>
              </a:rPr>
              <a:t>зі</a:t>
            </a:r>
            <a:r>
              <a:rPr sz="3600" b="1" spc="-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струмом.</a:t>
            </a:r>
            <a:endParaRPr sz="3600">
              <a:latin typeface="Times New Roman"/>
              <a:cs typeface="Times New Roman"/>
            </a:endParaRPr>
          </a:p>
          <a:p>
            <a:pPr marL="12700" marR="5080" indent="914400">
              <a:lnSpc>
                <a:spcPct val="100000"/>
              </a:lnSpc>
              <a:spcBef>
                <a:spcPts val="1260"/>
              </a:spcBef>
              <a:tabLst>
                <a:tab pos="1894839" algn="l"/>
                <a:tab pos="4340860" algn="l"/>
                <a:tab pos="6536055" algn="l"/>
                <a:tab pos="7060565" algn="l"/>
                <a:tab pos="8782685" algn="l"/>
              </a:tabLst>
            </a:pP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При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переміщенні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провідника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35" dirty="0">
                <a:solidFill>
                  <a:srgbClr val="333399"/>
                </a:solidFill>
                <a:latin typeface="Times New Roman"/>
                <a:cs typeface="Times New Roman"/>
              </a:rPr>
              <a:t>зі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струмом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в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магнітному</a:t>
            </a:r>
            <a:r>
              <a:rPr sz="3200" spc="-1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полі</a:t>
            </a:r>
            <a:r>
              <a:rPr sz="3200" spc="-1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виконується</a:t>
            </a:r>
            <a:r>
              <a:rPr sz="3200" spc="-1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робота</a:t>
            </a:r>
            <a:endParaRPr sz="3200">
              <a:latin typeface="Times New Roman"/>
              <a:cs typeface="Times New Roman"/>
            </a:endParaRPr>
          </a:p>
          <a:p>
            <a:pPr marL="394970" algn="ctr">
              <a:lnSpc>
                <a:spcPct val="100000"/>
              </a:lnSpc>
              <a:spcBef>
                <a:spcPts val="1240"/>
              </a:spcBef>
            </a:pPr>
            <a:r>
              <a:rPr sz="3550" i="1" spc="-45" dirty="0">
                <a:latin typeface="Times New Roman"/>
                <a:cs typeface="Times New Roman"/>
              </a:rPr>
              <a:t>dA</a:t>
            </a:r>
            <a:r>
              <a:rPr sz="3550" i="1" spc="-330" dirty="0">
                <a:latin typeface="Times New Roman"/>
                <a:cs typeface="Times New Roman"/>
              </a:rPr>
              <a:t> </a:t>
            </a:r>
            <a:r>
              <a:rPr sz="3550" dirty="0">
                <a:latin typeface="Symbol"/>
                <a:cs typeface="Symbol"/>
              </a:rPr>
              <a:t></a:t>
            </a:r>
            <a:r>
              <a:rPr sz="3550" spc="-114" dirty="0">
                <a:latin typeface="Times New Roman"/>
                <a:cs typeface="Times New Roman"/>
              </a:rPr>
              <a:t> </a:t>
            </a:r>
            <a:r>
              <a:rPr sz="3550" i="1" spc="-25" dirty="0">
                <a:latin typeface="Times New Roman"/>
                <a:cs typeface="Times New Roman"/>
              </a:rPr>
              <a:t>IdФ</a:t>
            </a:r>
            <a:endParaRPr sz="3550">
              <a:latin typeface="Times New Roman"/>
              <a:cs typeface="Times New Roman"/>
            </a:endParaRPr>
          </a:p>
          <a:p>
            <a:pPr marL="12700" marR="5080" indent="914400">
              <a:lnSpc>
                <a:spcPct val="100000"/>
              </a:lnSpc>
              <a:spcBef>
                <a:spcPts val="2180"/>
              </a:spcBef>
              <a:tabLst>
                <a:tab pos="2440305" algn="l"/>
                <a:tab pos="4528820" algn="l"/>
                <a:tab pos="5531485" algn="l"/>
                <a:tab pos="7703820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Енергія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магнітного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поля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замкненого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провід-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ного</a:t>
            </a:r>
            <a:r>
              <a:rPr sz="3200" spc="-7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контуру</a:t>
            </a:r>
            <a:r>
              <a:rPr sz="3200" spc="-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зі</a:t>
            </a:r>
            <a:r>
              <a:rPr sz="3200" spc="-5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струмом</a:t>
            </a:r>
            <a:r>
              <a:rPr sz="3200" spc="-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333399"/>
                </a:solidFill>
                <a:latin typeface="Times New Roman"/>
                <a:cs typeface="Times New Roman"/>
              </a:rPr>
              <a:t>І</a:t>
            </a:r>
            <a:r>
              <a:rPr sz="3200" i="1" spc="-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та</a:t>
            </a:r>
            <a:r>
              <a:rPr sz="3200" spc="-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індуктивністю</a:t>
            </a:r>
            <a:r>
              <a:rPr sz="3200" spc="-10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i="1" spc="-50" dirty="0">
                <a:solidFill>
                  <a:srgbClr val="333399"/>
                </a:solidFill>
                <a:latin typeface="Times New Roman"/>
                <a:cs typeface="Times New Roman"/>
              </a:rPr>
              <a:t>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57413" y="5469344"/>
            <a:ext cx="713740" cy="0"/>
          </a:xfrm>
          <a:custGeom>
            <a:avLst/>
            <a:gdLst/>
            <a:ahLst/>
            <a:cxnLst/>
            <a:rect l="l" t="t" r="r" b="b"/>
            <a:pathLst>
              <a:path w="713739">
                <a:moveTo>
                  <a:pt x="0" y="0"/>
                </a:moveTo>
                <a:lnTo>
                  <a:pt x="713650" y="0"/>
                </a:lnTo>
              </a:path>
            </a:pathLst>
          </a:custGeom>
          <a:ln w="16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93555" y="5468283"/>
            <a:ext cx="257175" cy="575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600" spc="-50" dirty="0">
                <a:latin typeface="Times New Roman"/>
                <a:cs typeface="Times New Roman"/>
              </a:rPr>
              <a:t>2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8445" y="4826090"/>
            <a:ext cx="681990" cy="575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3600" i="1" dirty="0">
                <a:latin typeface="Times New Roman"/>
                <a:cs typeface="Times New Roman"/>
              </a:rPr>
              <a:t>LI</a:t>
            </a:r>
            <a:r>
              <a:rPr sz="3600" i="1" spc="-254" dirty="0">
                <a:latin typeface="Times New Roman"/>
                <a:cs typeface="Times New Roman"/>
              </a:rPr>
              <a:t> </a:t>
            </a:r>
            <a:r>
              <a:rPr sz="2700" spc="-75" baseline="49382" dirty="0">
                <a:latin typeface="Times New Roman"/>
                <a:cs typeface="Times New Roman"/>
              </a:rPr>
              <a:t>2</a:t>
            </a:r>
            <a:endParaRPr sz="2700" baseline="49382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65274" y="5112277"/>
            <a:ext cx="1024890" cy="575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732790" algn="l"/>
              </a:tabLst>
            </a:pPr>
            <a:r>
              <a:rPr sz="3600" i="1" spc="-25" dirty="0">
                <a:latin typeface="Times New Roman"/>
                <a:cs typeface="Times New Roman"/>
              </a:rPr>
              <a:t>W</a:t>
            </a:r>
            <a:r>
              <a:rPr sz="2700" i="1" spc="-37" baseline="-27777" dirty="0">
                <a:latin typeface="Times New Roman"/>
                <a:cs typeface="Times New Roman"/>
              </a:rPr>
              <a:t>м</a:t>
            </a:r>
            <a:r>
              <a:rPr sz="2700" i="1" baseline="-27777" dirty="0">
                <a:latin typeface="Times New Roman"/>
                <a:cs typeface="Times New Roman"/>
              </a:rPr>
              <a:t>	</a:t>
            </a:r>
            <a:r>
              <a:rPr sz="3600" spc="-50" dirty="0">
                <a:latin typeface="Symbol"/>
                <a:cs typeface="Symbol"/>
              </a:rPr>
              <a:t></a:t>
            </a:r>
            <a:endParaRPr sz="360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8999"/>
            <a:ext cx="898525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42290">
              <a:lnSpc>
                <a:spcPct val="100000"/>
              </a:lnSpc>
              <a:spcBef>
                <a:spcPts val="105"/>
              </a:spcBef>
              <a:tabLst>
                <a:tab pos="2475230" algn="l"/>
                <a:tab pos="4852035" algn="l"/>
                <a:tab pos="6145530" algn="l"/>
                <a:tab pos="8632190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Енергію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магнітного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поля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визначають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за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формулою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3970401"/>
            <a:ext cx="441007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23594" algn="l"/>
                <a:tab pos="2505710" algn="l"/>
              </a:tabLst>
            </a:pP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то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енергія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магнітного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дорівнюватиме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40023" y="1312269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4">
                <a:moveTo>
                  <a:pt x="0" y="0"/>
                </a:moveTo>
                <a:lnTo>
                  <a:pt x="208485" y="0"/>
                </a:lnTo>
              </a:path>
            </a:pathLst>
          </a:custGeom>
          <a:ln w="128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06044" y="1312269"/>
            <a:ext cx="598170" cy="0"/>
          </a:xfrm>
          <a:custGeom>
            <a:avLst/>
            <a:gdLst/>
            <a:ahLst/>
            <a:cxnLst/>
            <a:rect l="l" t="t" r="r" b="b"/>
            <a:pathLst>
              <a:path w="598170">
                <a:moveTo>
                  <a:pt x="0" y="0"/>
                </a:moveTo>
                <a:lnTo>
                  <a:pt x="597564" y="0"/>
                </a:lnTo>
              </a:path>
            </a:pathLst>
          </a:custGeom>
          <a:ln w="128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08340" y="1298951"/>
            <a:ext cx="142240" cy="2419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i="1" spc="-50" dirty="0">
                <a:latin typeface="Times New Roman"/>
                <a:cs typeface="Times New Roman"/>
              </a:rPr>
              <a:t>м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29205" y="1029713"/>
            <a:ext cx="628015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800" i="1" spc="40" dirty="0">
                <a:latin typeface="Times New Roman"/>
                <a:cs typeface="Times New Roman"/>
              </a:rPr>
              <a:t>B</a:t>
            </a:r>
            <a:r>
              <a:rPr sz="2100" spc="60" baseline="49603" dirty="0">
                <a:latin typeface="Times New Roman"/>
                <a:cs typeface="Times New Roman"/>
              </a:rPr>
              <a:t>2</a:t>
            </a:r>
            <a:r>
              <a:rPr sz="2800" i="1" spc="40" dirty="0">
                <a:latin typeface="Times New Roman"/>
                <a:cs typeface="Times New Roman"/>
              </a:rPr>
              <a:t>V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46145" y="1578589"/>
            <a:ext cx="116839" cy="2419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spc="-50" dirty="0"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1574" y="805028"/>
            <a:ext cx="668655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73075" algn="l"/>
              </a:tabLst>
            </a:pPr>
            <a:r>
              <a:rPr sz="2800" spc="-50" dirty="0">
                <a:latin typeface="Times New Roman"/>
                <a:cs typeface="Times New Roman"/>
              </a:rPr>
              <a:t>1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1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7127" y="1289393"/>
            <a:ext cx="708660" cy="481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00" dirty="0">
                <a:latin typeface="Times New Roman"/>
                <a:cs typeface="Times New Roman"/>
              </a:rPr>
              <a:t>2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950" spc="-60" dirty="0">
                <a:latin typeface="Symbol"/>
                <a:cs typeface="Symbol"/>
              </a:rPr>
              <a:t></a:t>
            </a:r>
            <a:endParaRPr sz="295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00265" y="1029713"/>
            <a:ext cx="771525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558165" algn="l"/>
              </a:tabLst>
            </a:pPr>
            <a:r>
              <a:rPr sz="2800" i="1" spc="-50" dirty="0">
                <a:latin typeface="Times New Roman"/>
                <a:cs typeface="Times New Roman"/>
              </a:rPr>
              <a:t>W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Symbol"/>
                <a:cs typeface="Symbol"/>
              </a:rPr>
              <a:t>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96992" y="3506032"/>
            <a:ext cx="4170679" cy="97853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274955">
              <a:lnSpc>
                <a:spcPct val="100000"/>
              </a:lnSpc>
              <a:spcBef>
                <a:spcPts val="630"/>
              </a:spcBef>
            </a:pPr>
            <a:r>
              <a:rPr sz="1800" spc="-50" dirty="0"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  <a:tabLst>
                <a:tab pos="1251585" algn="l"/>
                <a:tab pos="1887220" algn="l"/>
                <a:tab pos="3255645" algn="l"/>
              </a:tabLst>
            </a:pP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поля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у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даній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точці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75934" y="3206332"/>
            <a:ext cx="1807845" cy="603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550" i="1" spc="85" dirty="0">
                <a:latin typeface="Times New Roman"/>
                <a:cs typeface="Times New Roman"/>
              </a:rPr>
              <a:t>B</a:t>
            </a:r>
            <a:r>
              <a:rPr sz="3550" i="1" spc="-175" dirty="0">
                <a:latin typeface="Times New Roman"/>
                <a:cs typeface="Times New Roman"/>
              </a:rPr>
              <a:t> </a:t>
            </a:r>
            <a:r>
              <a:rPr sz="3550" spc="75" dirty="0">
                <a:latin typeface="Symbol"/>
                <a:cs typeface="Symbol"/>
              </a:rPr>
              <a:t></a:t>
            </a:r>
            <a:r>
              <a:rPr sz="3550" spc="-165" dirty="0">
                <a:latin typeface="Times New Roman"/>
                <a:cs typeface="Times New Roman"/>
              </a:rPr>
              <a:t> </a:t>
            </a:r>
            <a:r>
              <a:rPr sz="3800" dirty="0">
                <a:latin typeface="Symbol"/>
                <a:cs typeface="Symbol"/>
              </a:rPr>
              <a:t></a:t>
            </a:r>
            <a:r>
              <a:rPr sz="3800" spc="290" dirty="0">
                <a:latin typeface="Times New Roman"/>
                <a:cs typeface="Times New Roman"/>
              </a:rPr>
              <a:t> </a:t>
            </a:r>
            <a:r>
              <a:rPr sz="3550" i="1" spc="50" dirty="0">
                <a:latin typeface="Times New Roman"/>
                <a:cs typeface="Times New Roman"/>
              </a:rPr>
              <a:t>H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68994" y="5519741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4">
                <a:moveTo>
                  <a:pt x="0" y="0"/>
                </a:moveTo>
                <a:lnTo>
                  <a:pt x="252790" y="0"/>
                </a:lnTo>
              </a:path>
            </a:pathLst>
          </a:custGeom>
          <a:ln w="15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852657" y="5179535"/>
            <a:ext cx="393700" cy="549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450" i="1" spc="-50" dirty="0">
                <a:latin typeface="Times New Roman"/>
                <a:cs typeface="Times New Roman"/>
              </a:rPr>
              <a:t>W</a:t>
            </a:r>
            <a:endParaRPr sz="34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26585" y="5507035"/>
            <a:ext cx="166370" cy="287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i="1" spc="-50" dirty="0">
                <a:latin typeface="Times New Roman"/>
                <a:cs typeface="Times New Roman"/>
              </a:rPr>
              <a:t>м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80236" y="5179535"/>
            <a:ext cx="1179830" cy="8890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17500">
              <a:lnSpc>
                <a:spcPts val="3404"/>
              </a:lnSpc>
              <a:spcBef>
                <a:spcPts val="90"/>
              </a:spcBef>
            </a:pPr>
            <a:r>
              <a:rPr sz="3450" i="1" spc="-25" dirty="0">
                <a:latin typeface="Times New Roman"/>
                <a:cs typeface="Times New Roman"/>
              </a:rPr>
              <a:t>BHV</a:t>
            </a:r>
            <a:endParaRPr sz="3450">
              <a:latin typeface="Times New Roman"/>
              <a:cs typeface="Times New Roman"/>
            </a:endParaRPr>
          </a:p>
          <a:p>
            <a:pPr marL="12700">
              <a:lnSpc>
                <a:spcPts val="3404"/>
              </a:lnSpc>
            </a:pPr>
            <a:r>
              <a:rPr sz="3450" spc="-50" dirty="0">
                <a:latin typeface="Times New Roman"/>
                <a:cs typeface="Times New Roman"/>
              </a:rPr>
              <a:t>2</a:t>
            </a:r>
            <a:endParaRPr sz="34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89874" y="4811392"/>
            <a:ext cx="1315085" cy="549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781685" algn="l"/>
              </a:tabLst>
            </a:pPr>
            <a:r>
              <a:rPr sz="5175" baseline="-46698" dirty="0">
                <a:latin typeface="Symbol"/>
                <a:cs typeface="Symbol"/>
              </a:rPr>
              <a:t></a:t>
            </a:r>
            <a:r>
              <a:rPr sz="5175" spc="82" baseline="-46698" dirty="0">
                <a:latin typeface="Times New Roman"/>
                <a:cs typeface="Times New Roman"/>
              </a:rPr>
              <a:t> </a:t>
            </a:r>
            <a:r>
              <a:rPr sz="5175" spc="-75" baseline="-12077" dirty="0">
                <a:latin typeface="Times New Roman"/>
                <a:cs typeface="Times New Roman"/>
              </a:rPr>
              <a:t>1</a:t>
            </a:r>
            <a:r>
              <a:rPr sz="5175" baseline="-12077" dirty="0">
                <a:latin typeface="Times New Roman"/>
                <a:cs typeface="Times New Roman"/>
              </a:rPr>
              <a:t>	</a:t>
            </a:r>
            <a:r>
              <a:rPr sz="3450" spc="-1475" dirty="0">
                <a:latin typeface="Cambria"/>
                <a:cs typeface="Cambria"/>
              </a:rPr>
              <a:t>→</a:t>
            </a:r>
            <a:r>
              <a:rPr sz="3450" spc="280" dirty="0">
                <a:latin typeface="Cambria"/>
                <a:cs typeface="Cambria"/>
              </a:rPr>
              <a:t> </a:t>
            </a:r>
            <a:r>
              <a:rPr sz="3450" spc="-1525" dirty="0">
                <a:latin typeface="Cambria"/>
                <a:cs typeface="Cambria"/>
              </a:rPr>
              <a:t>→</a:t>
            </a:r>
            <a:endParaRPr sz="345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739" y="1824355"/>
            <a:ext cx="898715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42290" algn="just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Якщо</a:t>
            </a:r>
            <a:r>
              <a:rPr sz="3200" spc="74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врахувати</a:t>
            </a:r>
            <a:r>
              <a:rPr sz="3200" spc="74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формулу</a:t>
            </a:r>
            <a:r>
              <a:rPr sz="3200" spc="75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зв’язку</a:t>
            </a:r>
            <a:r>
              <a:rPr sz="3200" spc="75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вектора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індукції</a:t>
            </a:r>
            <a:r>
              <a:rPr sz="3200" spc="-1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магнітного</a:t>
            </a:r>
            <a:r>
              <a:rPr sz="3200" spc="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поля</a:t>
            </a:r>
            <a:r>
              <a:rPr sz="3200" spc="24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4125" i="1" spc="1095" baseline="1010" dirty="0">
                <a:latin typeface="Times New Roman"/>
                <a:cs typeface="Times New Roman"/>
              </a:rPr>
              <a:t>B</a:t>
            </a:r>
            <a:r>
              <a:rPr sz="4125" i="1" spc="-254" baseline="1010" dirty="0"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і</a:t>
            </a:r>
            <a:r>
              <a:rPr sz="3200" spc="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вектора</a:t>
            </a:r>
            <a:r>
              <a:rPr sz="3200" spc="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напруженості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магнітного</a:t>
            </a:r>
            <a:r>
              <a:rPr sz="3200" spc="-10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поля</a:t>
            </a:r>
            <a:r>
              <a:rPr sz="3200" spc="5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525" i="1" spc="622" baseline="1182" dirty="0">
                <a:latin typeface="Times New Roman"/>
                <a:cs typeface="Times New Roman"/>
              </a:rPr>
              <a:t>H</a:t>
            </a:r>
            <a:endParaRPr sz="3525" baseline="1182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1283" y="449707"/>
            <a:ext cx="84442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30860" algn="l"/>
                <a:tab pos="2128520" algn="l"/>
                <a:tab pos="3698240" algn="l"/>
                <a:tab pos="5095875" algn="l"/>
                <a:tab pos="7208520" algn="l"/>
                <a:tab pos="8239125" algn="l"/>
              </a:tabLst>
            </a:pP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А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об’ємна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густина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енергії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магнітного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поля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в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9721" y="1181226"/>
            <a:ext cx="29159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визначатиметься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913001"/>
            <a:ext cx="756348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значеннями</a:t>
            </a:r>
            <a:r>
              <a:rPr sz="3200" spc="-1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векторних</a:t>
            </a:r>
            <a:r>
              <a:rPr sz="3200" spc="-15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характеристик</a:t>
            </a:r>
            <a:r>
              <a:rPr sz="3200" spc="-1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поля: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11693" y="1467350"/>
            <a:ext cx="372745" cy="0"/>
          </a:xfrm>
          <a:custGeom>
            <a:avLst/>
            <a:gdLst/>
            <a:ahLst/>
            <a:cxnLst/>
            <a:rect l="l" t="t" r="r" b="b"/>
            <a:pathLst>
              <a:path w="372745">
                <a:moveTo>
                  <a:pt x="0" y="0"/>
                </a:moveTo>
                <a:lnTo>
                  <a:pt x="372367" y="0"/>
                </a:lnTo>
              </a:path>
            </a:pathLst>
          </a:custGeom>
          <a:ln w="10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766526" y="1462413"/>
            <a:ext cx="20193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i="1" spc="-50" dirty="0">
                <a:latin typeface="Times New Roman"/>
                <a:cs typeface="Times New Roman"/>
              </a:rPr>
              <a:t>V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49491" y="1057103"/>
            <a:ext cx="62738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375" baseline="-35802" dirty="0">
                <a:latin typeface="Symbol"/>
                <a:cs typeface="Symbol"/>
              </a:rPr>
              <a:t></a:t>
            </a:r>
            <a:r>
              <a:rPr sz="3375" spc="-202" baseline="-35802" dirty="0">
                <a:latin typeface="Times New Roman"/>
                <a:cs typeface="Times New Roman"/>
              </a:rPr>
              <a:t> </a:t>
            </a:r>
            <a:r>
              <a:rPr sz="2250" i="1" spc="-35" dirty="0">
                <a:latin typeface="Times New Roman"/>
                <a:cs typeface="Times New Roman"/>
              </a:rPr>
              <a:t>W</a:t>
            </a:r>
            <a:r>
              <a:rPr sz="1650" i="1" spc="-52" baseline="-27777" dirty="0">
                <a:latin typeface="Times New Roman"/>
                <a:cs typeface="Times New Roman"/>
              </a:rPr>
              <a:t>м</a:t>
            </a:r>
            <a:endParaRPr sz="1650" baseline="-27777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640" y="1190592"/>
            <a:ext cx="53873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околі</a:t>
            </a:r>
            <a:r>
              <a:rPr sz="3200" spc="-15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кожної</a:t>
            </a:r>
            <a:r>
              <a:rPr sz="3200" spc="-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точки</a:t>
            </a:r>
            <a:r>
              <a:rPr sz="3200" spc="-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простору</a:t>
            </a:r>
            <a:r>
              <a:rPr sz="3525" spc="-75" baseline="13002" dirty="0">
                <a:latin typeface="Symbol"/>
                <a:cs typeface="Symbol"/>
              </a:rPr>
              <a:t></a:t>
            </a:r>
            <a:r>
              <a:rPr sz="3525" spc="-277" baseline="13002" dirty="0">
                <a:latin typeface="Times New Roman"/>
                <a:cs typeface="Times New Roman"/>
              </a:rPr>
              <a:t> </a:t>
            </a:r>
            <a:r>
              <a:rPr sz="1100" i="1" spc="-50" dirty="0">
                <a:latin typeface="Times New Roman"/>
                <a:cs typeface="Times New Roman"/>
              </a:rPr>
              <a:t>м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67772" y="3488686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604" y="0"/>
                </a:lnTo>
              </a:path>
            </a:pathLst>
          </a:custGeom>
          <a:ln w="161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04509" y="3475980"/>
            <a:ext cx="17081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i="1" spc="-50" dirty="0">
                <a:latin typeface="Times New Roman"/>
                <a:cs typeface="Times New Roman"/>
              </a:rPr>
              <a:t>м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80537" y="3136129"/>
            <a:ext cx="944880" cy="92201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28295">
              <a:lnSpc>
                <a:spcPts val="3515"/>
              </a:lnSpc>
              <a:spcBef>
                <a:spcPts val="120"/>
              </a:spcBef>
            </a:pPr>
            <a:r>
              <a:rPr sz="3550" i="1" spc="-25" dirty="0">
                <a:latin typeface="Times New Roman"/>
                <a:cs typeface="Times New Roman"/>
              </a:rPr>
              <a:t>BH</a:t>
            </a: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ts val="3515"/>
              </a:lnSpc>
            </a:pPr>
            <a:r>
              <a:rPr sz="3550" spc="-50" dirty="0">
                <a:latin typeface="Times New Roman"/>
                <a:cs typeface="Times New Roman"/>
              </a:rPr>
              <a:t>2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76996" y="2754104"/>
            <a:ext cx="1356995" cy="5695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807720" algn="l"/>
              </a:tabLst>
            </a:pPr>
            <a:r>
              <a:rPr sz="5325" baseline="-46948" dirty="0">
                <a:latin typeface="Symbol"/>
                <a:cs typeface="Symbol"/>
              </a:rPr>
              <a:t></a:t>
            </a:r>
            <a:r>
              <a:rPr sz="5325" spc="104" baseline="-46948" dirty="0">
                <a:latin typeface="Times New Roman"/>
                <a:cs typeface="Times New Roman"/>
              </a:rPr>
              <a:t> </a:t>
            </a:r>
            <a:r>
              <a:rPr sz="5325" spc="-75" baseline="-11737" dirty="0">
                <a:latin typeface="Times New Roman"/>
                <a:cs typeface="Times New Roman"/>
              </a:rPr>
              <a:t>1</a:t>
            </a:r>
            <a:r>
              <a:rPr sz="5325" baseline="-11737" dirty="0">
                <a:latin typeface="Times New Roman"/>
                <a:cs typeface="Times New Roman"/>
              </a:rPr>
              <a:t>	</a:t>
            </a:r>
            <a:r>
              <a:rPr sz="3550" spc="-1520" dirty="0">
                <a:latin typeface="Cambria"/>
                <a:cs typeface="Cambria"/>
              </a:rPr>
              <a:t>→</a:t>
            </a:r>
            <a:r>
              <a:rPr sz="3550" spc="285" dirty="0">
                <a:latin typeface="Cambria"/>
                <a:cs typeface="Cambria"/>
              </a:rPr>
              <a:t> </a:t>
            </a:r>
            <a:r>
              <a:rPr sz="3550" spc="-1570" dirty="0">
                <a:latin typeface="Cambria"/>
                <a:cs typeface="Cambria"/>
              </a:rPr>
              <a:t>→</a:t>
            </a:r>
            <a:endParaRPr sz="355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99367" y="3111323"/>
            <a:ext cx="351155" cy="599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750" spc="-60" dirty="0">
                <a:latin typeface="Symbol"/>
                <a:cs typeface="Symbol"/>
              </a:rPr>
              <a:t></a:t>
            </a:r>
            <a:endParaRPr sz="375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73964" y="2767153"/>
            <a:ext cx="3896995" cy="2605405"/>
            <a:chOff x="4873964" y="2767153"/>
            <a:chExt cx="3896995" cy="2605405"/>
          </a:xfrm>
        </p:grpSpPr>
        <p:sp>
          <p:nvSpPr>
            <p:cNvPr id="3" name="object 3"/>
            <p:cNvSpPr/>
            <p:nvPr/>
          </p:nvSpPr>
          <p:spPr>
            <a:xfrm>
              <a:off x="4891786" y="2798698"/>
              <a:ext cx="1955164" cy="2563495"/>
            </a:xfrm>
            <a:custGeom>
              <a:avLst/>
              <a:gdLst/>
              <a:ahLst/>
              <a:cxnLst/>
              <a:rect l="l" t="t" r="r" b="b"/>
              <a:pathLst>
                <a:path w="1955165" h="2563495">
                  <a:moveTo>
                    <a:pt x="1769998" y="0"/>
                  </a:moveTo>
                  <a:lnTo>
                    <a:pt x="1732368" y="26035"/>
                  </a:lnTo>
                  <a:lnTo>
                    <a:pt x="1695334" y="53367"/>
                  </a:lnTo>
                  <a:lnTo>
                    <a:pt x="1658912" y="81975"/>
                  </a:lnTo>
                  <a:lnTo>
                    <a:pt x="1623117" y="111836"/>
                  </a:lnTo>
                  <a:lnTo>
                    <a:pt x="1587965" y="142930"/>
                  </a:lnTo>
                  <a:lnTo>
                    <a:pt x="1553471" y="175235"/>
                  </a:lnTo>
                  <a:lnTo>
                    <a:pt x="1519650" y="208730"/>
                  </a:lnTo>
                  <a:lnTo>
                    <a:pt x="1486516" y="243394"/>
                  </a:lnTo>
                  <a:lnTo>
                    <a:pt x="1454087" y="279205"/>
                  </a:lnTo>
                  <a:lnTo>
                    <a:pt x="1422375" y="316142"/>
                  </a:lnTo>
                  <a:lnTo>
                    <a:pt x="1391398" y="354184"/>
                  </a:lnTo>
                  <a:lnTo>
                    <a:pt x="1361170" y="393310"/>
                  </a:lnTo>
                  <a:lnTo>
                    <a:pt x="1331706" y="433498"/>
                  </a:lnTo>
                  <a:lnTo>
                    <a:pt x="1303021" y="474727"/>
                  </a:lnTo>
                  <a:lnTo>
                    <a:pt x="1275131" y="516976"/>
                  </a:lnTo>
                  <a:lnTo>
                    <a:pt x="1248051" y="560223"/>
                  </a:lnTo>
                  <a:lnTo>
                    <a:pt x="1221796" y="604447"/>
                  </a:lnTo>
                  <a:lnTo>
                    <a:pt x="1196382" y="649627"/>
                  </a:lnTo>
                  <a:lnTo>
                    <a:pt x="1171823" y="695742"/>
                  </a:lnTo>
                  <a:lnTo>
                    <a:pt x="1148134" y="742770"/>
                  </a:lnTo>
                  <a:lnTo>
                    <a:pt x="1125332" y="790690"/>
                  </a:lnTo>
                  <a:lnTo>
                    <a:pt x="1103431" y="839480"/>
                  </a:lnTo>
                  <a:lnTo>
                    <a:pt x="1082447" y="889120"/>
                  </a:lnTo>
                  <a:lnTo>
                    <a:pt x="1062394" y="939588"/>
                  </a:lnTo>
                  <a:lnTo>
                    <a:pt x="1043287" y="990863"/>
                  </a:lnTo>
                  <a:lnTo>
                    <a:pt x="1025143" y="1042924"/>
                  </a:lnTo>
                </a:path>
                <a:path w="1955165" h="2563495">
                  <a:moveTo>
                    <a:pt x="0" y="2391283"/>
                  </a:moveTo>
                  <a:lnTo>
                    <a:pt x="49342" y="2378145"/>
                  </a:lnTo>
                  <a:lnTo>
                    <a:pt x="97885" y="2363232"/>
                  </a:lnTo>
                  <a:lnTo>
                    <a:pt x="145588" y="2346580"/>
                  </a:lnTo>
                  <a:lnTo>
                    <a:pt x="192407" y="2328225"/>
                  </a:lnTo>
                  <a:lnTo>
                    <a:pt x="238300" y="2308204"/>
                  </a:lnTo>
                  <a:lnTo>
                    <a:pt x="283227" y="2286553"/>
                  </a:lnTo>
                  <a:lnTo>
                    <a:pt x="327144" y="2263308"/>
                  </a:lnTo>
                  <a:lnTo>
                    <a:pt x="370009" y="2238506"/>
                  </a:lnTo>
                  <a:lnTo>
                    <a:pt x="411781" y="2212182"/>
                  </a:lnTo>
                  <a:lnTo>
                    <a:pt x="452418" y="2184374"/>
                  </a:lnTo>
                  <a:lnTo>
                    <a:pt x="491877" y="2155118"/>
                  </a:lnTo>
                  <a:lnTo>
                    <a:pt x="530117" y="2124449"/>
                  </a:lnTo>
                  <a:lnTo>
                    <a:pt x="567095" y="2092404"/>
                  </a:lnTo>
                  <a:lnTo>
                    <a:pt x="602770" y="2059021"/>
                  </a:lnTo>
                  <a:lnTo>
                    <a:pt x="637099" y="2024334"/>
                  </a:lnTo>
                  <a:lnTo>
                    <a:pt x="670040" y="1988380"/>
                  </a:lnTo>
                  <a:lnTo>
                    <a:pt x="701551" y="1951196"/>
                  </a:lnTo>
                  <a:lnTo>
                    <a:pt x="731591" y="1912818"/>
                  </a:lnTo>
                  <a:lnTo>
                    <a:pt x="760117" y="1873282"/>
                  </a:lnTo>
                  <a:lnTo>
                    <a:pt x="787087" y="1832625"/>
                  </a:lnTo>
                  <a:lnTo>
                    <a:pt x="812459" y="1790882"/>
                  </a:lnTo>
                  <a:lnTo>
                    <a:pt x="836191" y="1748091"/>
                  </a:lnTo>
                  <a:lnTo>
                    <a:pt x="858241" y="1704288"/>
                  </a:lnTo>
                  <a:lnTo>
                    <a:pt x="878567" y="1659508"/>
                  </a:lnTo>
                  <a:lnTo>
                    <a:pt x="897127" y="1613789"/>
                  </a:lnTo>
                </a:path>
                <a:path w="1955165" h="2563495">
                  <a:moveTo>
                    <a:pt x="171958" y="2563495"/>
                  </a:moveTo>
                  <a:lnTo>
                    <a:pt x="224076" y="2547961"/>
                  </a:lnTo>
                  <a:lnTo>
                    <a:pt x="275225" y="2530968"/>
                  </a:lnTo>
                  <a:lnTo>
                    <a:pt x="325372" y="2512548"/>
                  </a:lnTo>
                  <a:lnTo>
                    <a:pt x="374480" y="2492734"/>
                  </a:lnTo>
                  <a:lnTo>
                    <a:pt x="422516" y="2471557"/>
                  </a:lnTo>
                  <a:lnTo>
                    <a:pt x="469446" y="2449049"/>
                  </a:lnTo>
                  <a:lnTo>
                    <a:pt x="515233" y="2425244"/>
                  </a:lnTo>
                  <a:lnTo>
                    <a:pt x="559845" y="2400173"/>
                  </a:lnTo>
                  <a:lnTo>
                    <a:pt x="603246" y="2373868"/>
                  </a:lnTo>
                  <a:lnTo>
                    <a:pt x="645402" y="2346361"/>
                  </a:lnTo>
                  <a:lnTo>
                    <a:pt x="686278" y="2317685"/>
                  </a:lnTo>
                  <a:lnTo>
                    <a:pt x="725840" y="2287872"/>
                  </a:lnTo>
                  <a:lnTo>
                    <a:pt x="764053" y="2256955"/>
                  </a:lnTo>
                  <a:lnTo>
                    <a:pt x="800883" y="2224964"/>
                  </a:lnTo>
                  <a:lnTo>
                    <a:pt x="836295" y="2191934"/>
                  </a:lnTo>
                  <a:lnTo>
                    <a:pt x="870254" y="2157895"/>
                  </a:lnTo>
                  <a:lnTo>
                    <a:pt x="902727" y="2122880"/>
                  </a:lnTo>
                  <a:lnTo>
                    <a:pt x="933677" y="2086921"/>
                  </a:lnTo>
                  <a:lnTo>
                    <a:pt x="963072" y="2050051"/>
                  </a:lnTo>
                  <a:lnTo>
                    <a:pt x="990876" y="2012301"/>
                  </a:lnTo>
                  <a:lnTo>
                    <a:pt x="1017055" y="1973705"/>
                  </a:lnTo>
                  <a:lnTo>
                    <a:pt x="1041573" y="1934293"/>
                  </a:lnTo>
                  <a:lnTo>
                    <a:pt x="1064398" y="1894099"/>
                  </a:lnTo>
                  <a:lnTo>
                    <a:pt x="1085493" y="1853154"/>
                  </a:lnTo>
                  <a:lnTo>
                    <a:pt x="1104825" y="1811491"/>
                  </a:lnTo>
                  <a:lnTo>
                    <a:pt x="1122359" y="1769142"/>
                  </a:lnTo>
                  <a:lnTo>
                    <a:pt x="1138061" y="1726138"/>
                  </a:lnTo>
                  <a:lnTo>
                    <a:pt x="1151895" y="1682514"/>
                  </a:lnTo>
                  <a:lnTo>
                    <a:pt x="1163827" y="1638300"/>
                  </a:lnTo>
                </a:path>
                <a:path w="1955165" h="2563495">
                  <a:moveTo>
                    <a:pt x="1955038" y="149351"/>
                  </a:moveTo>
                  <a:lnTo>
                    <a:pt x="1915989" y="176166"/>
                  </a:lnTo>
                  <a:lnTo>
                    <a:pt x="1877786" y="204237"/>
                  </a:lnTo>
                  <a:lnTo>
                    <a:pt x="1840449" y="233537"/>
                  </a:lnTo>
                  <a:lnTo>
                    <a:pt x="1803997" y="264038"/>
                  </a:lnTo>
                  <a:lnTo>
                    <a:pt x="1768448" y="295713"/>
                  </a:lnTo>
                  <a:lnTo>
                    <a:pt x="1733823" y="328535"/>
                  </a:lnTo>
                  <a:lnTo>
                    <a:pt x="1700141" y="362476"/>
                  </a:lnTo>
                  <a:lnTo>
                    <a:pt x="1667420" y="397509"/>
                  </a:lnTo>
                  <a:lnTo>
                    <a:pt x="1635681" y="433608"/>
                  </a:lnTo>
                  <a:lnTo>
                    <a:pt x="1604942" y="470744"/>
                  </a:lnTo>
                  <a:lnTo>
                    <a:pt x="1575222" y="508891"/>
                  </a:lnTo>
                  <a:lnTo>
                    <a:pt x="1546542" y="548020"/>
                  </a:lnTo>
                  <a:lnTo>
                    <a:pt x="1518920" y="588106"/>
                  </a:lnTo>
                  <a:lnTo>
                    <a:pt x="1492376" y="629120"/>
                  </a:lnTo>
                  <a:lnTo>
                    <a:pt x="1466928" y="671035"/>
                  </a:lnTo>
                  <a:lnTo>
                    <a:pt x="1442597" y="713824"/>
                  </a:lnTo>
                  <a:lnTo>
                    <a:pt x="1419402" y="757460"/>
                  </a:lnTo>
                  <a:lnTo>
                    <a:pt x="1397361" y="801915"/>
                  </a:lnTo>
                  <a:lnTo>
                    <a:pt x="1376494" y="847163"/>
                  </a:lnTo>
                  <a:lnTo>
                    <a:pt x="1356820" y="893175"/>
                  </a:lnTo>
                  <a:lnTo>
                    <a:pt x="1338360" y="939924"/>
                  </a:lnTo>
                  <a:lnTo>
                    <a:pt x="1321131" y="987384"/>
                  </a:lnTo>
                  <a:lnTo>
                    <a:pt x="1305153" y="1035527"/>
                  </a:lnTo>
                  <a:lnTo>
                    <a:pt x="1290447" y="1084326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61158" y="2767153"/>
              <a:ext cx="200917" cy="1745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3964" y="5171888"/>
              <a:ext cx="231858" cy="1988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2978" y="3829224"/>
              <a:ext cx="389382" cy="6502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792978" y="3829224"/>
              <a:ext cx="389890" cy="650240"/>
            </a:xfrm>
            <a:custGeom>
              <a:avLst/>
              <a:gdLst/>
              <a:ahLst/>
              <a:cxnLst/>
              <a:rect l="l" t="t" r="r" b="b"/>
              <a:pathLst>
                <a:path w="389889" h="650239">
                  <a:moveTo>
                    <a:pt x="389382" y="67643"/>
                  </a:moveTo>
                  <a:lnTo>
                    <a:pt x="377080" y="74888"/>
                  </a:lnTo>
                  <a:lnTo>
                    <a:pt x="347646" y="76358"/>
                  </a:lnTo>
                  <a:lnTo>
                    <a:pt x="305425" y="72233"/>
                  </a:lnTo>
                  <a:lnTo>
                    <a:pt x="254762" y="62690"/>
                  </a:lnTo>
                  <a:lnTo>
                    <a:pt x="204916" y="49291"/>
                  </a:lnTo>
                  <a:lnTo>
                    <a:pt x="165084" y="34655"/>
                  </a:lnTo>
                  <a:lnTo>
                    <a:pt x="131318" y="8715"/>
                  </a:lnTo>
                  <a:lnTo>
                    <a:pt x="143619" y="1470"/>
                  </a:lnTo>
                  <a:lnTo>
                    <a:pt x="173053" y="0"/>
                  </a:lnTo>
                  <a:lnTo>
                    <a:pt x="215274" y="4125"/>
                  </a:lnTo>
                  <a:lnTo>
                    <a:pt x="265938" y="13668"/>
                  </a:lnTo>
                  <a:lnTo>
                    <a:pt x="315729" y="27120"/>
                  </a:lnTo>
                  <a:lnTo>
                    <a:pt x="355568" y="41751"/>
                  </a:lnTo>
                  <a:lnTo>
                    <a:pt x="389382" y="67643"/>
                  </a:lnTo>
                  <a:close/>
                </a:path>
                <a:path w="389889" h="650239">
                  <a:moveTo>
                    <a:pt x="389382" y="67643"/>
                  </a:moveTo>
                  <a:lnTo>
                    <a:pt x="258191" y="641556"/>
                  </a:lnTo>
                  <a:lnTo>
                    <a:pt x="245816" y="648745"/>
                  </a:lnTo>
                  <a:lnTo>
                    <a:pt x="216344" y="650208"/>
                  </a:lnTo>
                  <a:lnTo>
                    <a:pt x="174109" y="646074"/>
                  </a:lnTo>
                  <a:lnTo>
                    <a:pt x="123444" y="636476"/>
                  </a:lnTo>
                  <a:lnTo>
                    <a:pt x="73669" y="623095"/>
                  </a:lnTo>
                  <a:lnTo>
                    <a:pt x="33861" y="608488"/>
                  </a:lnTo>
                  <a:lnTo>
                    <a:pt x="0" y="582501"/>
                  </a:lnTo>
                  <a:lnTo>
                    <a:pt x="131318" y="8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27066" y="3032378"/>
              <a:ext cx="3268979" cy="2206625"/>
            </a:xfrm>
            <a:custGeom>
              <a:avLst/>
              <a:gdLst/>
              <a:ahLst/>
              <a:cxnLst/>
              <a:rect l="l" t="t" r="r" b="b"/>
              <a:pathLst>
                <a:path w="3268979" h="2206625">
                  <a:moveTo>
                    <a:pt x="351536" y="1996313"/>
                  </a:moveTo>
                  <a:lnTo>
                    <a:pt x="268097" y="2013839"/>
                  </a:lnTo>
                  <a:lnTo>
                    <a:pt x="285724" y="2036064"/>
                  </a:lnTo>
                  <a:lnTo>
                    <a:pt x="266065" y="2051050"/>
                  </a:lnTo>
                  <a:lnTo>
                    <a:pt x="224409" y="2079117"/>
                  </a:lnTo>
                  <a:lnTo>
                    <a:pt x="181610" y="2105152"/>
                  </a:lnTo>
                  <a:lnTo>
                    <a:pt x="137795" y="2129155"/>
                  </a:lnTo>
                  <a:lnTo>
                    <a:pt x="92837" y="2150999"/>
                  </a:lnTo>
                  <a:lnTo>
                    <a:pt x="47117" y="2170684"/>
                  </a:lnTo>
                  <a:lnTo>
                    <a:pt x="0" y="2188349"/>
                  </a:lnTo>
                  <a:lnTo>
                    <a:pt x="6731" y="2206117"/>
                  </a:lnTo>
                  <a:lnTo>
                    <a:pt x="53848" y="2188464"/>
                  </a:lnTo>
                  <a:lnTo>
                    <a:pt x="100457" y="2168398"/>
                  </a:lnTo>
                  <a:lnTo>
                    <a:pt x="146177" y="2146300"/>
                  </a:lnTo>
                  <a:lnTo>
                    <a:pt x="190754" y="2121916"/>
                  </a:lnTo>
                  <a:lnTo>
                    <a:pt x="234315" y="2095373"/>
                  </a:lnTo>
                  <a:lnTo>
                    <a:pt x="276606" y="2066798"/>
                  </a:lnTo>
                  <a:lnTo>
                    <a:pt x="297573" y="2050986"/>
                  </a:lnTo>
                  <a:lnTo>
                    <a:pt x="315468" y="2073529"/>
                  </a:lnTo>
                  <a:lnTo>
                    <a:pt x="336638" y="2028190"/>
                  </a:lnTo>
                  <a:lnTo>
                    <a:pt x="351536" y="1996313"/>
                  </a:lnTo>
                  <a:close/>
                </a:path>
                <a:path w="3268979" h="2206625">
                  <a:moveTo>
                    <a:pt x="1256538" y="0"/>
                  </a:moveTo>
                  <a:lnTo>
                    <a:pt x="1174496" y="23241"/>
                  </a:lnTo>
                  <a:lnTo>
                    <a:pt x="1193977" y="44564"/>
                  </a:lnTo>
                  <a:lnTo>
                    <a:pt x="1176274" y="61341"/>
                  </a:lnTo>
                  <a:lnTo>
                    <a:pt x="1141349" y="98552"/>
                  </a:lnTo>
                  <a:lnTo>
                    <a:pt x="1108329" y="137160"/>
                  </a:lnTo>
                  <a:lnTo>
                    <a:pt x="1077087" y="177546"/>
                  </a:lnTo>
                  <a:lnTo>
                    <a:pt x="1047750" y="219329"/>
                  </a:lnTo>
                  <a:lnTo>
                    <a:pt x="1020191" y="262509"/>
                  </a:lnTo>
                  <a:lnTo>
                    <a:pt x="994664" y="307086"/>
                  </a:lnTo>
                  <a:lnTo>
                    <a:pt x="1011174" y="316611"/>
                  </a:lnTo>
                  <a:lnTo>
                    <a:pt x="1036320" y="272796"/>
                  </a:lnTo>
                  <a:lnTo>
                    <a:pt x="1063371" y="230251"/>
                  </a:lnTo>
                  <a:lnTo>
                    <a:pt x="1092200" y="189230"/>
                  </a:lnTo>
                  <a:lnTo>
                    <a:pt x="1122934" y="149479"/>
                  </a:lnTo>
                  <a:lnTo>
                    <a:pt x="1155192" y="111633"/>
                  </a:lnTo>
                  <a:lnTo>
                    <a:pt x="1189355" y="75184"/>
                  </a:lnTo>
                  <a:lnTo>
                    <a:pt x="1206792" y="58572"/>
                  </a:lnTo>
                  <a:lnTo>
                    <a:pt x="1225931" y="79502"/>
                  </a:lnTo>
                  <a:lnTo>
                    <a:pt x="1242695" y="35941"/>
                  </a:lnTo>
                  <a:lnTo>
                    <a:pt x="1256538" y="0"/>
                  </a:lnTo>
                  <a:close/>
                </a:path>
                <a:path w="3268979" h="2206625">
                  <a:moveTo>
                    <a:pt x="3268472" y="1595247"/>
                  </a:moveTo>
                  <a:lnTo>
                    <a:pt x="3264878" y="1592453"/>
                  </a:lnTo>
                  <a:lnTo>
                    <a:pt x="3201289" y="1542923"/>
                  </a:lnTo>
                  <a:lnTo>
                    <a:pt x="3195739" y="1570532"/>
                  </a:lnTo>
                  <a:lnTo>
                    <a:pt x="763397" y="1081151"/>
                  </a:lnTo>
                  <a:lnTo>
                    <a:pt x="759587" y="1100455"/>
                  </a:lnTo>
                  <a:lnTo>
                    <a:pt x="3191840" y="1589976"/>
                  </a:lnTo>
                  <a:lnTo>
                    <a:pt x="3186303" y="1617599"/>
                  </a:lnTo>
                  <a:lnTo>
                    <a:pt x="3268472" y="15952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95538" y="4481322"/>
              <a:ext cx="265430" cy="279400"/>
            </a:xfrm>
            <a:custGeom>
              <a:avLst/>
              <a:gdLst/>
              <a:ahLst/>
              <a:cxnLst/>
              <a:rect l="l" t="t" r="r" b="b"/>
              <a:pathLst>
                <a:path w="265429" h="279400">
                  <a:moveTo>
                    <a:pt x="132587" y="0"/>
                  </a:moveTo>
                  <a:lnTo>
                    <a:pt x="90659" y="7114"/>
                  </a:lnTo>
                  <a:lnTo>
                    <a:pt x="54260" y="26919"/>
                  </a:lnTo>
                  <a:lnTo>
                    <a:pt x="25566" y="57113"/>
                  </a:lnTo>
                  <a:lnTo>
                    <a:pt x="6754" y="95390"/>
                  </a:lnTo>
                  <a:lnTo>
                    <a:pt x="0" y="139445"/>
                  </a:lnTo>
                  <a:lnTo>
                    <a:pt x="6754" y="183501"/>
                  </a:lnTo>
                  <a:lnTo>
                    <a:pt x="25566" y="221778"/>
                  </a:lnTo>
                  <a:lnTo>
                    <a:pt x="54260" y="251972"/>
                  </a:lnTo>
                  <a:lnTo>
                    <a:pt x="90659" y="271777"/>
                  </a:lnTo>
                  <a:lnTo>
                    <a:pt x="132587" y="278891"/>
                  </a:lnTo>
                  <a:lnTo>
                    <a:pt x="174516" y="271777"/>
                  </a:lnTo>
                  <a:lnTo>
                    <a:pt x="210915" y="251972"/>
                  </a:lnTo>
                  <a:lnTo>
                    <a:pt x="239609" y="221778"/>
                  </a:lnTo>
                  <a:lnTo>
                    <a:pt x="258421" y="183501"/>
                  </a:lnTo>
                  <a:lnTo>
                    <a:pt x="265175" y="139445"/>
                  </a:lnTo>
                  <a:lnTo>
                    <a:pt x="258421" y="95390"/>
                  </a:lnTo>
                  <a:lnTo>
                    <a:pt x="239609" y="57113"/>
                  </a:lnTo>
                  <a:lnTo>
                    <a:pt x="210915" y="26919"/>
                  </a:lnTo>
                  <a:lnTo>
                    <a:pt x="174516" y="7114"/>
                  </a:lnTo>
                  <a:lnTo>
                    <a:pt x="1325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495538" y="4481322"/>
              <a:ext cx="265430" cy="279400"/>
            </a:xfrm>
            <a:custGeom>
              <a:avLst/>
              <a:gdLst/>
              <a:ahLst/>
              <a:cxnLst/>
              <a:rect l="l" t="t" r="r" b="b"/>
              <a:pathLst>
                <a:path w="265429" h="279400">
                  <a:moveTo>
                    <a:pt x="0" y="139445"/>
                  </a:moveTo>
                  <a:lnTo>
                    <a:pt x="6754" y="95390"/>
                  </a:lnTo>
                  <a:lnTo>
                    <a:pt x="25566" y="57113"/>
                  </a:lnTo>
                  <a:lnTo>
                    <a:pt x="54260" y="26919"/>
                  </a:lnTo>
                  <a:lnTo>
                    <a:pt x="90659" y="7114"/>
                  </a:lnTo>
                  <a:lnTo>
                    <a:pt x="132587" y="0"/>
                  </a:lnTo>
                  <a:lnTo>
                    <a:pt x="174516" y="7114"/>
                  </a:lnTo>
                  <a:lnTo>
                    <a:pt x="210915" y="26919"/>
                  </a:lnTo>
                  <a:lnTo>
                    <a:pt x="239609" y="57113"/>
                  </a:lnTo>
                  <a:lnTo>
                    <a:pt x="258421" y="95390"/>
                  </a:lnTo>
                  <a:lnTo>
                    <a:pt x="265175" y="139445"/>
                  </a:lnTo>
                  <a:lnTo>
                    <a:pt x="258421" y="183501"/>
                  </a:lnTo>
                  <a:lnTo>
                    <a:pt x="239609" y="221778"/>
                  </a:lnTo>
                  <a:lnTo>
                    <a:pt x="210915" y="251972"/>
                  </a:lnTo>
                  <a:lnTo>
                    <a:pt x="174516" y="271777"/>
                  </a:lnTo>
                  <a:lnTo>
                    <a:pt x="132587" y="278891"/>
                  </a:lnTo>
                  <a:lnTo>
                    <a:pt x="90659" y="271777"/>
                  </a:lnTo>
                  <a:lnTo>
                    <a:pt x="54260" y="251972"/>
                  </a:lnTo>
                  <a:lnTo>
                    <a:pt x="25566" y="221778"/>
                  </a:lnTo>
                  <a:lnTo>
                    <a:pt x="6754" y="183501"/>
                  </a:lnTo>
                  <a:lnTo>
                    <a:pt x="0" y="139445"/>
                  </a:lnTo>
                  <a:close/>
                </a:path>
                <a:path w="265429" h="279400">
                  <a:moveTo>
                    <a:pt x="134111" y="0"/>
                  </a:moveTo>
                  <a:lnTo>
                    <a:pt x="134111" y="278891"/>
                  </a:lnTo>
                </a:path>
                <a:path w="265429" h="279400">
                  <a:moveTo>
                    <a:pt x="0" y="140207"/>
                  </a:moveTo>
                  <a:lnTo>
                    <a:pt x="265175" y="140207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966205" y="2768600"/>
            <a:ext cx="1612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1" spc="-50" dirty="0">
                <a:solidFill>
                  <a:srgbClr val="333399"/>
                </a:solidFill>
                <a:latin typeface="Times New Roman"/>
                <a:cs typeface="Times New Roman"/>
              </a:rPr>
              <a:t>I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69789" y="4434966"/>
            <a:ext cx="1612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1" spc="-50" dirty="0">
                <a:solidFill>
                  <a:srgbClr val="333399"/>
                </a:solidFill>
                <a:latin typeface="Times New Roman"/>
                <a:cs typeface="Times New Roman"/>
              </a:rPr>
              <a:t>I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35346" y="3602227"/>
            <a:ext cx="3435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1" spc="-25" dirty="0">
                <a:solidFill>
                  <a:srgbClr val="333399"/>
                </a:solidFill>
                <a:latin typeface="Times New Roman"/>
                <a:cs typeface="Times New Roman"/>
              </a:rPr>
              <a:t>dl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85676" y="2792413"/>
            <a:ext cx="1407795" cy="0"/>
          </a:xfrm>
          <a:custGeom>
            <a:avLst/>
            <a:gdLst/>
            <a:ahLst/>
            <a:cxnLst/>
            <a:rect l="l" t="t" r="r" b="b"/>
            <a:pathLst>
              <a:path w="1407795">
                <a:moveTo>
                  <a:pt x="0" y="0"/>
                </a:moveTo>
                <a:lnTo>
                  <a:pt x="1407586" y="0"/>
                </a:lnTo>
              </a:path>
            </a:pathLst>
          </a:custGeom>
          <a:ln w="147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537895" y="2513458"/>
            <a:ext cx="131445" cy="2749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00" spc="-50" dirty="0">
                <a:latin typeface="Times New Roman"/>
                <a:cs typeface="Times New Roman"/>
              </a:rPr>
              <a:t>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80719" y="2605030"/>
            <a:ext cx="385445" cy="523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4875" i="1" baseline="-24786" dirty="0">
                <a:latin typeface="Times New Roman"/>
                <a:cs typeface="Times New Roman"/>
              </a:rPr>
              <a:t>r</a:t>
            </a:r>
            <a:r>
              <a:rPr sz="4875" i="1" spc="-719" baseline="-24786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3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98664" y="1950664"/>
            <a:ext cx="198755" cy="523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250" spc="-1440" dirty="0">
                <a:latin typeface="Cambria"/>
                <a:cs typeface="Cambria"/>
              </a:rPr>
              <a:t>→</a:t>
            </a:r>
            <a:endParaRPr sz="325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19701" y="1847127"/>
            <a:ext cx="198755" cy="523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250" spc="-1440" dirty="0">
                <a:latin typeface="Cambria"/>
                <a:cs typeface="Cambria"/>
              </a:rPr>
              <a:t>→</a:t>
            </a:r>
            <a:endParaRPr sz="325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9362" y="2118992"/>
            <a:ext cx="198755" cy="523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250" spc="-1440" dirty="0">
                <a:latin typeface="Cambria"/>
                <a:cs typeface="Cambria"/>
              </a:rPr>
              <a:t>→</a:t>
            </a:r>
            <a:endParaRPr sz="325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1696" y="2468379"/>
            <a:ext cx="815340" cy="523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250" i="1" dirty="0">
                <a:latin typeface="Times New Roman"/>
                <a:cs typeface="Times New Roman"/>
              </a:rPr>
              <a:t>dB</a:t>
            </a:r>
            <a:r>
              <a:rPr sz="3250" i="1" spc="-40" dirty="0">
                <a:latin typeface="Times New Roman"/>
                <a:cs typeface="Times New Roman"/>
              </a:rPr>
              <a:t> </a:t>
            </a:r>
            <a:r>
              <a:rPr sz="3250" spc="-50" dirty="0">
                <a:latin typeface="Symbol"/>
                <a:cs typeface="Symbol"/>
              </a:rPr>
              <a:t></a:t>
            </a:r>
            <a:endParaRPr sz="325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26400" y="2767847"/>
            <a:ext cx="445134" cy="551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50" spc="-85" dirty="0">
                <a:latin typeface="Times New Roman"/>
                <a:cs typeface="Times New Roman"/>
              </a:rPr>
              <a:t>4</a:t>
            </a:r>
            <a:r>
              <a:rPr sz="3450" spc="-85" dirty="0">
                <a:latin typeface="Symbol"/>
                <a:cs typeface="Symbol"/>
              </a:rPr>
              <a:t></a:t>
            </a:r>
            <a:endParaRPr sz="345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93318" y="1892197"/>
            <a:ext cx="2488565" cy="903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10"/>
              </a:spcBef>
              <a:tabLst>
                <a:tab pos="809625" algn="l"/>
              </a:tabLst>
            </a:pPr>
            <a:r>
              <a:rPr sz="3450" u="sng" spc="-2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</a:t>
            </a:r>
            <a:r>
              <a:rPr sz="3450" dirty="0">
                <a:latin typeface="Times New Roman"/>
                <a:cs typeface="Times New Roman"/>
              </a:rPr>
              <a:t>	</a:t>
            </a:r>
            <a:r>
              <a:rPr sz="4875" baseline="-35042" dirty="0">
                <a:latin typeface="Symbol"/>
                <a:cs typeface="Symbol"/>
              </a:rPr>
              <a:t></a:t>
            </a:r>
            <a:r>
              <a:rPr sz="4875" spc="142" baseline="-35042" dirty="0">
                <a:latin typeface="Times New Roman"/>
                <a:cs typeface="Times New Roman"/>
              </a:rPr>
              <a:t> </a:t>
            </a:r>
            <a:r>
              <a:rPr sz="3250" i="1" dirty="0">
                <a:latin typeface="Times New Roman"/>
                <a:cs typeface="Times New Roman"/>
              </a:rPr>
              <a:t>I</a:t>
            </a:r>
            <a:r>
              <a:rPr sz="3250" i="1" spc="-475" dirty="0">
                <a:latin typeface="Times New Roman"/>
                <a:cs typeface="Times New Roman"/>
              </a:rPr>
              <a:t> </a:t>
            </a:r>
            <a:r>
              <a:rPr sz="5750" spc="-385" dirty="0">
                <a:latin typeface="Symbol"/>
                <a:cs typeface="Symbol"/>
              </a:rPr>
              <a:t></a:t>
            </a:r>
            <a:r>
              <a:rPr sz="3250" i="1" spc="-385" dirty="0">
                <a:latin typeface="Times New Roman"/>
                <a:cs typeface="Times New Roman"/>
              </a:rPr>
              <a:t>dl</a:t>
            </a:r>
            <a:r>
              <a:rPr sz="3250" i="1" spc="425" dirty="0">
                <a:latin typeface="Times New Roman"/>
                <a:cs typeface="Times New Roman"/>
              </a:rPr>
              <a:t> </a:t>
            </a:r>
            <a:r>
              <a:rPr sz="3250" dirty="0">
                <a:latin typeface="Symbol"/>
                <a:cs typeface="Symbol"/>
              </a:rPr>
              <a:t></a:t>
            </a:r>
            <a:r>
              <a:rPr sz="3250" spc="-220" dirty="0">
                <a:latin typeface="Times New Roman"/>
                <a:cs typeface="Times New Roman"/>
              </a:rPr>
              <a:t> </a:t>
            </a:r>
            <a:r>
              <a:rPr sz="3250" i="1" dirty="0">
                <a:latin typeface="Times New Roman"/>
                <a:cs typeface="Times New Roman"/>
              </a:rPr>
              <a:t>r</a:t>
            </a:r>
            <a:r>
              <a:rPr sz="3250" i="1" spc="-365" dirty="0">
                <a:latin typeface="Times New Roman"/>
                <a:cs typeface="Times New Roman"/>
              </a:rPr>
              <a:t> </a:t>
            </a:r>
            <a:r>
              <a:rPr sz="5750" spc="-894" dirty="0">
                <a:latin typeface="Symbol"/>
                <a:cs typeface="Symbol"/>
              </a:rPr>
              <a:t></a:t>
            </a:r>
            <a:endParaRPr sz="5750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938" y="3504057"/>
            <a:ext cx="44132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або</a:t>
            </a:r>
            <a:r>
              <a:rPr sz="3200" spc="-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у</a:t>
            </a:r>
            <a:r>
              <a:rPr sz="3200" spc="-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скалярному</a:t>
            </a:r>
            <a:r>
              <a:rPr sz="3200" spc="-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вигляді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16561" y="5013668"/>
            <a:ext cx="890269" cy="572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3350" dirty="0">
                <a:latin typeface="Times New Roman"/>
                <a:cs typeface="Times New Roman"/>
              </a:rPr>
              <a:t>4</a:t>
            </a:r>
            <a:r>
              <a:rPr sz="3550" dirty="0">
                <a:latin typeface="Symbol"/>
                <a:cs typeface="Symbol"/>
              </a:rPr>
              <a:t></a:t>
            </a:r>
            <a:r>
              <a:rPr sz="3350" i="1" dirty="0">
                <a:latin typeface="Times New Roman"/>
                <a:cs typeface="Times New Roman"/>
              </a:rPr>
              <a:t>r</a:t>
            </a:r>
            <a:r>
              <a:rPr sz="3350" i="1" spc="-315" dirty="0">
                <a:latin typeface="Times New Roman"/>
                <a:cs typeface="Times New Roman"/>
              </a:rPr>
              <a:t> </a:t>
            </a:r>
            <a:r>
              <a:rPr sz="2475" spc="82" baseline="50505" dirty="0">
                <a:latin typeface="Times New Roman"/>
                <a:cs typeface="Times New Roman"/>
              </a:rPr>
              <a:t>2</a:t>
            </a:r>
            <a:endParaRPr sz="2475" baseline="50505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65358" y="4408224"/>
            <a:ext cx="2207895" cy="572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730250" algn="l"/>
              </a:tabLst>
            </a:pPr>
            <a:r>
              <a:rPr sz="3550" spc="45" dirty="0">
                <a:latin typeface="Symbol"/>
                <a:cs typeface="Symbol"/>
              </a:rPr>
              <a:t>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350" i="1" spc="150" dirty="0">
                <a:latin typeface="Times New Roman"/>
                <a:cs typeface="Times New Roman"/>
              </a:rPr>
              <a:t>Іdl</a:t>
            </a:r>
            <a:r>
              <a:rPr sz="3350" i="1" spc="-295" dirty="0">
                <a:latin typeface="Times New Roman"/>
                <a:cs typeface="Times New Roman"/>
              </a:rPr>
              <a:t> </a:t>
            </a:r>
            <a:r>
              <a:rPr sz="3350" i="1" spc="135" dirty="0">
                <a:latin typeface="Times New Roman"/>
                <a:cs typeface="Times New Roman"/>
              </a:rPr>
              <a:t>sin</a:t>
            </a:r>
            <a:r>
              <a:rPr sz="3550" spc="135" dirty="0">
                <a:latin typeface="Symbol"/>
                <a:cs typeface="Symbol"/>
              </a:rPr>
              <a:t></a:t>
            </a:r>
            <a:endParaRPr sz="3550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2947" y="4710098"/>
            <a:ext cx="3347720" cy="537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1619885" algn="l"/>
                <a:tab pos="3308985" algn="l"/>
              </a:tabLst>
            </a:pPr>
            <a:r>
              <a:rPr sz="3350" i="1" spc="185" dirty="0">
                <a:latin typeface="Times New Roman"/>
                <a:cs typeface="Times New Roman"/>
              </a:rPr>
              <a:t>dB </a:t>
            </a:r>
            <a:r>
              <a:rPr sz="3350" spc="200" dirty="0">
                <a:latin typeface="Symbol"/>
                <a:cs typeface="Symbol"/>
              </a:rPr>
              <a:t></a:t>
            </a:r>
            <a:r>
              <a:rPr sz="3350" spc="200" dirty="0">
                <a:latin typeface="Times New Roman"/>
                <a:cs typeface="Times New Roman"/>
              </a:rPr>
              <a:t> </a:t>
            </a:r>
            <a:r>
              <a:rPr sz="2475" u="heavy" baseline="4377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475" u="heavy" spc="82" baseline="4377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</a:t>
            </a:r>
            <a:r>
              <a:rPr sz="2475" u="heavy" baseline="4377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2475" baseline="43771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564" y="18999"/>
            <a:ext cx="9063990" cy="198056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50800" marR="42545" indent="558800" algn="just">
              <a:lnSpc>
                <a:spcPct val="99700"/>
              </a:lnSpc>
              <a:spcBef>
                <a:spcPts val="114"/>
              </a:spcBef>
            </a:pPr>
            <a:r>
              <a:rPr sz="3200" dirty="0">
                <a:latin typeface="Times New Roman"/>
                <a:cs typeface="Times New Roman"/>
              </a:rPr>
              <a:t>Закон,</a:t>
            </a:r>
            <a:r>
              <a:rPr sz="3200" spc="385" dirty="0">
                <a:latin typeface="Times New Roman"/>
                <a:cs typeface="Times New Roman"/>
              </a:rPr>
              <a:t>   </a:t>
            </a:r>
            <a:r>
              <a:rPr sz="3200" dirty="0">
                <a:latin typeface="Times New Roman"/>
                <a:cs typeface="Times New Roman"/>
              </a:rPr>
              <a:t>що</a:t>
            </a:r>
            <a:r>
              <a:rPr sz="3200" spc="395" dirty="0">
                <a:latin typeface="Times New Roman"/>
                <a:cs typeface="Times New Roman"/>
              </a:rPr>
              <a:t>   </a:t>
            </a:r>
            <a:r>
              <a:rPr sz="3200" dirty="0">
                <a:latin typeface="Times New Roman"/>
                <a:cs typeface="Times New Roman"/>
              </a:rPr>
              <a:t>дозволяє</a:t>
            </a:r>
            <a:r>
              <a:rPr sz="3200" spc="390" dirty="0">
                <a:latin typeface="Times New Roman"/>
                <a:cs typeface="Times New Roman"/>
              </a:rPr>
              <a:t>   </a:t>
            </a:r>
            <a:r>
              <a:rPr sz="3200" dirty="0">
                <a:latin typeface="Times New Roman"/>
                <a:cs typeface="Times New Roman"/>
              </a:rPr>
              <a:t>визначити</a:t>
            </a:r>
            <a:r>
              <a:rPr sz="3200" spc="395" dirty="0">
                <a:latin typeface="Times New Roman"/>
                <a:cs typeface="Times New Roman"/>
              </a:rPr>
              <a:t>   </a:t>
            </a:r>
            <a:r>
              <a:rPr sz="3200" spc="-10" dirty="0">
                <a:latin typeface="Times New Roman"/>
                <a:cs typeface="Times New Roman"/>
              </a:rPr>
              <a:t>величину </a:t>
            </a:r>
            <a:r>
              <a:rPr sz="3200" dirty="0">
                <a:latin typeface="Times New Roman"/>
                <a:cs typeface="Times New Roman"/>
              </a:rPr>
              <a:t>індукції</a:t>
            </a:r>
            <a:r>
              <a:rPr sz="3200" spc="2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магнітного</a:t>
            </a:r>
            <a:r>
              <a:rPr sz="3200" spc="2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поля</a:t>
            </a:r>
            <a:r>
              <a:rPr sz="3200" spc="335" dirty="0">
                <a:latin typeface="Times New Roman"/>
                <a:cs typeface="Times New Roman"/>
              </a:rPr>
              <a:t> </a:t>
            </a:r>
            <a:r>
              <a:rPr sz="3750" i="1" spc="-532" baseline="1111" dirty="0">
                <a:latin typeface="Times New Roman"/>
                <a:cs typeface="Times New Roman"/>
              </a:rPr>
              <a:t>d</a:t>
            </a:r>
            <a:r>
              <a:rPr sz="4800" spc="652" baseline="-19097" dirty="0">
                <a:solidFill>
                  <a:srgbClr val="333399"/>
                </a:solidFill>
                <a:latin typeface="Times New Roman"/>
                <a:cs typeface="Times New Roman"/>
              </a:rPr>
              <a:t>.</a:t>
            </a:r>
            <a:r>
              <a:rPr sz="3750" i="1" spc="-532" baseline="1111" dirty="0">
                <a:latin typeface="Times New Roman"/>
                <a:cs typeface="Times New Roman"/>
              </a:rPr>
              <a:t>B</a:t>
            </a:r>
            <a:r>
              <a:rPr sz="3200" spc="270" dirty="0">
                <a:latin typeface="Times New Roman"/>
                <a:cs typeface="Times New Roman"/>
              </a:rPr>
              <a:t>,</a:t>
            </a:r>
            <a:r>
              <a:rPr sz="3200" spc="2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яку</a:t>
            </a:r>
            <a:r>
              <a:rPr sz="3200" spc="2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створює</a:t>
            </a:r>
            <a:r>
              <a:rPr sz="3200" spc="2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у</a:t>
            </a:r>
            <a:r>
              <a:rPr sz="3200" spc="26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деякій </a:t>
            </a:r>
            <a:r>
              <a:rPr sz="3200" dirty="0">
                <a:latin typeface="Times New Roman"/>
                <a:cs typeface="Times New Roman"/>
              </a:rPr>
              <a:t>точці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простору</a:t>
            </a:r>
            <a:r>
              <a:rPr sz="3200" spc="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елемент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провідника</a:t>
            </a:r>
            <a:r>
              <a:rPr sz="3200" spc="-180" dirty="0">
                <a:latin typeface="Times New Roman"/>
                <a:cs typeface="Times New Roman"/>
              </a:rPr>
              <a:t> </a:t>
            </a:r>
            <a:r>
              <a:rPr sz="4500" i="1" spc="892" baseline="-3703" dirty="0">
                <a:latin typeface="Times New Roman"/>
                <a:cs typeface="Times New Roman"/>
              </a:rPr>
              <a:t>d</a:t>
            </a:r>
            <a:r>
              <a:rPr sz="4500" i="1" spc="-209" baseline="-3703" dirty="0">
                <a:latin typeface="Times New Roman"/>
                <a:cs typeface="Times New Roman"/>
              </a:rPr>
              <a:t>l</a:t>
            </a:r>
            <a:r>
              <a:rPr sz="3200" spc="590" dirty="0">
                <a:latin typeface="Times New Roman"/>
                <a:cs typeface="Times New Roman"/>
              </a:rPr>
              <a:t>і</a:t>
            </a:r>
            <a:r>
              <a:rPr sz="3200" spc="595" dirty="0">
                <a:latin typeface="Times New Roman"/>
                <a:cs typeface="Times New Roman"/>
              </a:rPr>
              <a:t>з</a:t>
            </a:r>
            <a:r>
              <a:rPr sz="3200" spc="6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постійним </a:t>
            </a:r>
            <a:r>
              <a:rPr sz="3200" dirty="0">
                <a:latin typeface="Times New Roman"/>
                <a:cs typeface="Times New Roman"/>
              </a:rPr>
              <a:t>струм</a:t>
            </a:r>
            <a:r>
              <a:rPr sz="3200" spc="120" dirty="0">
                <a:latin typeface="Times New Roman"/>
                <a:cs typeface="Times New Roman"/>
              </a:rPr>
              <a:t> </a:t>
            </a:r>
            <a:r>
              <a:rPr sz="3250" i="1" spc="270" dirty="0">
                <a:latin typeface="Times New Roman"/>
                <a:cs typeface="Times New Roman"/>
              </a:rPr>
              <a:t>I</a:t>
            </a:r>
            <a:r>
              <a:rPr sz="3250" i="1" spc="-65" dirty="0"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отримав</a:t>
            </a:r>
            <a:r>
              <a:rPr sz="3200" spc="-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назву</a:t>
            </a:r>
            <a:r>
              <a:rPr sz="3200" spc="-7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закону</a:t>
            </a:r>
            <a:r>
              <a:rPr sz="3200" spc="-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Біо-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Савара-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Лапласа: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151" y="2099818"/>
            <a:ext cx="18389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Times New Roman"/>
                <a:cs typeface="Times New Roman"/>
              </a:rPr>
              <a:t>довжиною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3436" y="3996054"/>
            <a:ext cx="16129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50" dirty="0">
                <a:latin typeface="Times New Roman"/>
                <a:cs typeface="Times New Roman"/>
              </a:rPr>
              <a:t>0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3759834"/>
            <a:ext cx="34137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9580" algn="l"/>
              </a:tabLst>
            </a:pPr>
            <a:r>
              <a:rPr sz="3200" spc="-50" dirty="0">
                <a:latin typeface="Symbol"/>
                <a:cs typeface="Symbol"/>
              </a:rPr>
              <a:t></a:t>
            </a:r>
            <a:r>
              <a:rPr sz="3200" dirty="0">
                <a:latin typeface="Times New Roman"/>
                <a:cs typeface="Times New Roman"/>
              </a:rPr>
              <a:t>	–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магнітна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стала,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4344746"/>
            <a:ext cx="8900160" cy="1488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1985" marR="5080" indent="-62992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Symbol"/>
                <a:cs typeface="Symbol"/>
              </a:rPr>
              <a:t></a:t>
            </a:r>
            <a:r>
              <a:rPr sz="3200" spc="2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–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магнітна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проникність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середовища,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яка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показує, </a:t>
            </a:r>
            <a:r>
              <a:rPr sz="3200" dirty="0">
                <a:latin typeface="Times New Roman"/>
                <a:cs typeface="Times New Roman"/>
              </a:rPr>
              <a:t>у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скільки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разів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індукція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магнітного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поля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у </a:t>
            </a:r>
            <a:r>
              <a:rPr sz="3200" dirty="0">
                <a:latin typeface="Times New Roman"/>
                <a:cs typeface="Times New Roman"/>
              </a:rPr>
              <a:t>середовищі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більша,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ніж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у</a:t>
            </a:r>
            <a:r>
              <a:rPr sz="3200" spc="-10" dirty="0">
                <a:latin typeface="Times New Roman"/>
                <a:cs typeface="Times New Roman"/>
              </a:rPr>
              <a:t> вакуумі.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34381" y="2057948"/>
            <a:ext cx="6032500" cy="5645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388745" algn="l"/>
                <a:tab pos="2911475" algn="l"/>
                <a:tab pos="4831715" algn="l"/>
                <a:tab pos="5304790" algn="l"/>
              </a:tabLst>
            </a:pPr>
            <a:r>
              <a:rPr sz="5250" i="1" spc="1395" baseline="-3174" dirty="0">
                <a:latin typeface="Times New Roman"/>
                <a:cs typeface="Times New Roman"/>
              </a:rPr>
              <a:t>dl</a:t>
            </a:r>
            <a:r>
              <a:rPr sz="3200" spc="930" dirty="0">
                <a:latin typeface="Times New Roman"/>
                <a:cs typeface="Times New Roman"/>
              </a:rPr>
              <a:t>із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точкою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простору,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50" dirty="0">
                <a:latin typeface="Times New Roman"/>
                <a:cs typeface="Times New Roman"/>
              </a:rPr>
              <a:t>у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0" dirty="0">
                <a:latin typeface="Times New Roman"/>
                <a:cs typeface="Times New Roman"/>
              </a:rPr>
              <a:t>якій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98055" y="3219063"/>
            <a:ext cx="254000" cy="55244"/>
          </a:xfrm>
          <a:custGeom>
            <a:avLst/>
            <a:gdLst/>
            <a:ahLst/>
            <a:cxnLst/>
            <a:rect l="l" t="t" r="r" b="b"/>
            <a:pathLst>
              <a:path w="254000" h="55245">
                <a:moveTo>
                  <a:pt x="206880" y="0"/>
                </a:moveTo>
                <a:lnTo>
                  <a:pt x="213936" y="20455"/>
                </a:lnTo>
                <a:lnTo>
                  <a:pt x="0" y="20455"/>
                </a:lnTo>
                <a:lnTo>
                  <a:pt x="0" y="33865"/>
                </a:lnTo>
                <a:lnTo>
                  <a:pt x="213936" y="33865"/>
                </a:lnTo>
                <a:lnTo>
                  <a:pt x="206880" y="54950"/>
                </a:lnTo>
                <a:lnTo>
                  <a:pt x="253579" y="27475"/>
                </a:lnTo>
                <a:lnTo>
                  <a:pt x="2068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739" y="2587498"/>
            <a:ext cx="7470775" cy="1133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1985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Times New Roman"/>
                <a:cs typeface="Times New Roman"/>
              </a:rPr>
              <a:t>визначається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індукція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магнітного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поля;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  <a:tabLst>
                <a:tab pos="4059554" algn="l"/>
                <a:tab pos="4612640" algn="l"/>
                <a:tab pos="4900930" algn="l"/>
                <a:tab pos="5335905" algn="l"/>
              </a:tabLst>
            </a:pPr>
            <a:r>
              <a:rPr sz="4800" baseline="1736" dirty="0">
                <a:latin typeface="Symbol"/>
                <a:cs typeface="Symbol"/>
              </a:rPr>
              <a:t></a:t>
            </a:r>
            <a:r>
              <a:rPr sz="4800" spc="-37" baseline="1736" dirty="0">
                <a:latin typeface="Times New Roman"/>
                <a:cs typeface="Times New Roman"/>
              </a:rPr>
              <a:t> </a:t>
            </a:r>
            <a:r>
              <a:rPr sz="4800" baseline="1736" dirty="0">
                <a:latin typeface="Times New Roman"/>
                <a:cs typeface="Times New Roman"/>
              </a:rPr>
              <a:t>–</a:t>
            </a:r>
            <a:r>
              <a:rPr sz="4800" spc="-30" baseline="1736" dirty="0">
                <a:latin typeface="Times New Roman"/>
                <a:cs typeface="Times New Roman"/>
              </a:rPr>
              <a:t> </a:t>
            </a:r>
            <a:r>
              <a:rPr sz="4800" baseline="1736" dirty="0">
                <a:latin typeface="Times New Roman"/>
                <a:cs typeface="Times New Roman"/>
              </a:rPr>
              <a:t>кут</a:t>
            </a:r>
            <a:r>
              <a:rPr sz="4800" spc="-37" baseline="1736" dirty="0">
                <a:latin typeface="Times New Roman"/>
                <a:cs typeface="Times New Roman"/>
              </a:rPr>
              <a:t> </a:t>
            </a:r>
            <a:r>
              <a:rPr sz="4800" baseline="1736" dirty="0">
                <a:latin typeface="Times New Roman"/>
                <a:cs typeface="Times New Roman"/>
              </a:rPr>
              <a:t>між</a:t>
            </a:r>
            <a:r>
              <a:rPr sz="4800" spc="-30" baseline="1736" dirty="0">
                <a:latin typeface="Times New Roman"/>
                <a:cs typeface="Times New Roman"/>
              </a:rPr>
              <a:t> </a:t>
            </a:r>
            <a:r>
              <a:rPr sz="4800" spc="-15" baseline="1736" dirty="0">
                <a:latin typeface="Times New Roman"/>
                <a:cs typeface="Times New Roman"/>
              </a:rPr>
              <a:t>векторами</a:t>
            </a:r>
            <a:r>
              <a:rPr sz="4800" baseline="1736" dirty="0">
                <a:latin typeface="Times New Roman"/>
                <a:cs typeface="Times New Roman"/>
              </a:rPr>
              <a:t>	</a:t>
            </a:r>
            <a:r>
              <a:rPr sz="3000" i="1" spc="-150" dirty="0">
                <a:latin typeface="Times New Roman"/>
                <a:cs typeface="Times New Roman"/>
              </a:rPr>
              <a:t>I</a:t>
            </a:r>
            <a:r>
              <a:rPr sz="3000" i="1" spc="-415" dirty="0">
                <a:latin typeface="Times New Roman"/>
                <a:cs typeface="Times New Roman"/>
              </a:rPr>
              <a:t> </a:t>
            </a:r>
            <a:r>
              <a:rPr sz="3000" i="1" spc="-25" dirty="0">
                <a:latin typeface="Times New Roman"/>
                <a:cs typeface="Times New Roman"/>
              </a:rPr>
              <a:t>dl</a:t>
            </a:r>
            <a:r>
              <a:rPr sz="3000" i="1" dirty="0">
                <a:latin typeface="Times New Roman"/>
                <a:cs typeface="Times New Roman"/>
              </a:rPr>
              <a:t>	</a:t>
            </a:r>
            <a:r>
              <a:rPr sz="4800" spc="-75" baseline="1736" dirty="0">
                <a:latin typeface="Times New Roman"/>
                <a:cs typeface="Times New Roman"/>
              </a:rPr>
              <a:t>і</a:t>
            </a:r>
            <a:r>
              <a:rPr sz="4800" baseline="1736" dirty="0">
                <a:latin typeface="Times New Roman"/>
                <a:cs typeface="Times New Roman"/>
              </a:rPr>
              <a:t>	</a:t>
            </a:r>
            <a:r>
              <a:rPr sz="6000" i="1" spc="-75" baseline="1388" dirty="0">
                <a:latin typeface="Times New Roman"/>
                <a:cs typeface="Times New Roman"/>
              </a:rPr>
              <a:t>r</a:t>
            </a:r>
            <a:r>
              <a:rPr sz="6000" i="1" baseline="1388" dirty="0">
                <a:latin typeface="Times New Roman"/>
                <a:cs typeface="Times New Roman"/>
              </a:rPr>
              <a:t>	</a:t>
            </a:r>
            <a:r>
              <a:rPr sz="4800" spc="-75" baseline="1736" dirty="0">
                <a:latin typeface="Times New Roman"/>
                <a:cs typeface="Times New Roman"/>
              </a:rPr>
              <a:t>;</a:t>
            </a:r>
            <a:endParaRPr sz="4800" baseline="1736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24083" y="4047507"/>
            <a:ext cx="475615" cy="0"/>
          </a:xfrm>
          <a:custGeom>
            <a:avLst/>
            <a:gdLst/>
            <a:ahLst/>
            <a:cxnLst/>
            <a:rect l="l" t="t" r="r" b="b"/>
            <a:pathLst>
              <a:path w="475614">
                <a:moveTo>
                  <a:pt x="0" y="0"/>
                </a:moveTo>
                <a:lnTo>
                  <a:pt x="475181" y="0"/>
                </a:lnTo>
              </a:path>
            </a:pathLst>
          </a:custGeom>
          <a:ln w="139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40427" y="4043434"/>
            <a:ext cx="278765" cy="4946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50" i="1" spc="-50" dirty="0">
                <a:latin typeface="Times New Roman"/>
                <a:cs typeface="Times New Roman"/>
              </a:rPr>
              <a:t>м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32350" y="3483586"/>
            <a:ext cx="7429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050" i="1" dirty="0">
                <a:latin typeface="Times New Roman"/>
                <a:cs typeface="Times New Roman"/>
              </a:rPr>
              <a:t>Гн</a:t>
            </a:r>
            <a:r>
              <a:rPr sz="3050" i="1" spc="335" dirty="0">
                <a:latin typeface="Times New Roman"/>
                <a:cs typeface="Times New Roman"/>
              </a:rPr>
              <a:t> </a:t>
            </a:r>
            <a:r>
              <a:rPr sz="4800" spc="-75" baseline="-38194" dirty="0">
                <a:latin typeface="Times New Roman"/>
                <a:cs typeface="Times New Roman"/>
              </a:rPr>
              <a:t>;</a:t>
            </a:r>
            <a:endParaRPr sz="4800" baseline="-38194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42946" y="4034815"/>
            <a:ext cx="125095" cy="2603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50" dirty="0">
                <a:latin typeface="Times New Roman"/>
                <a:cs typeface="Times New Roman"/>
              </a:rPr>
              <a:t>0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10951" y="3762065"/>
            <a:ext cx="235585" cy="2603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25" dirty="0">
                <a:latin typeface="Symbol"/>
                <a:cs typeface="Symbol"/>
              </a:rPr>
              <a:t></a:t>
            </a:r>
            <a:r>
              <a:rPr sz="1500" spc="-25" dirty="0">
                <a:latin typeface="Times New Roman"/>
                <a:cs typeface="Times New Roman"/>
              </a:rPr>
              <a:t>7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07719" y="3719787"/>
            <a:ext cx="1816735" cy="520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78155" algn="l"/>
              </a:tabLst>
            </a:pPr>
            <a:r>
              <a:rPr sz="3250" spc="-50" dirty="0">
                <a:latin typeface="Symbol"/>
                <a:cs typeface="Symbol"/>
              </a:rPr>
              <a:t></a:t>
            </a:r>
            <a:r>
              <a:rPr sz="3250" dirty="0">
                <a:latin typeface="Times New Roman"/>
                <a:cs typeface="Times New Roman"/>
              </a:rPr>
              <a:t>	</a:t>
            </a:r>
            <a:r>
              <a:rPr sz="3050" dirty="0">
                <a:latin typeface="Symbol"/>
                <a:cs typeface="Symbol"/>
              </a:rPr>
              <a:t></a:t>
            </a:r>
            <a:r>
              <a:rPr sz="3050" spc="-125" dirty="0">
                <a:latin typeface="Times New Roman"/>
                <a:cs typeface="Times New Roman"/>
              </a:rPr>
              <a:t> </a:t>
            </a:r>
            <a:r>
              <a:rPr sz="3050" dirty="0">
                <a:latin typeface="Times New Roman"/>
                <a:cs typeface="Times New Roman"/>
              </a:rPr>
              <a:t>4</a:t>
            </a:r>
            <a:r>
              <a:rPr sz="3250" dirty="0">
                <a:latin typeface="Symbol"/>
                <a:cs typeface="Symbol"/>
              </a:rPr>
              <a:t></a:t>
            </a:r>
            <a:r>
              <a:rPr sz="3250" spc="-35" dirty="0">
                <a:latin typeface="Times New Roman"/>
                <a:cs typeface="Times New Roman"/>
              </a:rPr>
              <a:t> </a:t>
            </a:r>
            <a:r>
              <a:rPr sz="3050" spc="25" dirty="0">
                <a:latin typeface="Symbol"/>
                <a:cs typeface="Symbol"/>
              </a:rPr>
              <a:t></a:t>
            </a:r>
            <a:r>
              <a:rPr sz="3050" spc="25" dirty="0">
                <a:latin typeface="Times New Roman"/>
                <a:cs typeface="Times New Roman"/>
              </a:rPr>
              <a:t>10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072" y="663273"/>
            <a:ext cx="9041765" cy="14712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047115" algn="ctr">
              <a:lnSpc>
                <a:spcPct val="100000"/>
              </a:lnSpc>
              <a:spcBef>
                <a:spcPts val="110"/>
              </a:spcBef>
            </a:pPr>
            <a:r>
              <a:rPr sz="3500" dirty="0">
                <a:latin typeface="Times New Roman"/>
                <a:cs typeface="Times New Roman"/>
              </a:rPr>
              <a:t>4</a:t>
            </a:r>
            <a:r>
              <a:rPr sz="3750" dirty="0">
                <a:latin typeface="Symbol"/>
                <a:cs typeface="Symbol"/>
              </a:rPr>
              <a:t></a:t>
            </a:r>
            <a:r>
              <a:rPr sz="3500" i="1" dirty="0">
                <a:latin typeface="Times New Roman"/>
                <a:cs typeface="Times New Roman"/>
              </a:rPr>
              <a:t>r</a:t>
            </a:r>
            <a:r>
              <a:rPr sz="3500" i="1" spc="-330" dirty="0">
                <a:latin typeface="Times New Roman"/>
                <a:cs typeface="Times New Roman"/>
              </a:rPr>
              <a:t> </a:t>
            </a:r>
            <a:r>
              <a:rPr sz="2625" spc="82" baseline="50793" dirty="0">
                <a:latin typeface="Times New Roman"/>
                <a:cs typeface="Times New Roman"/>
              </a:rPr>
              <a:t>2</a:t>
            </a:r>
            <a:endParaRPr sz="2625" baseline="50793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660"/>
              </a:spcBef>
              <a:tabLst>
                <a:tab pos="722630" algn="l"/>
                <a:tab pos="3359785" algn="l"/>
                <a:tab pos="4048760" algn="l"/>
                <a:tab pos="5492115" algn="l"/>
                <a:tab pos="7062470" algn="l"/>
              </a:tabLst>
            </a:pPr>
            <a:r>
              <a:rPr sz="5250" i="1" spc="509" baseline="2380" dirty="0">
                <a:latin typeface="Times New Roman"/>
                <a:cs typeface="Times New Roman"/>
              </a:rPr>
              <a:t>r</a:t>
            </a:r>
            <a:r>
              <a:rPr sz="5250" i="1" spc="-225" baseline="2380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–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радіус-вектор,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5" dirty="0">
                <a:latin typeface="Times New Roman"/>
                <a:cs typeface="Times New Roman"/>
              </a:rPr>
              <a:t>що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з’єднує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елемент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провідника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941758" y="28414"/>
            <a:ext cx="2317750" cy="59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65810" algn="l"/>
              </a:tabLst>
            </a:pPr>
            <a:r>
              <a:rPr sz="3750" b="0" spc="30" dirty="0">
                <a:solidFill>
                  <a:srgbClr val="000000"/>
                </a:solidFill>
                <a:latin typeface="Symbol"/>
                <a:cs typeface="Symbol"/>
              </a:rPr>
              <a:t></a:t>
            </a:r>
            <a:r>
              <a:rPr sz="375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3500" b="0" i="1" spc="160" dirty="0">
                <a:solidFill>
                  <a:srgbClr val="000000"/>
                </a:solidFill>
                <a:latin typeface="Times New Roman"/>
                <a:cs typeface="Times New Roman"/>
              </a:rPr>
              <a:t>Іdl</a:t>
            </a:r>
            <a:r>
              <a:rPr sz="3500" b="0" i="1" spc="-3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500" b="0" i="1" spc="140" dirty="0">
                <a:solidFill>
                  <a:srgbClr val="000000"/>
                </a:solidFill>
                <a:latin typeface="Times New Roman"/>
                <a:cs typeface="Times New Roman"/>
              </a:rPr>
              <a:t>sin</a:t>
            </a:r>
            <a:r>
              <a:rPr sz="3750" b="0" spc="140" dirty="0">
                <a:solidFill>
                  <a:srgbClr val="000000"/>
                </a:solidFill>
                <a:latin typeface="Symbol"/>
                <a:cs typeface="Symbol"/>
              </a:rPr>
              <a:t></a:t>
            </a:r>
            <a:endParaRPr sz="375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37802" y="345043"/>
            <a:ext cx="3512185" cy="562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1699260" algn="l"/>
                <a:tab pos="3473450" algn="l"/>
              </a:tabLst>
            </a:pPr>
            <a:r>
              <a:rPr sz="3500" i="1" spc="215" dirty="0">
                <a:latin typeface="Times New Roman"/>
                <a:cs typeface="Times New Roman"/>
              </a:rPr>
              <a:t>dB </a:t>
            </a:r>
            <a:r>
              <a:rPr sz="3500" spc="229" dirty="0">
                <a:latin typeface="Symbol"/>
                <a:cs typeface="Symbol"/>
              </a:rPr>
              <a:t></a:t>
            </a:r>
            <a:r>
              <a:rPr sz="3500" spc="229" dirty="0">
                <a:latin typeface="Times New Roman"/>
                <a:cs typeface="Times New Roman"/>
              </a:rPr>
              <a:t> </a:t>
            </a:r>
            <a:r>
              <a:rPr sz="2625" u="heavy" baseline="4285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625" u="heavy" spc="82" baseline="4285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</a:t>
            </a:r>
            <a:r>
              <a:rPr sz="2625" u="heavy" baseline="4285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2625" baseline="42857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131568"/>
            <a:ext cx="19157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Times New Roman"/>
                <a:cs typeface="Times New Roman"/>
              </a:rPr>
              <a:t>магнітного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61586" y="2131568"/>
            <a:ext cx="50044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95195" algn="l"/>
                <a:tab pos="4787900" algn="l"/>
              </a:tabLst>
            </a:pPr>
            <a:r>
              <a:rPr sz="3200" spc="-10" dirty="0">
                <a:latin typeface="Times New Roman"/>
                <a:cs typeface="Times New Roman"/>
              </a:rPr>
              <a:t>створений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провідником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50" dirty="0">
                <a:latin typeface="Times New Roman"/>
                <a:cs typeface="Times New Roman"/>
              </a:rPr>
              <a:t>у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39" y="2570175"/>
            <a:ext cx="9039860" cy="378396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8100" marR="30480" algn="just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latin typeface="Times New Roman"/>
                <a:cs typeface="Times New Roman"/>
              </a:rPr>
              <a:t>вибраній</a:t>
            </a:r>
            <a:r>
              <a:rPr sz="3200" spc="3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точці</a:t>
            </a:r>
            <a:r>
              <a:rPr sz="3200" spc="3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простору,</a:t>
            </a:r>
            <a:r>
              <a:rPr sz="3200" spc="3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дорівнює</a:t>
            </a:r>
            <a:r>
              <a:rPr sz="3200" spc="3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векторній</a:t>
            </a:r>
            <a:r>
              <a:rPr sz="3200" spc="32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сумі </a:t>
            </a:r>
            <a:r>
              <a:rPr sz="3200" dirty="0">
                <a:latin typeface="Times New Roman"/>
                <a:cs typeface="Times New Roman"/>
              </a:rPr>
              <a:t>індукцій,</a:t>
            </a:r>
            <a:r>
              <a:rPr sz="3200" spc="6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що</a:t>
            </a:r>
            <a:r>
              <a:rPr sz="3200" spc="6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створюються</a:t>
            </a:r>
            <a:r>
              <a:rPr sz="3200" spc="6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окремими</a:t>
            </a:r>
            <a:r>
              <a:rPr sz="3200" spc="66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елементами </a:t>
            </a:r>
            <a:r>
              <a:rPr sz="3200" dirty="0">
                <a:latin typeface="Times New Roman"/>
                <a:cs typeface="Times New Roman"/>
              </a:rPr>
              <a:t>цього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струму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даній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точці.</a:t>
            </a:r>
            <a:endParaRPr sz="3200">
              <a:latin typeface="Times New Roman"/>
              <a:cs typeface="Times New Roman"/>
            </a:endParaRPr>
          </a:p>
          <a:p>
            <a:pPr marR="478155" algn="ctr">
              <a:lnSpc>
                <a:spcPct val="100000"/>
              </a:lnSpc>
              <a:spcBef>
                <a:spcPts val="660"/>
              </a:spcBef>
            </a:pPr>
            <a:r>
              <a:rPr sz="4300" i="1" spc="50" dirty="0">
                <a:latin typeface="Times New Roman"/>
                <a:cs typeface="Times New Roman"/>
              </a:rPr>
              <a:t>B</a:t>
            </a:r>
            <a:r>
              <a:rPr sz="4300" i="1" spc="-75" dirty="0">
                <a:latin typeface="Times New Roman"/>
                <a:cs typeface="Times New Roman"/>
              </a:rPr>
              <a:t> </a:t>
            </a:r>
            <a:r>
              <a:rPr sz="4300" dirty="0">
                <a:latin typeface="Symbol"/>
                <a:cs typeface="Symbol"/>
              </a:rPr>
              <a:t></a:t>
            </a:r>
            <a:r>
              <a:rPr sz="4300" spc="-65" dirty="0">
                <a:latin typeface="Times New Roman"/>
                <a:cs typeface="Times New Roman"/>
              </a:rPr>
              <a:t> </a:t>
            </a:r>
            <a:r>
              <a:rPr sz="8325" baseline="-12012" dirty="0">
                <a:latin typeface="Symbol"/>
                <a:cs typeface="Symbol"/>
              </a:rPr>
              <a:t></a:t>
            </a:r>
            <a:r>
              <a:rPr sz="8325" spc="-1222" baseline="-12012" dirty="0">
                <a:latin typeface="Times New Roman"/>
                <a:cs typeface="Times New Roman"/>
              </a:rPr>
              <a:t> </a:t>
            </a:r>
            <a:r>
              <a:rPr sz="4300" i="1" spc="-25" dirty="0">
                <a:latin typeface="Times New Roman"/>
                <a:cs typeface="Times New Roman"/>
              </a:rPr>
              <a:t>dB</a:t>
            </a:r>
            <a:endParaRPr sz="4300">
              <a:latin typeface="Times New Roman"/>
              <a:cs typeface="Times New Roman"/>
            </a:endParaRPr>
          </a:p>
          <a:p>
            <a:pPr marR="265430" algn="ctr">
              <a:lnSpc>
                <a:spcPct val="100000"/>
              </a:lnSpc>
              <a:spcBef>
                <a:spcPts val="615"/>
              </a:spcBef>
            </a:pPr>
            <a:r>
              <a:rPr sz="2150" i="1" spc="-50" dirty="0">
                <a:latin typeface="Times New Roman"/>
                <a:cs typeface="Times New Roman"/>
              </a:rPr>
              <a:t>L</a:t>
            </a:r>
            <a:endParaRPr sz="2150">
              <a:latin typeface="Times New Roman"/>
              <a:cs typeface="Times New Roman"/>
            </a:endParaRPr>
          </a:p>
          <a:p>
            <a:pPr marL="38100" marR="32384" algn="just">
              <a:lnSpc>
                <a:spcPct val="100000"/>
              </a:lnSpc>
              <a:spcBef>
                <a:spcPts val="575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інтегрування</a:t>
            </a:r>
            <a:r>
              <a:rPr sz="3200" spc="1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здійснюється</a:t>
            </a:r>
            <a:r>
              <a:rPr sz="3200" spc="2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вздовж</a:t>
            </a:r>
            <a:r>
              <a:rPr sz="3200" spc="2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усієї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довжини провідника.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64994" y="2120107"/>
            <a:ext cx="1327150" cy="542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800" baseline="1736" dirty="0">
                <a:latin typeface="Times New Roman"/>
                <a:cs typeface="Times New Roman"/>
              </a:rPr>
              <a:t>поля</a:t>
            </a:r>
            <a:r>
              <a:rPr sz="4800" spc="322" baseline="1736" dirty="0">
                <a:latin typeface="Times New Roman"/>
                <a:cs typeface="Times New Roman"/>
              </a:rPr>
              <a:t> </a:t>
            </a:r>
            <a:r>
              <a:rPr sz="3400" i="1" spc="-650" dirty="0">
                <a:latin typeface="Times New Roman"/>
                <a:cs typeface="Times New Roman"/>
              </a:rPr>
              <a:t>B</a:t>
            </a:r>
            <a:r>
              <a:rPr sz="4800" spc="900" baseline="1736" dirty="0">
                <a:latin typeface="Times New Roman"/>
                <a:cs typeface="Times New Roman"/>
              </a:rPr>
              <a:t>,</a:t>
            </a:r>
            <a:endParaRPr sz="4800" baseline="1736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640" y="375665"/>
            <a:ext cx="9063355" cy="183578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50800" marR="40640" indent="553085" algn="just">
              <a:lnSpc>
                <a:spcPct val="88500"/>
              </a:lnSpc>
              <a:spcBef>
                <a:spcPts val="545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Цей</a:t>
            </a:r>
            <a:r>
              <a:rPr sz="3200" spc="68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закон</a:t>
            </a:r>
            <a:r>
              <a:rPr sz="3200" spc="68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дозволяє</a:t>
            </a:r>
            <a:r>
              <a:rPr sz="3200" spc="68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розрахувати</a:t>
            </a:r>
            <a:r>
              <a:rPr sz="3200" spc="69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індукцію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магнітного</a:t>
            </a:r>
            <a:r>
              <a:rPr sz="3200" spc="35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поля</a:t>
            </a:r>
            <a:r>
              <a:rPr sz="3200" spc="34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провідника</a:t>
            </a:r>
            <a:r>
              <a:rPr sz="3200" spc="3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зі</a:t>
            </a:r>
            <a:r>
              <a:rPr sz="3200" spc="3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струмом</a:t>
            </a:r>
            <a:r>
              <a:rPr sz="3200" spc="35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довільної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конфігурації</a:t>
            </a:r>
            <a:r>
              <a:rPr sz="3200" spc="615" dirty="0">
                <a:solidFill>
                  <a:srgbClr val="333399"/>
                </a:solidFill>
                <a:latin typeface="Times New Roman"/>
                <a:cs typeface="Times New Roman"/>
              </a:rPr>
              <a:t> 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при</a:t>
            </a:r>
            <a:r>
              <a:rPr sz="3200" spc="625" dirty="0">
                <a:solidFill>
                  <a:srgbClr val="333399"/>
                </a:solidFill>
                <a:latin typeface="Times New Roman"/>
                <a:cs typeface="Times New Roman"/>
              </a:rPr>
              <a:t> 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застосуванні</a:t>
            </a:r>
            <a:r>
              <a:rPr sz="3200" spc="620" dirty="0">
                <a:solidFill>
                  <a:srgbClr val="333399"/>
                </a:solidFill>
                <a:latin typeface="Times New Roman"/>
                <a:cs typeface="Times New Roman"/>
              </a:rPr>
              <a:t>    </a:t>
            </a:r>
            <a:r>
              <a:rPr sz="3200" b="1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принципу 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суперпозиції</a:t>
            </a:r>
            <a:r>
              <a:rPr sz="3200" b="1" i="1" spc="6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маг</a:t>
            </a:r>
            <a:r>
              <a:rPr sz="3200" b="1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н</a:t>
            </a:r>
            <a:r>
              <a:rPr sz="3200" b="1" i="1" spc="-110" dirty="0">
                <a:solidFill>
                  <a:srgbClr val="333399"/>
                </a:solidFill>
                <a:latin typeface="Times New Roman"/>
                <a:cs typeface="Times New Roman"/>
              </a:rPr>
              <a:t>і</a:t>
            </a:r>
            <a:r>
              <a:rPr sz="5100" spc="-4147" baseline="-10620" dirty="0">
                <a:latin typeface="Cambria"/>
                <a:cs typeface="Cambria"/>
              </a:rPr>
              <a:t>→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тн</a:t>
            </a:r>
            <a:r>
              <a:rPr sz="3200" b="1" i="1" spc="-15" dirty="0">
                <a:solidFill>
                  <a:srgbClr val="333399"/>
                </a:solidFill>
                <a:latin typeface="Times New Roman"/>
                <a:cs typeface="Times New Roman"/>
              </a:rPr>
              <a:t>и</a:t>
            </a:r>
            <a:r>
              <a:rPr sz="3200" b="1" i="1" spc="5" dirty="0">
                <a:solidFill>
                  <a:srgbClr val="333399"/>
                </a:solidFill>
                <a:latin typeface="Times New Roman"/>
                <a:cs typeface="Times New Roman"/>
              </a:rPr>
              <a:t>х</a:t>
            </a:r>
            <a:r>
              <a:rPr sz="3200" b="1" i="1" spc="6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полів</a:t>
            </a:r>
            <a:r>
              <a:rPr sz="3200" b="1" i="1" spc="6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b="1" dirty="0">
                <a:latin typeface="Times New Roman"/>
                <a:cs typeface="Times New Roman"/>
              </a:rPr>
              <a:t>–</a:t>
            </a:r>
            <a:r>
              <a:rPr sz="3200" b="1" spc="6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вектор</a:t>
            </a:r>
            <a:r>
              <a:rPr sz="3200" spc="65" dirty="0">
                <a:latin typeface="Times New Roman"/>
                <a:cs typeface="Times New Roman"/>
              </a:rPr>
              <a:t>  </a:t>
            </a:r>
            <a:r>
              <a:rPr sz="3200" spc="-10" dirty="0">
                <a:latin typeface="Times New Roman"/>
                <a:cs typeface="Times New Roman"/>
              </a:rPr>
              <a:t>індукції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291" y="-60883"/>
            <a:ext cx="6073775" cy="246570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 marR="5080" indent="553085" algn="just">
              <a:lnSpc>
                <a:spcPct val="80000"/>
              </a:lnSpc>
              <a:spcBef>
                <a:spcPts val="875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Для</a:t>
            </a:r>
            <a:r>
              <a:rPr sz="3200" spc="12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розрахунку</a:t>
            </a:r>
            <a:r>
              <a:rPr sz="3200" spc="14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індукції</a:t>
            </a:r>
            <a:r>
              <a:rPr sz="3200" spc="13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маг-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нітного</a:t>
            </a:r>
            <a:r>
              <a:rPr sz="3200" spc="2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поля</a:t>
            </a:r>
            <a:r>
              <a:rPr sz="3200" spc="26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провідників</a:t>
            </a:r>
            <a:r>
              <a:rPr sz="3200" spc="2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зі</a:t>
            </a:r>
            <a:r>
              <a:rPr sz="3200" spc="2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стру-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мом</a:t>
            </a:r>
            <a:r>
              <a:rPr sz="3200" spc="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різних</a:t>
            </a:r>
            <a:r>
              <a:rPr sz="3200" spc="1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конфігурацій</a:t>
            </a:r>
            <a:r>
              <a:rPr sz="3200" spc="1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у</a:t>
            </a:r>
            <a:r>
              <a:rPr sz="3200" spc="1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довіль-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них</a:t>
            </a:r>
            <a:r>
              <a:rPr sz="3200" spc="15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точках</a:t>
            </a:r>
            <a:r>
              <a:rPr sz="3200" spc="16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простору</a:t>
            </a:r>
            <a:r>
              <a:rPr sz="3200" spc="17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використо-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вують</a:t>
            </a:r>
            <a:r>
              <a:rPr sz="3200" spc="-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40" dirty="0">
                <a:solidFill>
                  <a:srgbClr val="333399"/>
                </a:solidFill>
                <a:latin typeface="Times New Roman"/>
                <a:cs typeface="Times New Roman"/>
              </a:rPr>
              <a:t>формулу,</a:t>
            </a:r>
            <a:r>
              <a:rPr sz="3200" spc="-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що</a:t>
            </a:r>
            <a:r>
              <a:rPr sz="3200" spc="-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об’єднує 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закон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Біо-</a:t>
            </a:r>
            <a:r>
              <a:rPr sz="3200" spc="-30" dirty="0">
                <a:solidFill>
                  <a:srgbClr val="333399"/>
                </a:solidFill>
                <a:latin typeface="Times New Roman"/>
                <a:cs typeface="Times New Roman"/>
              </a:rPr>
              <a:t>Савара-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Лапласа</a:t>
            </a:r>
            <a:r>
              <a:rPr sz="3200" spc="64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та</a:t>
            </a:r>
            <a:r>
              <a:rPr sz="3200" spc="630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принцип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291" y="2280920"/>
            <a:ext cx="52374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суперпозиції</a:t>
            </a:r>
            <a:r>
              <a:rPr sz="3200" spc="-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магнітних</a:t>
            </a:r>
            <a:r>
              <a:rPr sz="3200" spc="-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полів: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75861" y="3012694"/>
            <a:ext cx="6165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5" dirty="0">
                <a:latin typeface="Times New Roman"/>
                <a:cs typeface="Times New Roman"/>
              </a:rPr>
              <a:t>або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5435" y="0"/>
            <a:ext cx="2988564" cy="272491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186850" y="3108119"/>
            <a:ext cx="125095" cy="491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50" spc="-50" dirty="0">
                <a:latin typeface="Symbol"/>
                <a:cs typeface="Symbol"/>
              </a:rPr>
              <a:t></a:t>
            </a:r>
            <a:endParaRPr sz="305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77720" y="3648612"/>
            <a:ext cx="135890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i="1" spc="-50" dirty="0">
                <a:latin typeface="Times New Roman"/>
                <a:cs typeface="Times New Roman"/>
              </a:rPr>
              <a:t>L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92405" y="2865581"/>
            <a:ext cx="1316990" cy="491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13460" algn="l"/>
              </a:tabLst>
            </a:pPr>
            <a:r>
              <a:rPr sz="305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3050" i="1" u="sng" spc="2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50" i="1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dl</a:t>
            </a:r>
            <a:r>
              <a:rPr sz="305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3050" i="1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3050" i="1" u="sng" spc="7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5372" y="3108119"/>
            <a:ext cx="574040" cy="491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50" i="1" dirty="0">
                <a:latin typeface="Times New Roman"/>
                <a:cs typeface="Times New Roman"/>
              </a:rPr>
              <a:t>B</a:t>
            </a:r>
            <a:r>
              <a:rPr sz="3050" i="1" spc="-40" dirty="0">
                <a:latin typeface="Times New Roman"/>
                <a:cs typeface="Times New Roman"/>
              </a:rPr>
              <a:t> </a:t>
            </a:r>
            <a:r>
              <a:rPr sz="3050" spc="-50" dirty="0">
                <a:latin typeface="Symbol"/>
                <a:cs typeface="Symbol"/>
              </a:rPr>
              <a:t></a:t>
            </a:r>
            <a:endParaRPr sz="305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34692" y="3235345"/>
            <a:ext cx="367665" cy="491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4575" i="1" baseline="-24590" dirty="0">
                <a:latin typeface="Times New Roman"/>
                <a:cs typeface="Times New Roman"/>
              </a:rPr>
              <a:t>r</a:t>
            </a:r>
            <a:r>
              <a:rPr sz="4575" i="1" spc="-675" baseline="-24590" dirty="0">
                <a:latin typeface="Times New Roman"/>
                <a:cs typeface="Times New Roman"/>
              </a:rPr>
              <a:t> </a:t>
            </a:r>
            <a:r>
              <a:rPr sz="1500" spc="-50" dirty="0">
                <a:latin typeface="Times New Roman"/>
                <a:cs typeface="Times New Roman"/>
              </a:rPr>
              <a:t>3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56314" y="3150961"/>
            <a:ext cx="676275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04825" algn="l"/>
              </a:tabLst>
            </a:pPr>
            <a:r>
              <a:rPr sz="15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500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</a:t>
            </a:r>
            <a:r>
              <a:rPr sz="1500" u="heavy" spc="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39522" y="2569628"/>
            <a:ext cx="1242695" cy="846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5350" spc="-770" dirty="0">
                <a:latin typeface="Symbol"/>
                <a:cs typeface="Symbol"/>
              </a:rPr>
              <a:t></a:t>
            </a:r>
            <a:r>
              <a:rPr sz="5350" spc="85" dirty="0">
                <a:latin typeface="Times New Roman"/>
                <a:cs typeface="Times New Roman"/>
              </a:rPr>
              <a:t> </a:t>
            </a:r>
            <a:r>
              <a:rPr sz="4575" spc="-1912" baseline="48269" dirty="0">
                <a:latin typeface="Cambria"/>
                <a:cs typeface="Cambria"/>
              </a:rPr>
              <a:t>→</a:t>
            </a:r>
            <a:r>
              <a:rPr sz="4575" spc="-179" baseline="48269" dirty="0">
                <a:latin typeface="Cambria"/>
                <a:cs typeface="Cambria"/>
              </a:rPr>
              <a:t> </a:t>
            </a:r>
            <a:r>
              <a:rPr sz="3050" dirty="0">
                <a:latin typeface="Symbol"/>
                <a:cs typeface="Symbol"/>
              </a:rPr>
              <a:t></a:t>
            </a:r>
            <a:r>
              <a:rPr sz="3050" spc="-20" dirty="0">
                <a:latin typeface="Times New Roman"/>
                <a:cs typeface="Times New Roman"/>
              </a:rPr>
              <a:t> </a:t>
            </a:r>
            <a:r>
              <a:rPr sz="4575" spc="-1455" baseline="34608" dirty="0">
                <a:latin typeface="Cambria"/>
                <a:cs typeface="Cambria"/>
              </a:rPr>
              <a:t>→</a:t>
            </a:r>
            <a:r>
              <a:rPr sz="5350" spc="-969" dirty="0">
                <a:latin typeface="Symbol"/>
                <a:cs typeface="Symbol"/>
              </a:rPr>
              <a:t></a:t>
            </a:r>
            <a:endParaRPr sz="535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1418" y="2781852"/>
            <a:ext cx="188595" cy="491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50" spc="-1325" dirty="0">
                <a:latin typeface="Cambria"/>
                <a:cs typeface="Cambria"/>
              </a:rPr>
              <a:t>→</a:t>
            </a:r>
            <a:endParaRPr sz="305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36159" y="3298632"/>
            <a:ext cx="771525" cy="6242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850" baseline="22079" dirty="0">
                <a:latin typeface="Symbol"/>
                <a:cs typeface="Symbol"/>
              </a:rPr>
              <a:t></a:t>
            </a:r>
            <a:r>
              <a:rPr sz="5850" spc="480" baseline="22079" dirty="0">
                <a:latin typeface="Times New Roman"/>
                <a:cs typeface="Times New Roman"/>
              </a:rPr>
              <a:t> </a:t>
            </a:r>
            <a:r>
              <a:rPr sz="3050" spc="-25" dirty="0">
                <a:latin typeface="Times New Roman"/>
                <a:cs typeface="Times New Roman"/>
              </a:rPr>
              <a:t>4</a:t>
            </a:r>
            <a:r>
              <a:rPr sz="3200" spc="-25" dirty="0">
                <a:latin typeface="Symbol"/>
                <a:cs typeface="Symbol"/>
              </a:rPr>
              <a:t>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84629" y="2837712"/>
            <a:ext cx="47180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-75" dirty="0">
                <a:latin typeface="Symbol"/>
                <a:cs typeface="Symbol"/>
              </a:rPr>
              <a:t>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41687" y="3614920"/>
            <a:ext cx="130810" cy="2489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450" i="1" spc="-50" dirty="0">
                <a:latin typeface="Times New Roman"/>
                <a:cs typeface="Times New Roman"/>
              </a:rPr>
              <a:t>L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44921" y="2579035"/>
            <a:ext cx="1306830" cy="81406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95325" algn="l"/>
                <a:tab pos="1169035" algn="l"/>
              </a:tabLst>
            </a:pPr>
            <a:r>
              <a:rPr sz="2900" i="1" dirty="0">
                <a:latin typeface="Times New Roman"/>
                <a:cs typeface="Times New Roman"/>
              </a:rPr>
              <a:t>I</a:t>
            </a:r>
            <a:r>
              <a:rPr sz="2900" i="1" spc="-395" dirty="0">
                <a:latin typeface="Times New Roman"/>
                <a:cs typeface="Times New Roman"/>
              </a:rPr>
              <a:t> </a:t>
            </a:r>
            <a:r>
              <a:rPr sz="5150" spc="-365" dirty="0">
                <a:latin typeface="Symbol"/>
                <a:cs typeface="Symbol"/>
              </a:rPr>
              <a:t></a:t>
            </a:r>
            <a:r>
              <a:rPr sz="2900" i="1" spc="-365" dirty="0">
                <a:latin typeface="Times New Roman"/>
                <a:cs typeface="Times New Roman"/>
              </a:rPr>
              <a:t>dl</a:t>
            </a:r>
            <a:r>
              <a:rPr sz="2900" i="1" dirty="0">
                <a:latin typeface="Times New Roman"/>
                <a:cs typeface="Times New Roman"/>
              </a:rPr>
              <a:t>	</a:t>
            </a:r>
            <a:r>
              <a:rPr sz="2900" spc="-50" dirty="0">
                <a:latin typeface="Symbol"/>
                <a:cs typeface="Symbol"/>
              </a:rPr>
              <a:t></a:t>
            </a:r>
            <a:r>
              <a:rPr sz="2900" dirty="0">
                <a:latin typeface="Times New Roman"/>
                <a:cs typeface="Times New Roman"/>
              </a:rPr>
              <a:t>	</a:t>
            </a:r>
            <a:r>
              <a:rPr sz="5150" spc="-790" dirty="0">
                <a:latin typeface="Symbol"/>
                <a:cs typeface="Symbol"/>
              </a:rPr>
              <a:t></a:t>
            </a:r>
            <a:endParaRPr sz="515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09477" y="2756870"/>
            <a:ext cx="2222500" cy="600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1906270" algn="l"/>
              </a:tabLst>
            </a:pPr>
            <a:r>
              <a:rPr sz="4350" i="1" baseline="-35440" dirty="0">
                <a:latin typeface="Times New Roman"/>
                <a:cs typeface="Times New Roman"/>
              </a:rPr>
              <a:t>H</a:t>
            </a:r>
            <a:r>
              <a:rPr sz="4350" i="1" spc="600" baseline="-35440" dirty="0">
                <a:latin typeface="Times New Roman"/>
                <a:cs typeface="Times New Roman"/>
              </a:rPr>
              <a:t> </a:t>
            </a:r>
            <a:r>
              <a:rPr sz="4350" baseline="-35440" dirty="0">
                <a:latin typeface="Symbol"/>
                <a:cs typeface="Symbol"/>
              </a:rPr>
              <a:t></a:t>
            </a:r>
            <a:r>
              <a:rPr sz="4350" baseline="-35440" dirty="0">
                <a:latin typeface="Times New Roman"/>
                <a:cs typeface="Times New Roman"/>
              </a:rPr>
              <a:t> </a:t>
            </a:r>
            <a:r>
              <a:rPr sz="5625" baseline="-39259" dirty="0">
                <a:latin typeface="Symbol"/>
                <a:cs typeface="Symbol"/>
              </a:rPr>
              <a:t></a:t>
            </a:r>
            <a:r>
              <a:rPr sz="5625" spc="-690" baseline="-39259" dirty="0">
                <a:latin typeface="Times New Roman"/>
                <a:cs typeface="Times New Roman"/>
              </a:rPr>
              <a:t> </a:t>
            </a:r>
            <a:r>
              <a:rPr sz="290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900" i="1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2900" i="1" u="sng" spc="7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83863" y="3364412"/>
            <a:ext cx="72136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900" spc="-90" dirty="0">
                <a:latin typeface="Times New Roman"/>
                <a:cs typeface="Times New Roman"/>
              </a:rPr>
              <a:t>4</a:t>
            </a:r>
            <a:r>
              <a:rPr sz="3100" spc="-90" dirty="0">
                <a:latin typeface="Symbol"/>
                <a:cs typeface="Symbol"/>
              </a:rPr>
              <a:t></a:t>
            </a:r>
            <a:r>
              <a:rPr sz="2900" i="1" spc="-90" dirty="0">
                <a:latin typeface="Times New Roman"/>
                <a:cs typeface="Times New Roman"/>
              </a:rPr>
              <a:t>r</a:t>
            </a:r>
            <a:r>
              <a:rPr sz="2900" i="1" spc="-425" dirty="0">
                <a:latin typeface="Times New Roman"/>
                <a:cs typeface="Times New Roman"/>
              </a:rPr>
              <a:t> </a:t>
            </a:r>
            <a:r>
              <a:rPr sz="2175" spc="-75" baseline="49808" dirty="0">
                <a:latin typeface="Times New Roman"/>
                <a:cs typeface="Times New Roman"/>
              </a:rPr>
              <a:t>3</a:t>
            </a:r>
            <a:endParaRPr sz="2175" baseline="49808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26366" y="2631561"/>
            <a:ext cx="180975" cy="473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900" spc="-1265" dirty="0">
                <a:latin typeface="Cambria"/>
                <a:cs typeface="Cambria"/>
              </a:rPr>
              <a:t>→</a:t>
            </a:r>
            <a:endParaRPr sz="290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05404" y="2537897"/>
            <a:ext cx="180975" cy="473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900" spc="-1265" dirty="0">
                <a:latin typeface="Cambria"/>
                <a:cs typeface="Cambria"/>
              </a:rPr>
              <a:t>→</a:t>
            </a:r>
            <a:endParaRPr sz="290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39066" y="2782783"/>
            <a:ext cx="180975" cy="473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900" spc="-1265" dirty="0">
                <a:latin typeface="Cambria"/>
                <a:cs typeface="Cambria"/>
              </a:rPr>
              <a:t>→</a:t>
            </a:r>
            <a:endParaRPr sz="2900">
              <a:latin typeface="Cambria"/>
              <a:cs typeface="Cambr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02841" y="4990287"/>
            <a:ext cx="19094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Times New Roman"/>
                <a:cs typeface="Times New Roman"/>
              </a:rPr>
              <a:t>провідник: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366" y="5966256"/>
            <a:ext cx="8986520" cy="90424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 marR="5080" indent="535940">
              <a:lnSpc>
                <a:spcPct val="80000"/>
              </a:lnSpc>
              <a:spcBef>
                <a:spcPts val="869"/>
              </a:spcBef>
              <a:tabLst>
                <a:tab pos="2627630" algn="l"/>
                <a:tab pos="5132070" algn="l"/>
                <a:tab pos="7727950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Одиницею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вимірювання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напруженості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магніт-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ного</a:t>
            </a:r>
            <a:r>
              <a:rPr sz="3200" spc="-5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поля</a:t>
            </a:r>
            <a:r>
              <a:rPr sz="3200" spc="-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є</a:t>
            </a:r>
            <a:r>
              <a:rPr sz="3200" spc="-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1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А/м.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366" y="3820159"/>
            <a:ext cx="8989060" cy="129413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353820" marR="5080" indent="-1341755" algn="just">
              <a:lnSpc>
                <a:spcPts val="3070"/>
              </a:lnSpc>
              <a:spcBef>
                <a:spcPts val="844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де</a:t>
            </a:r>
            <a:r>
              <a:rPr sz="3200" spc="-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4200" i="1" spc="675" baseline="1984" dirty="0">
                <a:latin typeface="Times New Roman"/>
                <a:cs typeface="Times New Roman"/>
              </a:rPr>
              <a:t>H</a:t>
            </a:r>
            <a:r>
              <a:rPr sz="3200" spc="450" dirty="0">
                <a:solidFill>
                  <a:srgbClr val="333399"/>
                </a:solidFill>
                <a:latin typeface="Times New Roman"/>
                <a:cs typeface="Times New Roman"/>
              </a:rPr>
              <a:t>–</a:t>
            </a:r>
            <a:r>
              <a:rPr sz="3200" spc="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напруженість</a:t>
            </a:r>
            <a:r>
              <a:rPr sz="3200" spc="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магнітного</a:t>
            </a:r>
            <a:r>
              <a:rPr sz="3200" spc="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поля</a:t>
            </a:r>
            <a:r>
              <a:rPr sz="3200" spc="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–</a:t>
            </a:r>
            <a:r>
              <a:rPr sz="3200" spc="5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характерис- </a:t>
            </a:r>
            <a:r>
              <a:rPr sz="3200" dirty="0">
                <a:latin typeface="Times New Roman"/>
                <a:cs typeface="Times New Roman"/>
              </a:rPr>
              <a:t>тика,</a:t>
            </a:r>
            <a:r>
              <a:rPr sz="3200" spc="5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що</a:t>
            </a:r>
            <a:r>
              <a:rPr sz="3200" spc="6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не</a:t>
            </a:r>
            <a:r>
              <a:rPr sz="3200" spc="5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залежить</a:t>
            </a:r>
            <a:r>
              <a:rPr sz="3200" spc="5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від</a:t>
            </a:r>
            <a:r>
              <a:rPr sz="3200" spc="5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магнітних</a:t>
            </a:r>
            <a:r>
              <a:rPr sz="3200" spc="58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влас- </a:t>
            </a:r>
            <a:r>
              <a:rPr sz="3200" dirty="0">
                <a:latin typeface="Times New Roman"/>
                <a:cs typeface="Times New Roman"/>
              </a:rPr>
              <a:t>тивостей</a:t>
            </a:r>
            <a:r>
              <a:rPr sz="3200" spc="2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середовища,</a:t>
            </a:r>
            <a:r>
              <a:rPr sz="3200" spc="2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</a:t>
            </a:r>
            <a:r>
              <a:rPr sz="3200" spc="2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якому</a:t>
            </a:r>
            <a:r>
              <a:rPr sz="3200" spc="29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знаходиться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908329" y="5645666"/>
            <a:ext cx="593090" cy="0"/>
          </a:xfrm>
          <a:custGeom>
            <a:avLst/>
            <a:gdLst/>
            <a:ahLst/>
            <a:cxnLst/>
            <a:rect l="l" t="t" r="r" b="b"/>
            <a:pathLst>
              <a:path w="593089">
                <a:moveTo>
                  <a:pt x="0" y="0"/>
                </a:moveTo>
                <a:lnTo>
                  <a:pt x="593095" y="0"/>
                </a:lnTo>
              </a:path>
            </a:pathLst>
          </a:custGeom>
          <a:ln w="128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345024" y="5912242"/>
            <a:ext cx="11493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-50" dirty="0"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89874" y="5140274"/>
            <a:ext cx="24447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i="1" spc="-50" dirty="0">
                <a:latin typeface="Times New Roman"/>
                <a:cs typeface="Times New Roman"/>
              </a:rPr>
              <a:t>B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337236" y="5062216"/>
            <a:ext cx="172720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spc="-1250" dirty="0">
                <a:latin typeface="Cambria"/>
                <a:cs typeface="Cambria"/>
              </a:rPr>
              <a:t>→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12579" y="5345310"/>
            <a:ext cx="1166495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800" i="1" dirty="0">
                <a:latin typeface="Times New Roman"/>
                <a:cs typeface="Times New Roman"/>
              </a:rPr>
              <a:t>H</a:t>
            </a:r>
            <a:r>
              <a:rPr sz="2800" i="1" spc="2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Symbol"/>
                <a:cs typeface="Symbol"/>
              </a:rPr>
              <a:t>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4425" spc="-37" baseline="-41431" dirty="0">
                <a:latin typeface="Symbol"/>
                <a:cs typeface="Symbol"/>
              </a:rPr>
              <a:t></a:t>
            </a:r>
            <a:endParaRPr sz="4425" baseline="-41431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9D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311" y="-78536"/>
            <a:ext cx="8985250" cy="263652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 marR="5080" indent="731520" algn="just">
              <a:lnSpc>
                <a:spcPct val="80000"/>
              </a:lnSpc>
              <a:spcBef>
                <a:spcPts val="875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Розглянемо</a:t>
            </a:r>
            <a:r>
              <a:rPr sz="3200" spc="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приклади</a:t>
            </a:r>
            <a:r>
              <a:rPr sz="3200" spc="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застосування</a:t>
            </a:r>
            <a:r>
              <a:rPr sz="3200" spc="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закону</a:t>
            </a:r>
            <a:r>
              <a:rPr sz="3200" spc="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Біо- </a:t>
            </a:r>
            <a:r>
              <a:rPr sz="3200" spc="-30" dirty="0">
                <a:solidFill>
                  <a:srgbClr val="333399"/>
                </a:solidFill>
                <a:latin typeface="Times New Roman"/>
                <a:cs typeface="Times New Roman"/>
              </a:rPr>
              <a:t>Савара-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Лапласа</a:t>
            </a:r>
            <a:r>
              <a:rPr sz="3200" spc="665" dirty="0">
                <a:solidFill>
                  <a:srgbClr val="333399"/>
                </a:solidFill>
                <a:latin typeface="Times New Roman"/>
                <a:cs typeface="Times New Roman"/>
              </a:rPr>
              <a:t> 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для</a:t>
            </a:r>
            <a:r>
              <a:rPr sz="3200" spc="665" dirty="0">
                <a:solidFill>
                  <a:srgbClr val="333399"/>
                </a:solidFill>
                <a:latin typeface="Times New Roman"/>
                <a:cs typeface="Times New Roman"/>
              </a:rPr>
              <a:t>  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розрахунку</a:t>
            </a:r>
            <a:r>
              <a:rPr sz="3200" spc="665" dirty="0">
                <a:solidFill>
                  <a:srgbClr val="333399"/>
                </a:solidFill>
                <a:latin typeface="Times New Roman"/>
                <a:cs typeface="Times New Roman"/>
              </a:rPr>
              <a:t>   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індукції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магнітного</a:t>
            </a:r>
            <a:r>
              <a:rPr sz="3200" spc="41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поля</a:t>
            </a:r>
            <a:r>
              <a:rPr sz="3200" spc="409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провідників</a:t>
            </a:r>
            <a:r>
              <a:rPr sz="3200" spc="40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конфігурацій,</a:t>
            </a:r>
            <a:r>
              <a:rPr sz="3200" spc="409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що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зустрічаються</a:t>
            </a:r>
            <a:r>
              <a:rPr sz="3200" spc="-1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найчастіше.</a:t>
            </a:r>
            <a:endParaRPr sz="3200" dirty="0">
              <a:latin typeface="Times New Roman"/>
              <a:cs typeface="Times New Roman"/>
            </a:endParaRPr>
          </a:p>
          <a:p>
            <a:pPr marL="12700" marR="6985" algn="just">
              <a:lnSpc>
                <a:spcPts val="3070"/>
              </a:lnSpc>
              <a:spcBef>
                <a:spcPts val="1320"/>
              </a:spcBef>
            </a:pP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1.</a:t>
            </a:r>
            <a:r>
              <a:rPr sz="3200" b="1" i="1" spc="290" dirty="0">
                <a:solidFill>
                  <a:srgbClr val="333399"/>
                </a:solidFill>
                <a:latin typeface="Times New Roman"/>
                <a:cs typeface="Times New Roman"/>
              </a:rPr>
              <a:t>   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Індукція</a:t>
            </a:r>
            <a:r>
              <a:rPr sz="3200" b="1" i="1" spc="4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магнітного</a:t>
            </a:r>
            <a:r>
              <a:rPr sz="3200" b="1" i="1" spc="4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поля</a:t>
            </a:r>
            <a:r>
              <a:rPr sz="3200" b="1" i="1" spc="4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у</a:t>
            </a:r>
            <a:r>
              <a:rPr sz="3200" b="1" i="1" spc="4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центрі</a:t>
            </a:r>
            <a:r>
              <a:rPr sz="3200" b="1" i="1" spc="4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i="1" spc="-25" dirty="0">
                <a:solidFill>
                  <a:srgbClr val="333399"/>
                </a:solidFill>
                <a:latin typeface="Times New Roman"/>
                <a:cs typeface="Times New Roman"/>
              </a:rPr>
              <a:t>колового 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провідника</a:t>
            </a:r>
            <a:r>
              <a:rPr sz="3200" b="1" i="1" spc="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радіуса</a:t>
            </a:r>
            <a:r>
              <a:rPr sz="3200" b="1" i="1" spc="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R,</a:t>
            </a:r>
            <a:r>
              <a:rPr sz="3200" b="1" i="1" spc="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по</a:t>
            </a:r>
            <a:r>
              <a:rPr sz="3200" b="1" i="1" spc="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якому</a:t>
            </a:r>
            <a:r>
              <a:rPr sz="3200" b="1" i="1" spc="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проходить</a:t>
            </a:r>
            <a:r>
              <a:rPr sz="3200" b="1" i="1" spc="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струм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433955"/>
            <a:ext cx="3774440" cy="16846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 algn="just">
              <a:lnSpc>
                <a:spcPts val="3454"/>
              </a:lnSpc>
              <a:spcBef>
                <a:spcPts val="105"/>
              </a:spcBef>
            </a:pPr>
            <a:r>
              <a:rPr sz="3200" b="1" i="1" dirty="0">
                <a:solidFill>
                  <a:srgbClr val="333399"/>
                </a:solidFill>
                <a:latin typeface="Times New Roman"/>
                <a:cs typeface="Times New Roman"/>
              </a:rPr>
              <a:t>силою</a:t>
            </a:r>
            <a:r>
              <a:rPr sz="3200" b="1" i="1" spc="-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i="1" spc="-25" dirty="0">
                <a:solidFill>
                  <a:srgbClr val="333399"/>
                </a:solidFill>
                <a:latin typeface="Times New Roman"/>
                <a:cs typeface="Times New Roman"/>
              </a:rPr>
              <a:t>I.</a:t>
            </a:r>
            <a:endParaRPr sz="3200" dirty="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ts val="3070"/>
              </a:lnSpc>
              <a:spcBef>
                <a:spcPts val="359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Запишемо</a:t>
            </a:r>
            <a:r>
              <a:rPr sz="3200" spc="-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закон Біо-</a:t>
            </a:r>
            <a:r>
              <a:rPr sz="3200" spc="-25" dirty="0">
                <a:solidFill>
                  <a:srgbClr val="333399"/>
                </a:solidFill>
                <a:latin typeface="Times New Roman"/>
                <a:cs typeface="Times New Roman"/>
              </a:rPr>
              <a:t>Савара-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Лапласа</a:t>
            </a:r>
            <a:r>
              <a:rPr sz="3200" spc="-7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у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загальному</a:t>
            </a:r>
            <a:r>
              <a:rPr sz="3200" spc="-10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вигляді: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73418" y="4992982"/>
            <a:ext cx="1607185" cy="5016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1271905" algn="l"/>
              </a:tabLst>
            </a:pPr>
            <a:r>
              <a:rPr sz="4650" baseline="-34946" dirty="0">
                <a:latin typeface="Symbol"/>
                <a:cs typeface="Symbol"/>
              </a:rPr>
              <a:t></a:t>
            </a:r>
            <a:r>
              <a:rPr sz="4650" spc="142" baseline="-34946" dirty="0">
                <a:latin typeface="Times New Roman"/>
                <a:cs typeface="Times New Roman"/>
              </a:rPr>
              <a:t> </a:t>
            </a:r>
            <a:r>
              <a:rPr sz="310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3100" i="1" u="sng" spc="3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100" i="1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dl</a:t>
            </a:r>
            <a:r>
              <a:rPr sz="310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3100" i="1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3100" i="1" u="sng" spc="7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6757" y="4989586"/>
            <a:ext cx="869950" cy="1066800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0"/>
              </a:spcBef>
            </a:pPr>
            <a:r>
              <a:rPr sz="3100" i="1" spc="55" dirty="0">
                <a:latin typeface="Times New Roman"/>
                <a:cs typeface="Times New Roman"/>
              </a:rPr>
              <a:t>B</a:t>
            </a:r>
            <a:r>
              <a:rPr sz="3100" i="1" spc="-70" dirty="0">
                <a:latin typeface="Times New Roman"/>
                <a:cs typeface="Times New Roman"/>
              </a:rPr>
              <a:t> </a:t>
            </a:r>
            <a:r>
              <a:rPr sz="3100" spc="50" dirty="0">
                <a:latin typeface="Symbol"/>
                <a:cs typeface="Symbol"/>
              </a:rPr>
              <a:t></a:t>
            </a:r>
            <a:r>
              <a:rPr sz="3100" spc="-70" dirty="0">
                <a:latin typeface="Times New Roman"/>
                <a:cs typeface="Times New Roman"/>
              </a:rPr>
              <a:t> </a:t>
            </a:r>
            <a:r>
              <a:rPr sz="6000" spc="-75" baseline="-11805" dirty="0">
                <a:latin typeface="Symbol"/>
                <a:cs typeface="Symbol"/>
              </a:rPr>
              <a:t></a:t>
            </a:r>
            <a:endParaRPr sz="6000" baseline="-11805">
              <a:latin typeface="Symbol"/>
              <a:cs typeface="Symbol"/>
            </a:endParaRPr>
          </a:p>
          <a:p>
            <a:pPr marR="43815" algn="r">
              <a:lnSpc>
                <a:spcPct val="100000"/>
              </a:lnSpc>
              <a:spcBef>
                <a:spcPts val="434"/>
              </a:spcBef>
            </a:pPr>
            <a:r>
              <a:rPr sz="1550" i="1" spc="-50" dirty="0">
                <a:latin typeface="Times New Roman"/>
                <a:cs typeface="Times New Roman"/>
              </a:rPr>
              <a:t>L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61831" y="5370864"/>
            <a:ext cx="374015" cy="5016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4650" i="1" baseline="-25089" dirty="0">
                <a:latin typeface="Times New Roman"/>
                <a:cs typeface="Times New Roman"/>
              </a:rPr>
              <a:t>r</a:t>
            </a:r>
            <a:r>
              <a:rPr sz="4650" i="1" spc="-682" baseline="-25089" dirty="0">
                <a:latin typeface="Times New Roman"/>
                <a:cs typeface="Times New Roman"/>
              </a:rPr>
              <a:t> </a:t>
            </a:r>
            <a:r>
              <a:rPr sz="1550" spc="-50" dirty="0">
                <a:latin typeface="Times New Roman"/>
                <a:cs typeface="Times New Roman"/>
              </a:rPr>
              <a:t>3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55554" y="5284627"/>
            <a:ext cx="127000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-50" dirty="0">
                <a:latin typeface="Times New Roman"/>
                <a:cs typeface="Times New Roman"/>
              </a:rPr>
              <a:t>0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60010" y="4690532"/>
            <a:ext cx="1268730" cy="8648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5500" spc="-795" dirty="0">
                <a:latin typeface="Symbol"/>
                <a:cs typeface="Symbol"/>
              </a:rPr>
              <a:t></a:t>
            </a:r>
            <a:r>
              <a:rPr sz="5500" spc="60" dirty="0">
                <a:latin typeface="Times New Roman"/>
                <a:cs typeface="Times New Roman"/>
              </a:rPr>
              <a:t> </a:t>
            </a:r>
            <a:r>
              <a:rPr sz="4650" spc="-1950" baseline="49283" dirty="0">
                <a:latin typeface="Cambria"/>
                <a:cs typeface="Cambria"/>
              </a:rPr>
              <a:t>→</a:t>
            </a:r>
            <a:r>
              <a:rPr sz="4650" spc="-187" baseline="49283" dirty="0">
                <a:latin typeface="Cambria"/>
                <a:cs typeface="Cambria"/>
              </a:rPr>
              <a:t> </a:t>
            </a:r>
            <a:r>
              <a:rPr sz="3100" spc="50" dirty="0">
                <a:latin typeface="Symbol"/>
                <a:cs typeface="Symbol"/>
              </a:rPr>
              <a:t></a:t>
            </a:r>
            <a:r>
              <a:rPr sz="3100" spc="-15" dirty="0">
                <a:latin typeface="Times New Roman"/>
                <a:cs typeface="Times New Roman"/>
              </a:rPr>
              <a:t> </a:t>
            </a:r>
            <a:r>
              <a:rPr sz="4650" spc="-1492" baseline="34946" dirty="0">
                <a:latin typeface="Cambria"/>
                <a:cs typeface="Cambria"/>
              </a:rPr>
              <a:t>→</a:t>
            </a:r>
            <a:r>
              <a:rPr sz="5500" spc="-994" dirty="0">
                <a:latin typeface="Symbol"/>
                <a:cs typeface="Symbol"/>
              </a:rPr>
              <a:t></a:t>
            </a:r>
            <a:endParaRPr sz="55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9691" y="4907415"/>
            <a:ext cx="192405" cy="5016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100" spc="-1350" dirty="0">
                <a:latin typeface="Cambria"/>
                <a:cs typeface="Cambria"/>
              </a:rPr>
              <a:t>→</a:t>
            </a:r>
            <a:endParaRPr sz="31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60008" y="5526259"/>
            <a:ext cx="429259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spc="-75" dirty="0">
                <a:latin typeface="Times New Roman"/>
                <a:cs typeface="Times New Roman"/>
              </a:rPr>
              <a:t>4</a:t>
            </a:r>
            <a:r>
              <a:rPr sz="3300" spc="-75" dirty="0">
                <a:latin typeface="Symbol"/>
                <a:cs typeface="Symbol"/>
              </a:rPr>
              <a:t></a:t>
            </a:r>
            <a:endParaRPr sz="330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80775" y="4964477"/>
            <a:ext cx="48196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u="sng" spc="-8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</a:t>
            </a:r>
            <a:endParaRPr sz="3300">
              <a:latin typeface="Symbol"/>
              <a:cs typeface="Symbo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613527" y="2922651"/>
            <a:ext cx="2063750" cy="3608070"/>
            <a:chOff x="5613527" y="2922651"/>
            <a:chExt cx="2063750" cy="3608070"/>
          </a:xfrm>
        </p:grpSpPr>
        <p:sp>
          <p:nvSpPr>
            <p:cNvPr id="14" name="object 14"/>
            <p:cNvSpPr/>
            <p:nvPr/>
          </p:nvSpPr>
          <p:spPr>
            <a:xfrm>
              <a:off x="5618988" y="3017520"/>
              <a:ext cx="1257300" cy="3508375"/>
            </a:xfrm>
            <a:custGeom>
              <a:avLst/>
              <a:gdLst/>
              <a:ahLst/>
              <a:cxnLst/>
              <a:rect l="l" t="t" r="r" b="b"/>
              <a:pathLst>
                <a:path w="1257300" h="3508375">
                  <a:moveTo>
                    <a:pt x="628650" y="0"/>
                  </a:moveTo>
                  <a:lnTo>
                    <a:pt x="579518" y="5277"/>
                  </a:lnTo>
                  <a:lnTo>
                    <a:pt x="531421" y="20850"/>
                  </a:lnTo>
                  <a:lnTo>
                    <a:pt x="484498" y="46328"/>
                  </a:lnTo>
                  <a:lnTo>
                    <a:pt x="438890" y="81322"/>
                  </a:lnTo>
                  <a:lnTo>
                    <a:pt x="394735" y="125440"/>
                  </a:lnTo>
                  <a:lnTo>
                    <a:pt x="352175" y="178294"/>
                  </a:lnTo>
                  <a:lnTo>
                    <a:pt x="311347" y="239493"/>
                  </a:lnTo>
                  <a:lnTo>
                    <a:pt x="291627" y="273100"/>
                  </a:lnTo>
                  <a:lnTo>
                    <a:pt x="272393" y="308648"/>
                  </a:lnTo>
                  <a:lnTo>
                    <a:pt x="253661" y="346086"/>
                  </a:lnTo>
                  <a:lnTo>
                    <a:pt x="235451" y="385367"/>
                  </a:lnTo>
                  <a:lnTo>
                    <a:pt x="217778" y="426442"/>
                  </a:lnTo>
                  <a:lnTo>
                    <a:pt x="200662" y="469262"/>
                  </a:lnTo>
                  <a:lnTo>
                    <a:pt x="184118" y="513778"/>
                  </a:lnTo>
                  <a:lnTo>
                    <a:pt x="168164" y="559942"/>
                  </a:lnTo>
                  <a:lnTo>
                    <a:pt x="152819" y="607704"/>
                  </a:lnTo>
                  <a:lnTo>
                    <a:pt x="138099" y="657017"/>
                  </a:lnTo>
                  <a:lnTo>
                    <a:pt x="124022" y="707831"/>
                  </a:lnTo>
                  <a:lnTo>
                    <a:pt x="110606" y="760097"/>
                  </a:lnTo>
                  <a:lnTo>
                    <a:pt x="97867" y="813767"/>
                  </a:lnTo>
                  <a:lnTo>
                    <a:pt x="85823" y="868792"/>
                  </a:lnTo>
                  <a:lnTo>
                    <a:pt x="74493" y="925124"/>
                  </a:lnTo>
                  <a:lnTo>
                    <a:pt x="63892" y="982713"/>
                  </a:lnTo>
                  <a:lnTo>
                    <a:pt x="54039" y="1041511"/>
                  </a:lnTo>
                  <a:lnTo>
                    <a:pt x="44951" y="1101469"/>
                  </a:lnTo>
                  <a:lnTo>
                    <a:pt x="36646" y="1162538"/>
                  </a:lnTo>
                  <a:lnTo>
                    <a:pt x="29141" y="1224669"/>
                  </a:lnTo>
                  <a:lnTo>
                    <a:pt x="22454" y="1287815"/>
                  </a:lnTo>
                  <a:lnTo>
                    <a:pt x="16601" y="1351925"/>
                  </a:lnTo>
                  <a:lnTo>
                    <a:pt x="11601" y="1416952"/>
                  </a:lnTo>
                  <a:lnTo>
                    <a:pt x="7471" y="1482846"/>
                  </a:lnTo>
                  <a:lnTo>
                    <a:pt x="4229" y="1549559"/>
                  </a:lnTo>
                  <a:lnTo>
                    <a:pt x="1891" y="1617042"/>
                  </a:lnTo>
                  <a:lnTo>
                    <a:pt x="475" y="1685247"/>
                  </a:lnTo>
                  <a:lnTo>
                    <a:pt x="0" y="1754123"/>
                  </a:lnTo>
                  <a:lnTo>
                    <a:pt x="475" y="1823002"/>
                  </a:lnTo>
                  <a:lnTo>
                    <a:pt x="1891" y="1891208"/>
                  </a:lnTo>
                  <a:lnTo>
                    <a:pt x="4229" y="1958692"/>
                  </a:lnTo>
                  <a:lnTo>
                    <a:pt x="7471" y="2025407"/>
                  </a:lnTo>
                  <a:lnTo>
                    <a:pt x="11601" y="2091302"/>
                  </a:lnTo>
                  <a:lnTo>
                    <a:pt x="16601" y="2156330"/>
                  </a:lnTo>
                  <a:lnTo>
                    <a:pt x="22454" y="2220441"/>
                  </a:lnTo>
                  <a:lnTo>
                    <a:pt x="29141" y="2283587"/>
                  </a:lnTo>
                  <a:lnTo>
                    <a:pt x="36646" y="2345719"/>
                  </a:lnTo>
                  <a:lnTo>
                    <a:pt x="44951" y="2406789"/>
                  </a:lnTo>
                  <a:lnTo>
                    <a:pt x="54039" y="2466747"/>
                  </a:lnTo>
                  <a:lnTo>
                    <a:pt x="63892" y="2525545"/>
                  </a:lnTo>
                  <a:lnTo>
                    <a:pt x="74493" y="2583134"/>
                  </a:lnTo>
                  <a:lnTo>
                    <a:pt x="85823" y="2639466"/>
                  </a:lnTo>
                  <a:lnTo>
                    <a:pt x="97867" y="2694491"/>
                  </a:lnTo>
                  <a:lnTo>
                    <a:pt x="110606" y="2748161"/>
                  </a:lnTo>
                  <a:lnTo>
                    <a:pt x="124022" y="2800427"/>
                  </a:lnTo>
                  <a:lnTo>
                    <a:pt x="138099" y="2851241"/>
                  </a:lnTo>
                  <a:lnTo>
                    <a:pt x="152819" y="2900553"/>
                  </a:lnTo>
                  <a:lnTo>
                    <a:pt x="168164" y="2948315"/>
                  </a:lnTo>
                  <a:lnTo>
                    <a:pt x="184118" y="2994479"/>
                  </a:lnTo>
                  <a:lnTo>
                    <a:pt x="200662" y="3038994"/>
                  </a:lnTo>
                  <a:lnTo>
                    <a:pt x="217778" y="3081814"/>
                  </a:lnTo>
                  <a:lnTo>
                    <a:pt x="235451" y="3122888"/>
                  </a:lnTo>
                  <a:lnTo>
                    <a:pt x="253661" y="3162168"/>
                  </a:lnTo>
                  <a:lnTo>
                    <a:pt x="272393" y="3199606"/>
                  </a:lnTo>
                  <a:lnTo>
                    <a:pt x="291627" y="3235153"/>
                  </a:lnTo>
                  <a:lnTo>
                    <a:pt x="311347" y="3268759"/>
                  </a:lnTo>
                  <a:lnTo>
                    <a:pt x="352175" y="3329957"/>
                  </a:lnTo>
                  <a:lnTo>
                    <a:pt x="394735" y="3382810"/>
                  </a:lnTo>
                  <a:lnTo>
                    <a:pt x="438890" y="3426928"/>
                  </a:lnTo>
                  <a:lnTo>
                    <a:pt x="484498" y="3461920"/>
                  </a:lnTo>
                  <a:lnTo>
                    <a:pt x="531421" y="3487398"/>
                  </a:lnTo>
                  <a:lnTo>
                    <a:pt x="579518" y="3502970"/>
                  </a:lnTo>
                  <a:lnTo>
                    <a:pt x="628650" y="3508247"/>
                  </a:lnTo>
                  <a:lnTo>
                    <a:pt x="653336" y="3506920"/>
                  </a:lnTo>
                  <a:lnTo>
                    <a:pt x="701968" y="3496446"/>
                  </a:lnTo>
                  <a:lnTo>
                    <a:pt x="749495" y="3475873"/>
                  </a:lnTo>
                  <a:lnTo>
                    <a:pt x="795778" y="3445589"/>
                  </a:lnTo>
                  <a:lnTo>
                    <a:pt x="840677" y="3405985"/>
                  </a:lnTo>
                  <a:lnTo>
                    <a:pt x="884052" y="3357451"/>
                  </a:lnTo>
                  <a:lnTo>
                    <a:pt x="925764" y="3300377"/>
                  </a:lnTo>
                  <a:lnTo>
                    <a:pt x="965672" y="3235153"/>
                  </a:lnTo>
                  <a:lnTo>
                    <a:pt x="984906" y="3199606"/>
                  </a:lnTo>
                  <a:lnTo>
                    <a:pt x="1003638" y="3162168"/>
                  </a:lnTo>
                  <a:lnTo>
                    <a:pt x="1021848" y="3122888"/>
                  </a:lnTo>
                  <a:lnTo>
                    <a:pt x="1039521" y="3081814"/>
                  </a:lnTo>
                  <a:lnTo>
                    <a:pt x="1056637" y="3038994"/>
                  </a:lnTo>
                  <a:lnTo>
                    <a:pt x="1073181" y="2994479"/>
                  </a:lnTo>
                  <a:lnTo>
                    <a:pt x="1089135" y="2948315"/>
                  </a:lnTo>
                  <a:lnTo>
                    <a:pt x="1104480" y="2900553"/>
                  </a:lnTo>
                  <a:lnTo>
                    <a:pt x="1119200" y="2851241"/>
                  </a:lnTo>
                  <a:lnTo>
                    <a:pt x="1133277" y="2800427"/>
                  </a:lnTo>
                  <a:lnTo>
                    <a:pt x="1146693" y="2748161"/>
                  </a:lnTo>
                  <a:lnTo>
                    <a:pt x="1159432" y="2694491"/>
                  </a:lnTo>
                  <a:lnTo>
                    <a:pt x="1171476" y="2639466"/>
                  </a:lnTo>
                  <a:lnTo>
                    <a:pt x="1182806" y="2583134"/>
                  </a:lnTo>
                  <a:lnTo>
                    <a:pt x="1193407" y="2525545"/>
                  </a:lnTo>
                  <a:lnTo>
                    <a:pt x="1203260" y="2466747"/>
                  </a:lnTo>
                  <a:lnTo>
                    <a:pt x="1212348" y="2406789"/>
                  </a:lnTo>
                  <a:lnTo>
                    <a:pt x="1220653" y="2345719"/>
                  </a:lnTo>
                  <a:lnTo>
                    <a:pt x="1228158" y="2283587"/>
                  </a:lnTo>
                  <a:lnTo>
                    <a:pt x="1234845" y="2220441"/>
                  </a:lnTo>
                  <a:lnTo>
                    <a:pt x="1240698" y="2156330"/>
                  </a:lnTo>
                  <a:lnTo>
                    <a:pt x="1245698" y="2091302"/>
                  </a:lnTo>
                  <a:lnTo>
                    <a:pt x="1249828" y="2025407"/>
                  </a:lnTo>
                  <a:lnTo>
                    <a:pt x="1253070" y="1958692"/>
                  </a:lnTo>
                  <a:lnTo>
                    <a:pt x="1255408" y="1891208"/>
                  </a:lnTo>
                  <a:lnTo>
                    <a:pt x="1256824" y="1823002"/>
                  </a:lnTo>
                  <a:lnTo>
                    <a:pt x="1257300" y="1754123"/>
                  </a:lnTo>
                  <a:lnTo>
                    <a:pt x="1256824" y="1685247"/>
                  </a:lnTo>
                  <a:lnTo>
                    <a:pt x="1255408" y="1617042"/>
                  </a:lnTo>
                  <a:lnTo>
                    <a:pt x="1253070" y="1549559"/>
                  </a:lnTo>
                  <a:lnTo>
                    <a:pt x="1249828" y="1482846"/>
                  </a:lnTo>
                  <a:lnTo>
                    <a:pt x="1245698" y="1416952"/>
                  </a:lnTo>
                  <a:lnTo>
                    <a:pt x="1240698" y="1351925"/>
                  </a:lnTo>
                  <a:lnTo>
                    <a:pt x="1234845" y="1287815"/>
                  </a:lnTo>
                  <a:lnTo>
                    <a:pt x="1228158" y="1224669"/>
                  </a:lnTo>
                  <a:lnTo>
                    <a:pt x="1220653" y="1162538"/>
                  </a:lnTo>
                  <a:lnTo>
                    <a:pt x="1212348" y="1101469"/>
                  </a:lnTo>
                  <a:lnTo>
                    <a:pt x="1203260" y="1041511"/>
                  </a:lnTo>
                  <a:lnTo>
                    <a:pt x="1193407" y="982713"/>
                  </a:lnTo>
                  <a:lnTo>
                    <a:pt x="1182806" y="925124"/>
                  </a:lnTo>
                  <a:lnTo>
                    <a:pt x="1171476" y="868792"/>
                  </a:lnTo>
                  <a:lnTo>
                    <a:pt x="1159432" y="813767"/>
                  </a:lnTo>
                  <a:lnTo>
                    <a:pt x="1146693" y="760097"/>
                  </a:lnTo>
                  <a:lnTo>
                    <a:pt x="1133277" y="707831"/>
                  </a:lnTo>
                  <a:lnTo>
                    <a:pt x="1119200" y="657017"/>
                  </a:lnTo>
                  <a:lnTo>
                    <a:pt x="1104480" y="607704"/>
                  </a:lnTo>
                  <a:lnTo>
                    <a:pt x="1089135" y="559942"/>
                  </a:lnTo>
                  <a:lnTo>
                    <a:pt x="1073181" y="513778"/>
                  </a:lnTo>
                  <a:lnTo>
                    <a:pt x="1056637" y="469262"/>
                  </a:lnTo>
                  <a:lnTo>
                    <a:pt x="1039521" y="426442"/>
                  </a:lnTo>
                  <a:lnTo>
                    <a:pt x="1021848" y="385367"/>
                  </a:lnTo>
                  <a:lnTo>
                    <a:pt x="1003638" y="346086"/>
                  </a:lnTo>
                  <a:lnTo>
                    <a:pt x="984906" y="308648"/>
                  </a:lnTo>
                  <a:lnTo>
                    <a:pt x="965672" y="273100"/>
                  </a:lnTo>
                  <a:lnTo>
                    <a:pt x="945952" y="239493"/>
                  </a:lnTo>
                  <a:lnTo>
                    <a:pt x="905124" y="178294"/>
                  </a:lnTo>
                  <a:lnTo>
                    <a:pt x="862564" y="125440"/>
                  </a:lnTo>
                  <a:lnTo>
                    <a:pt x="818409" y="81322"/>
                  </a:lnTo>
                  <a:lnTo>
                    <a:pt x="772801" y="46328"/>
                  </a:lnTo>
                  <a:lnTo>
                    <a:pt x="725878" y="20850"/>
                  </a:lnTo>
                  <a:lnTo>
                    <a:pt x="677781" y="5277"/>
                  </a:lnTo>
                  <a:lnTo>
                    <a:pt x="6286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18988" y="3017520"/>
              <a:ext cx="1257300" cy="3508375"/>
            </a:xfrm>
            <a:custGeom>
              <a:avLst/>
              <a:gdLst/>
              <a:ahLst/>
              <a:cxnLst/>
              <a:rect l="l" t="t" r="r" b="b"/>
              <a:pathLst>
                <a:path w="1257300" h="3508375">
                  <a:moveTo>
                    <a:pt x="0" y="1754123"/>
                  </a:moveTo>
                  <a:lnTo>
                    <a:pt x="475" y="1685247"/>
                  </a:lnTo>
                  <a:lnTo>
                    <a:pt x="1891" y="1617042"/>
                  </a:lnTo>
                  <a:lnTo>
                    <a:pt x="4229" y="1549559"/>
                  </a:lnTo>
                  <a:lnTo>
                    <a:pt x="7471" y="1482846"/>
                  </a:lnTo>
                  <a:lnTo>
                    <a:pt x="11601" y="1416952"/>
                  </a:lnTo>
                  <a:lnTo>
                    <a:pt x="16601" y="1351925"/>
                  </a:lnTo>
                  <a:lnTo>
                    <a:pt x="22454" y="1287815"/>
                  </a:lnTo>
                  <a:lnTo>
                    <a:pt x="29141" y="1224669"/>
                  </a:lnTo>
                  <a:lnTo>
                    <a:pt x="36646" y="1162538"/>
                  </a:lnTo>
                  <a:lnTo>
                    <a:pt x="44951" y="1101469"/>
                  </a:lnTo>
                  <a:lnTo>
                    <a:pt x="54039" y="1041511"/>
                  </a:lnTo>
                  <a:lnTo>
                    <a:pt x="63892" y="982713"/>
                  </a:lnTo>
                  <a:lnTo>
                    <a:pt x="74493" y="925124"/>
                  </a:lnTo>
                  <a:lnTo>
                    <a:pt x="85823" y="868792"/>
                  </a:lnTo>
                  <a:lnTo>
                    <a:pt x="97867" y="813767"/>
                  </a:lnTo>
                  <a:lnTo>
                    <a:pt x="110606" y="760097"/>
                  </a:lnTo>
                  <a:lnTo>
                    <a:pt x="124022" y="707831"/>
                  </a:lnTo>
                  <a:lnTo>
                    <a:pt x="138099" y="657017"/>
                  </a:lnTo>
                  <a:lnTo>
                    <a:pt x="152819" y="607704"/>
                  </a:lnTo>
                  <a:lnTo>
                    <a:pt x="168164" y="559942"/>
                  </a:lnTo>
                  <a:lnTo>
                    <a:pt x="184118" y="513778"/>
                  </a:lnTo>
                  <a:lnTo>
                    <a:pt x="200662" y="469262"/>
                  </a:lnTo>
                  <a:lnTo>
                    <a:pt x="217778" y="426442"/>
                  </a:lnTo>
                  <a:lnTo>
                    <a:pt x="235451" y="385367"/>
                  </a:lnTo>
                  <a:lnTo>
                    <a:pt x="253661" y="346086"/>
                  </a:lnTo>
                  <a:lnTo>
                    <a:pt x="272393" y="308648"/>
                  </a:lnTo>
                  <a:lnTo>
                    <a:pt x="291627" y="273100"/>
                  </a:lnTo>
                  <a:lnTo>
                    <a:pt x="311347" y="239493"/>
                  </a:lnTo>
                  <a:lnTo>
                    <a:pt x="352175" y="178294"/>
                  </a:lnTo>
                  <a:lnTo>
                    <a:pt x="394735" y="125440"/>
                  </a:lnTo>
                  <a:lnTo>
                    <a:pt x="438890" y="81322"/>
                  </a:lnTo>
                  <a:lnTo>
                    <a:pt x="484498" y="46328"/>
                  </a:lnTo>
                  <a:lnTo>
                    <a:pt x="531421" y="20850"/>
                  </a:lnTo>
                  <a:lnTo>
                    <a:pt x="579518" y="5277"/>
                  </a:lnTo>
                  <a:lnTo>
                    <a:pt x="628650" y="0"/>
                  </a:lnTo>
                  <a:lnTo>
                    <a:pt x="653336" y="1327"/>
                  </a:lnTo>
                  <a:lnTo>
                    <a:pt x="701968" y="11801"/>
                  </a:lnTo>
                  <a:lnTo>
                    <a:pt x="749495" y="32375"/>
                  </a:lnTo>
                  <a:lnTo>
                    <a:pt x="795778" y="62660"/>
                  </a:lnTo>
                  <a:lnTo>
                    <a:pt x="840677" y="102265"/>
                  </a:lnTo>
                  <a:lnTo>
                    <a:pt x="884052" y="150800"/>
                  </a:lnTo>
                  <a:lnTo>
                    <a:pt x="925764" y="207875"/>
                  </a:lnTo>
                  <a:lnTo>
                    <a:pt x="965672" y="273100"/>
                  </a:lnTo>
                  <a:lnTo>
                    <a:pt x="984906" y="308648"/>
                  </a:lnTo>
                  <a:lnTo>
                    <a:pt x="1003638" y="346086"/>
                  </a:lnTo>
                  <a:lnTo>
                    <a:pt x="1021848" y="385367"/>
                  </a:lnTo>
                  <a:lnTo>
                    <a:pt x="1039521" y="426442"/>
                  </a:lnTo>
                  <a:lnTo>
                    <a:pt x="1056637" y="469262"/>
                  </a:lnTo>
                  <a:lnTo>
                    <a:pt x="1073181" y="513778"/>
                  </a:lnTo>
                  <a:lnTo>
                    <a:pt x="1089135" y="559942"/>
                  </a:lnTo>
                  <a:lnTo>
                    <a:pt x="1104480" y="607704"/>
                  </a:lnTo>
                  <a:lnTo>
                    <a:pt x="1119200" y="657017"/>
                  </a:lnTo>
                  <a:lnTo>
                    <a:pt x="1133277" y="707831"/>
                  </a:lnTo>
                  <a:lnTo>
                    <a:pt x="1146693" y="760097"/>
                  </a:lnTo>
                  <a:lnTo>
                    <a:pt x="1159432" y="813767"/>
                  </a:lnTo>
                  <a:lnTo>
                    <a:pt x="1171476" y="868792"/>
                  </a:lnTo>
                  <a:lnTo>
                    <a:pt x="1182806" y="925124"/>
                  </a:lnTo>
                  <a:lnTo>
                    <a:pt x="1193407" y="982713"/>
                  </a:lnTo>
                  <a:lnTo>
                    <a:pt x="1203260" y="1041511"/>
                  </a:lnTo>
                  <a:lnTo>
                    <a:pt x="1212348" y="1101469"/>
                  </a:lnTo>
                  <a:lnTo>
                    <a:pt x="1220653" y="1162538"/>
                  </a:lnTo>
                  <a:lnTo>
                    <a:pt x="1228158" y="1224669"/>
                  </a:lnTo>
                  <a:lnTo>
                    <a:pt x="1234845" y="1287815"/>
                  </a:lnTo>
                  <a:lnTo>
                    <a:pt x="1240698" y="1351925"/>
                  </a:lnTo>
                  <a:lnTo>
                    <a:pt x="1245698" y="1416952"/>
                  </a:lnTo>
                  <a:lnTo>
                    <a:pt x="1249828" y="1482846"/>
                  </a:lnTo>
                  <a:lnTo>
                    <a:pt x="1253070" y="1549559"/>
                  </a:lnTo>
                  <a:lnTo>
                    <a:pt x="1255408" y="1617042"/>
                  </a:lnTo>
                  <a:lnTo>
                    <a:pt x="1256824" y="1685247"/>
                  </a:lnTo>
                  <a:lnTo>
                    <a:pt x="1257300" y="1754123"/>
                  </a:lnTo>
                  <a:lnTo>
                    <a:pt x="1256824" y="1823002"/>
                  </a:lnTo>
                  <a:lnTo>
                    <a:pt x="1255408" y="1891208"/>
                  </a:lnTo>
                  <a:lnTo>
                    <a:pt x="1253070" y="1958692"/>
                  </a:lnTo>
                  <a:lnTo>
                    <a:pt x="1249828" y="2025407"/>
                  </a:lnTo>
                  <a:lnTo>
                    <a:pt x="1245698" y="2091302"/>
                  </a:lnTo>
                  <a:lnTo>
                    <a:pt x="1240698" y="2156330"/>
                  </a:lnTo>
                  <a:lnTo>
                    <a:pt x="1234845" y="2220441"/>
                  </a:lnTo>
                  <a:lnTo>
                    <a:pt x="1228158" y="2283587"/>
                  </a:lnTo>
                  <a:lnTo>
                    <a:pt x="1220653" y="2345719"/>
                  </a:lnTo>
                  <a:lnTo>
                    <a:pt x="1212348" y="2406789"/>
                  </a:lnTo>
                  <a:lnTo>
                    <a:pt x="1203260" y="2466747"/>
                  </a:lnTo>
                  <a:lnTo>
                    <a:pt x="1193407" y="2525545"/>
                  </a:lnTo>
                  <a:lnTo>
                    <a:pt x="1182806" y="2583134"/>
                  </a:lnTo>
                  <a:lnTo>
                    <a:pt x="1171476" y="2639466"/>
                  </a:lnTo>
                  <a:lnTo>
                    <a:pt x="1159432" y="2694491"/>
                  </a:lnTo>
                  <a:lnTo>
                    <a:pt x="1146693" y="2748161"/>
                  </a:lnTo>
                  <a:lnTo>
                    <a:pt x="1133277" y="2800427"/>
                  </a:lnTo>
                  <a:lnTo>
                    <a:pt x="1119200" y="2851241"/>
                  </a:lnTo>
                  <a:lnTo>
                    <a:pt x="1104480" y="2900553"/>
                  </a:lnTo>
                  <a:lnTo>
                    <a:pt x="1089135" y="2948315"/>
                  </a:lnTo>
                  <a:lnTo>
                    <a:pt x="1073181" y="2994479"/>
                  </a:lnTo>
                  <a:lnTo>
                    <a:pt x="1056637" y="3038994"/>
                  </a:lnTo>
                  <a:lnTo>
                    <a:pt x="1039521" y="3081814"/>
                  </a:lnTo>
                  <a:lnTo>
                    <a:pt x="1021848" y="3122888"/>
                  </a:lnTo>
                  <a:lnTo>
                    <a:pt x="1003638" y="3162168"/>
                  </a:lnTo>
                  <a:lnTo>
                    <a:pt x="984906" y="3199606"/>
                  </a:lnTo>
                  <a:lnTo>
                    <a:pt x="965672" y="3235153"/>
                  </a:lnTo>
                  <a:lnTo>
                    <a:pt x="945952" y="3268759"/>
                  </a:lnTo>
                  <a:lnTo>
                    <a:pt x="905124" y="3329957"/>
                  </a:lnTo>
                  <a:lnTo>
                    <a:pt x="862564" y="3382810"/>
                  </a:lnTo>
                  <a:lnTo>
                    <a:pt x="818409" y="3426928"/>
                  </a:lnTo>
                  <a:lnTo>
                    <a:pt x="772801" y="3461920"/>
                  </a:lnTo>
                  <a:lnTo>
                    <a:pt x="725878" y="3487398"/>
                  </a:lnTo>
                  <a:lnTo>
                    <a:pt x="677781" y="3502970"/>
                  </a:lnTo>
                  <a:lnTo>
                    <a:pt x="628650" y="3508247"/>
                  </a:lnTo>
                  <a:lnTo>
                    <a:pt x="603963" y="3506920"/>
                  </a:lnTo>
                  <a:lnTo>
                    <a:pt x="555331" y="3496446"/>
                  </a:lnTo>
                  <a:lnTo>
                    <a:pt x="507804" y="3475873"/>
                  </a:lnTo>
                  <a:lnTo>
                    <a:pt x="461521" y="3445589"/>
                  </a:lnTo>
                  <a:lnTo>
                    <a:pt x="416622" y="3405985"/>
                  </a:lnTo>
                  <a:lnTo>
                    <a:pt x="373247" y="3357451"/>
                  </a:lnTo>
                  <a:lnTo>
                    <a:pt x="331535" y="3300377"/>
                  </a:lnTo>
                  <a:lnTo>
                    <a:pt x="291627" y="3235153"/>
                  </a:lnTo>
                  <a:lnTo>
                    <a:pt x="272393" y="3199606"/>
                  </a:lnTo>
                  <a:lnTo>
                    <a:pt x="253661" y="3162168"/>
                  </a:lnTo>
                  <a:lnTo>
                    <a:pt x="235451" y="3122888"/>
                  </a:lnTo>
                  <a:lnTo>
                    <a:pt x="217778" y="3081814"/>
                  </a:lnTo>
                  <a:lnTo>
                    <a:pt x="200662" y="3038994"/>
                  </a:lnTo>
                  <a:lnTo>
                    <a:pt x="184118" y="2994479"/>
                  </a:lnTo>
                  <a:lnTo>
                    <a:pt x="168164" y="2948315"/>
                  </a:lnTo>
                  <a:lnTo>
                    <a:pt x="152819" y="2900553"/>
                  </a:lnTo>
                  <a:lnTo>
                    <a:pt x="138099" y="2851241"/>
                  </a:lnTo>
                  <a:lnTo>
                    <a:pt x="124022" y="2800427"/>
                  </a:lnTo>
                  <a:lnTo>
                    <a:pt x="110606" y="2748161"/>
                  </a:lnTo>
                  <a:lnTo>
                    <a:pt x="97867" y="2694491"/>
                  </a:lnTo>
                  <a:lnTo>
                    <a:pt x="85823" y="2639466"/>
                  </a:lnTo>
                  <a:lnTo>
                    <a:pt x="74493" y="2583134"/>
                  </a:lnTo>
                  <a:lnTo>
                    <a:pt x="63892" y="2525545"/>
                  </a:lnTo>
                  <a:lnTo>
                    <a:pt x="54039" y="2466747"/>
                  </a:lnTo>
                  <a:lnTo>
                    <a:pt x="44951" y="2406789"/>
                  </a:lnTo>
                  <a:lnTo>
                    <a:pt x="36646" y="2345719"/>
                  </a:lnTo>
                  <a:lnTo>
                    <a:pt x="29141" y="2283587"/>
                  </a:lnTo>
                  <a:lnTo>
                    <a:pt x="22454" y="2220441"/>
                  </a:lnTo>
                  <a:lnTo>
                    <a:pt x="16601" y="2156330"/>
                  </a:lnTo>
                  <a:lnTo>
                    <a:pt x="11601" y="2091302"/>
                  </a:lnTo>
                  <a:lnTo>
                    <a:pt x="7471" y="2025407"/>
                  </a:lnTo>
                  <a:lnTo>
                    <a:pt x="4229" y="1958692"/>
                  </a:lnTo>
                  <a:lnTo>
                    <a:pt x="1891" y="1891208"/>
                  </a:lnTo>
                  <a:lnTo>
                    <a:pt x="475" y="1823002"/>
                  </a:lnTo>
                  <a:lnTo>
                    <a:pt x="0" y="175412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33288" y="3110484"/>
              <a:ext cx="1028700" cy="3324225"/>
            </a:xfrm>
            <a:custGeom>
              <a:avLst/>
              <a:gdLst/>
              <a:ahLst/>
              <a:cxnLst/>
              <a:rect l="l" t="t" r="r" b="b"/>
              <a:pathLst>
                <a:path w="1028700" h="3324225">
                  <a:moveTo>
                    <a:pt x="514350" y="0"/>
                  </a:moveTo>
                  <a:lnTo>
                    <a:pt x="471091" y="5793"/>
                  </a:lnTo>
                  <a:lnTo>
                    <a:pt x="428824" y="22866"/>
                  </a:lnTo>
                  <a:lnTo>
                    <a:pt x="387693" y="50758"/>
                  </a:lnTo>
                  <a:lnTo>
                    <a:pt x="347839" y="89005"/>
                  </a:lnTo>
                  <a:lnTo>
                    <a:pt x="309407" y="137148"/>
                  </a:lnTo>
                  <a:lnTo>
                    <a:pt x="272537" y="194725"/>
                  </a:lnTo>
                  <a:lnTo>
                    <a:pt x="237374" y="261273"/>
                  </a:lnTo>
                  <a:lnTo>
                    <a:pt x="220477" y="297767"/>
                  </a:lnTo>
                  <a:lnTo>
                    <a:pt x="204059" y="336332"/>
                  </a:lnTo>
                  <a:lnTo>
                    <a:pt x="188140" y="376908"/>
                  </a:lnTo>
                  <a:lnTo>
                    <a:pt x="172737" y="419439"/>
                  </a:lnTo>
                  <a:lnTo>
                    <a:pt x="157867" y="463867"/>
                  </a:lnTo>
                  <a:lnTo>
                    <a:pt x="143548" y="510134"/>
                  </a:lnTo>
                  <a:lnTo>
                    <a:pt x="129799" y="558183"/>
                  </a:lnTo>
                  <a:lnTo>
                    <a:pt x="116637" y="607955"/>
                  </a:lnTo>
                  <a:lnTo>
                    <a:pt x="104080" y="659394"/>
                  </a:lnTo>
                  <a:lnTo>
                    <a:pt x="92145" y="712441"/>
                  </a:lnTo>
                  <a:lnTo>
                    <a:pt x="80852" y="767038"/>
                  </a:lnTo>
                  <a:lnTo>
                    <a:pt x="70216" y="823129"/>
                  </a:lnTo>
                  <a:lnTo>
                    <a:pt x="60258" y="880655"/>
                  </a:lnTo>
                  <a:lnTo>
                    <a:pt x="50993" y="939558"/>
                  </a:lnTo>
                  <a:lnTo>
                    <a:pt x="42440" y="999782"/>
                  </a:lnTo>
                  <a:lnTo>
                    <a:pt x="34617" y="1061267"/>
                  </a:lnTo>
                  <a:lnTo>
                    <a:pt x="27542" y="1123958"/>
                  </a:lnTo>
                  <a:lnTo>
                    <a:pt x="21233" y="1187795"/>
                  </a:lnTo>
                  <a:lnTo>
                    <a:pt x="15706" y="1252721"/>
                  </a:lnTo>
                  <a:lnTo>
                    <a:pt x="10981" y="1318679"/>
                  </a:lnTo>
                  <a:lnTo>
                    <a:pt x="7075" y="1385611"/>
                  </a:lnTo>
                  <a:lnTo>
                    <a:pt x="4007" y="1453458"/>
                  </a:lnTo>
                  <a:lnTo>
                    <a:pt x="1792" y="1522165"/>
                  </a:lnTo>
                  <a:lnTo>
                    <a:pt x="451" y="1591672"/>
                  </a:lnTo>
                  <a:lnTo>
                    <a:pt x="0" y="1661921"/>
                  </a:lnTo>
                  <a:lnTo>
                    <a:pt x="451" y="1732173"/>
                  </a:lnTo>
                  <a:lnTo>
                    <a:pt x="1792" y="1801682"/>
                  </a:lnTo>
                  <a:lnTo>
                    <a:pt x="4007" y="1870390"/>
                  </a:lnTo>
                  <a:lnTo>
                    <a:pt x="7075" y="1938239"/>
                  </a:lnTo>
                  <a:lnTo>
                    <a:pt x="10981" y="2005171"/>
                  </a:lnTo>
                  <a:lnTo>
                    <a:pt x="15706" y="2071130"/>
                  </a:lnTo>
                  <a:lnTo>
                    <a:pt x="21233" y="2136057"/>
                  </a:lnTo>
                  <a:lnTo>
                    <a:pt x="27542" y="2199895"/>
                  </a:lnTo>
                  <a:lnTo>
                    <a:pt x="34617" y="2262586"/>
                  </a:lnTo>
                  <a:lnTo>
                    <a:pt x="42440" y="2324072"/>
                  </a:lnTo>
                  <a:lnTo>
                    <a:pt x="50993" y="2384296"/>
                  </a:lnTo>
                  <a:lnTo>
                    <a:pt x="60258" y="2443200"/>
                  </a:lnTo>
                  <a:lnTo>
                    <a:pt x="70216" y="2500725"/>
                  </a:lnTo>
                  <a:lnTo>
                    <a:pt x="80852" y="2556816"/>
                  </a:lnTo>
                  <a:lnTo>
                    <a:pt x="92145" y="2611413"/>
                  </a:lnTo>
                  <a:lnTo>
                    <a:pt x="104080" y="2664460"/>
                  </a:lnTo>
                  <a:lnTo>
                    <a:pt x="116637" y="2715898"/>
                  </a:lnTo>
                  <a:lnTo>
                    <a:pt x="129799" y="2765670"/>
                  </a:lnTo>
                  <a:lnTo>
                    <a:pt x="143548" y="2813718"/>
                  </a:lnTo>
                  <a:lnTo>
                    <a:pt x="157867" y="2859985"/>
                  </a:lnTo>
                  <a:lnTo>
                    <a:pt x="172737" y="2904412"/>
                  </a:lnTo>
                  <a:lnTo>
                    <a:pt x="188140" y="2946943"/>
                  </a:lnTo>
                  <a:lnTo>
                    <a:pt x="204059" y="2987519"/>
                  </a:lnTo>
                  <a:lnTo>
                    <a:pt x="220477" y="3026083"/>
                  </a:lnTo>
                  <a:lnTo>
                    <a:pt x="237374" y="3062576"/>
                  </a:lnTo>
                  <a:lnTo>
                    <a:pt x="254733" y="3096942"/>
                  </a:lnTo>
                  <a:lnTo>
                    <a:pt x="290767" y="3159061"/>
                  </a:lnTo>
                  <a:lnTo>
                    <a:pt x="328436" y="3211977"/>
                  </a:lnTo>
                  <a:lnTo>
                    <a:pt x="367597" y="3255229"/>
                  </a:lnTo>
                  <a:lnTo>
                    <a:pt x="408108" y="3288356"/>
                  </a:lnTo>
                  <a:lnTo>
                    <a:pt x="449824" y="3310895"/>
                  </a:lnTo>
                  <a:lnTo>
                    <a:pt x="492605" y="3322386"/>
                  </a:lnTo>
                  <a:lnTo>
                    <a:pt x="514350" y="3323843"/>
                  </a:lnTo>
                  <a:lnTo>
                    <a:pt x="536094" y="3322386"/>
                  </a:lnTo>
                  <a:lnTo>
                    <a:pt x="578875" y="3310895"/>
                  </a:lnTo>
                  <a:lnTo>
                    <a:pt x="620591" y="3288356"/>
                  </a:lnTo>
                  <a:lnTo>
                    <a:pt x="661102" y="3255229"/>
                  </a:lnTo>
                  <a:lnTo>
                    <a:pt x="700263" y="3211977"/>
                  </a:lnTo>
                  <a:lnTo>
                    <a:pt x="737932" y="3159061"/>
                  </a:lnTo>
                  <a:lnTo>
                    <a:pt x="773966" y="3096942"/>
                  </a:lnTo>
                  <a:lnTo>
                    <a:pt x="791325" y="3062576"/>
                  </a:lnTo>
                  <a:lnTo>
                    <a:pt x="808222" y="3026083"/>
                  </a:lnTo>
                  <a:lnTo>
                    <a:pt x="824640" y="2987519"/>
                  </a:lnTo>
                  <a:lnTo>
                    <a:pt x="840559" y="2946943"/>
                  </a:lnTo>
                  <a:lnTo>
                    <a:pt x="855962" y="2904412"/>
                  </a:lnTo>
                  <a:lnTo>
                    <a:pt x="870832" y="2859985"/>
                  </a:lnTo>
                  <a:lnTo>
                    <a:pt x="885151" y="2813718"/>
                  </a:lnTo>
                  <a:lnTo>
                    <a:pt x="898900" y="2765670"/>
                  </a:lnTo>
                  <a:lnTo>
                    <a:pt x="912062" y="2715898"/>
                  </a:lnTo>
                  <a:lnTo>
                    <a:pt x="924619" y="2664460"/>
                  </a:lnTo>
                  <a:lnTo>
                    <a:pt x="936554" y="2611413"/>
                  </a:lnTo>
                  <a:lnTo>
                    <a:pt x="947847" y="2556816"/>
                  </a:lnTo>
                  <a:lnTo>
                    <a:pt x="958483" y="2500725"/>
                  </a:lnTo>
                  <a:lnTo>
                    <a:pt x="968441" y="2443200"/>
                  </a:lnTo>
                  <a:lnTo>
                    <a:pt x="977706" y="2384296"/>
                  </a:lnTo>
                  <a:lnTo>
                    <a:pt x="986259" y="2324072"/>
                  </a:lnTo>
                  <a:lnTo>
                    <a:pt x="994082" y="2262586"/>
                  </a:lnTo>
                  <a:lnTo>
                    <a:pt x="1001157" y="2199895"/>
                  </a:lnTo>
                  <a:lnTo>
                    <a:pt x="1007466" y="2136057"/>
                  </a:lnTo>
                  <a:lnTo>
                    <a:pt x="1012993" y="2071130"/>
                  </a:lnTo>
                  <a:lnTo>
                    <a:pt x="1017718" y="2005171"/>
                  </a:lnTo>
                  <a:lnTo>
                    <a:pt x="1021624" y="1938239"/>
                  </a:lnTo>
                  <a:lnTo>
                    <a:pt x="1024692" y="1870390"/>
                  </a:lnTo>
                  <a:lnTo>
                    <a:pt x="1026907" y="1801682"/>
                  </a:lnTo>
                  <a:lnTo>
                    <a:pt x="1028248" y="1732173"/>
                  </a:lnTo>
                  <a:lnTo>
                    <a:pt x="1028700" y="1661921"/>
                  </a:lnTo>
                  <a:lnTo>
                    <a:pt x="1028248" y="1591672"/>
                  </a:lnTo>
                  <a:lnTo>
                    <a:pt x="1026907" y="1522165"/>
                  </a:lnTo>
                  <a:lnTo>
                    <a:pt x="1024692" y="1453458"/>
                  </a:lnTo>
                  <a:lnTo>
                    <a:pt x="1021624" y="1385611"/>
                  </a:lnTo>
                  <a:lnTo>
                    <a:pt x="1017718" y="1318679"/>
                  </a:lnTo>
                  <a:lnTo>
                    <a:pt x="1012993" y="1252721"/>
                  </a:lnTo>
                  <a:lnTo>
                    <a:pt x="1007466" y="1187795"/>
                  </a:lnTo>
                  <a:lnTo>
                    <a:pt x="1001157" y="1123958"/>
                  </a:lnTo>
                  <a:lnTo>
                    <a:pt x="994082" y="1061267"/>
                  </a:lnTo>
                  <a:lnTo>
                    <a:pt x="986259" y="999782"/>
                  </a:lnTo>
                  <a:lnTo>
                    <a:pt x="977706" y="939558"/>
                  </a:lnTo>
                  <a:lnTo>
                    <a:pt x="968441" y="880655"/>
                  </a:lnTo>
                  <a:lnTo>
                    <a:pt x="958483" y="823129"/>
                  </a:lnTo>
                  <a:lnTo>
                    <a:pt x="947847" y="767038"/>
                  </a:lnTo>
                  <a:lnTo>
                    <a:pt x="936554" y="712441"/>
                  </a:lnTo>
                  <a:lnTo>
                    <a:pt x="924619" y="659394"/>
                  </a:lnTo>
                  <a:lnTo>
                    <a:pt x="912062" y="607955"/>
                  </a:lnTo>
                  <a:lnTo>
                    <a:pt x="898900" y="558183"/>
                  </a:lnTo>
                  <a:lnTo>
                    <a:pt x="885151" y="510134"/>
                  </a:lnTo>
                  <a:lnTo>
                    <a:pt x="870832" y="463867"/>
                  </a:lnTo>
                  <a:lnTo>
                    <a:pt x="855962" y="419439"/>
                  </a:lnTo>
                  <a:lnTo>
                    <a:pt x="840559" y="376908"/>
                  </a:lnTo>
                  <a:lnTo>
                    <a:pt x="824640" y="336332"/>
                  </a:lnTo>
                  <a:lnTo>
                    <a:pt x="808222" y="297767"/>
                  </a:lnTo>
                  <a:lnTo>
                    <a:pt x="791325" y="261273"/>
                  </a:lnTo>
                  <a:lnTo>
                    <a:pt x="773966" y="226906"/>
                  </a:lnTo>
                  <a:lnTo>
                    <a:pt x="737932" y="164786"/>
                  </a:lnTo>
                  <a:lnTo>
                    <a:pt x="700263" y="111869"/>
                  </a:lnTo>
                  <a:lnTo>
                    <a:pt x="661102" y="68616"/>
                  </a:lnTo>
                  <a:lnTo>
                    <a:pt x="620591" y="35489"/>
                  </a:lnTo>
                  <a:lnTo>
                    <a:pt x="578875" y="12949"/>
                  </a:lnTo>
                  <a:lnTo>
                    <a:pt x="536094" y="1458"/>
                  </a:lnTo>
                  <a:lnTo>
                    <a:pt x="51435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33288" y="3110484"/>
              <a:ext cx="1028700" cy="3324225"/>
            </a:xfrm>
            <a:custGeom>
              <a:avLst/>
              <a:gdLst/>
              <a:ahLst/>
              <a:cxnLst/>
              <a:rect l="l" t="t" r="r" b="b"/>
              <a:pathLst>
                <a:path w="1028700" h="3324225">
                  <a:moveTo>
                    <a:pt x="0" y="1661921"/>
                  </a:moveTo>
                  <a:lnTo>
                    <a:pt x="451" y="1591672"/>
                  </a:lnTo>
                  <a:lnTo>
                    <a:pt x="1792" y="1522165"/>
                  </a:lnTo>
                  <a:lnTo>
                    <a:pt x="4007" y="1453458"/>
                  </a:lnTo>
                  <a:lnTo>
                    <a:pt x="7075" y="1385611"/>
                  </a:lnTo>
                  <a:lnTo>
                    <a:pt x="10981" y="1318679"/>
                  </a:lnTo>
                  <a:lnTo>
                    <a:pt x="15706" y="1252721"/>
                  </a:lnTo>
                  <a:lnTo>
                    <a:pt x="21233" y="1187795"/>
                  </a:lnTo>
                  <a:lnTo>
                    <a:pt x="27542" y="1123958"/>
                  </a:lnTo>
                  <a:lnTo>
                    <a:pt x="34617" y="1061267"/>
                  </a:lnTo>
                  <a:lnTo>
                    <a:pt x="42440" y="999782"/>
                  </a:lnTo>
                  <a:lnTo>
                    <a:pt x="50993" y="939558"/>
                  </a:lnTo>
                  <a:lnTo>
                    <a:pt x="60258" y="880655"/>
                  </a:lnTo>
                  <a:lnTo>
                    <a:pt x="70216" y="823129"/>
                  </a:lnTo>
                  <a:lnTo>
                    <a:pt x="80852" y="767038"/>
                  </a:lnTo>
                  <a:lnTo>
                    <a:pt x="92145" y="712441"/>
                  </a:lnTo>
                  <a:lnTo>
                    <a:pt x="104080" y="659394"/>
                  </a:lnTo>
                  <a:lnTo>
                    <a:pt x="116637" y="607955"/>
                  </a:lnTo>
                  <a:lnTo>
                    <a:pt x="129799" y="558183"/>
                  </a:lnTo>
                  <a:lnTo>
                    <a:pt x="143548" y="510134"/>
                  </a:lnTo>
                  <a:lnTo>
                    <a:pt x="157867" y="463867"/>
                  </a:lnTo>
                  <a:lnTo>
                    <a:pt x="172737" y="419439"/>
                  </a:lnTo>
                  <a:lnTo>
                    <a:pt x="188140" y="376908"/>
                  </a:lnTo>
                  <a:lnTo>
                    <a:pt x="204059" y="336332"/>
                  </a:lnTo>
                  <a:lnTo>
                    <a:pt x="220477" y="297767"/>
                  </a:lnTo>
                  <a:lnTo>
                    <a:pt x="237374" y="261273"/>
                  </a:lnTo>
                  <a:lnTo>
                    <a:pt x="254733" y="226906"/>
                  </a:lnTo>
                  <a:lnTo>
                    <a:pt x="290767" y="164786"/>
                  </a:lnTo>
                  <a:lnTo>
                    <a:pt x="328436" y="111869"/>
                  </a:lnTo>
                  <a:lnTo>
                    <a:pt x="367597" y="68616"/>
                  </a:lnTo>
                  <a:lnTo>
                    <a:pt x="408108" y="35489"/>
                  </a:lnTo>
                  <a:lnTo>
                    <a:pt x="449824" y="12949"/>
                  </a:lnTo>
                  <a:lnTo>
                    <a:pt x="492605" y="1458"/>
                  </a:lnTo>
                  <a:lnTo>
                    <a:pt x="514350" y="0"/>
                  </a:lnTo>
                  <a:lnTo>
                    <a:pt x="536094" y="1458"/>
                  </a:lnTo>
                  <a:lnTo>
                    <a:pt x="578875" y="12949"/>
                  </a:lnTo>
                  <a:lnTo>
                    <a:pt x="620591" y="35489"/>
                  </a:lnTo>
                  <a:lnTo>
                    <a:pt x="661102" y="68616"/>
                  </a:lnTo>
                  <a:lnTo>
                    <a:pt x="700263" y="111869"/>
                  </a:lnTo>
                  <a:lnTo>
                    <a:pt x="737932" y="164786"/>
                  </a:lnTo>
                  <a:lnTo>
                    <a:pt x="773966" y="226906"/>
                  </a:lnTo>
                  <a:lnTo>
                    <a:pt x="791325" y="261273"/>
                  </a:lnTo>
                  <a:lnTo>
                    <a:pt x="808222" y="297767"/>
                  </a:lnTo>
                  <a:lnTo>
                    <a:pt x="824640" y="336332"/>
                  </a:lnTo>
                  <a:lnTo>
                    <a:pt x="840559" y="376908"/>
                  </a:lnTo>
                  <a:lnTo>
                    <a:pt x="855962" y="419439"/>
                  </a:lnTo>
                  <a:lnTo>
                    <a:pt x="870832" y="463867"/>
                  </a:lnTo>
                  <a:lnTo>
                    <a:pt x="885151" y="510134"/>
                  </a:lnTo>
                  <a:lnTo>
                    <a:pt x="898900" y="558183"/>
                  </a:lnTo>
                  <a:lnTo>
                    <a:pt x="912062" y="607955"/>
                  </a:lnTo>
                  <a:lnTo>
                    <a:pt x="924619" y="659394"/>
                  </a:lnTo>
                  <a:lnTo>
                    <a:pt x="936554" y="712441"/>
                  </a:lnTo>
                  <a:lnTo>
                    <a:pt x="947847" y="767038"/>
                  </a:lnTo>
                  <a:lnTo>
                    <a:pt x="958483" y="823129"/>
                  </a:lnTo>
                  <a:lnTo>
                    <a:pt x="968441" y="880655"/>
                  </a:lnTo>
                  <a:lnTo>
                    <a:pt x="977706" y="939558"/>
                  </a:lnTo>
                  <a:lnTo>
                    <a:pt x="986259" y="999782"/>
                  </a:lnTo>
                  <a:lnTo>
                    <a:pt x="994082" y="1061267"/>
                  </a:lnTo>
                  <a:lnTo>
                    <a:pt x="1001157" y="1123958"/>
                  </a:lnTo>
                  <a:lnTo>
                    <a:pt x="1007466" y="1187795"/>
                  </a:lnTo>
                  <a:lnTo>
                    <a:pt x="1012993" y="1252721"/>
                  </a:lnTo>
                  <a:lnTo>
                    <a:pt x="1017718" y="1318679"/>
                  </a:lnTo>
                  <a:lnTo>
                    <a:pt x="1021624" y="1385611"/>
                  </a:lnTo>
                  <a:lnTo>
                    <a:pt x="1024692" y="1453458"/>
                  </a:lnTo>
                  <a:lnTo>
                    <a:pt x="1026907" y="1522165"/>
                  </a:lnTo>
                  <a:lnTo>
                    <a:pt x="1028248" y="1591672"/>
                  </a:lnTo>
                  <a:lnTo>
                    <a:pt x="1028700" y="1661921"/>
                  </a:lnTo>
                  <a:lnTo>
                    <a:pt x="1028248" y="1732173"/>
                  </a:lnTo>
                  <a:lnTo>
                    <a:pt x="1026907" y="1801682"/>
                  </a:lnTo>
                  <a:lnTo>
                    <a:pt x="1024692" y="1870390"/>
                  </a:lnTo>
                  <a:lnTo>
                    <a:pt x="1021624" y="1938239"/>
                  </a:lnTo>
                  <a:lnTo>
                    <a:pt x="1017718" y="2005171"/>
                  </a:lnTo>
                  <a:lnTo>
                    <a:pt x="1012993" y="2071130"/>
                  </a:lnTo>
                  <a:lnTo>
                    <a:pt x="1007466" y="2136057"/>
                  </a:lnTo>
                  <a:lnTo>
                    <a:pt x="1001157" y="2199895"/>
                  </a:lnTo>
                  <a:lnTo>
                    <a:pt x="994082" y="2262586"/>
                  </a:lnTo>
                  <a:lnTo>
                    <a:pt x="986259" y="2324072"/>
                  </a:lnTo>
                  <a:lnTo>
                    <a:pt x="977706" y="2384296"/>
                  </a:lnTo>
                  <a:lnTo>
                    <a:pt x="968441" y="2443200"/>
                  </a:lnTo>
                  <a:lnTo>
                    <a:pt x="958483" y="2500725"/>
                  </a:lnTo>
                  <a:lnTo>
                    <a:pt x="947847" y="2556816"/>
                  </a:lnTo>
                  <a:lnTo>
                    <a:pt x="936554" y="2611413"/>
                  </a:lnTo>
                  <a:lnTo>
                    <a:pt x="924619" y="2664460"/>
                  </a:lnTo>
                  <a:lnTo>
                    <a:pt x="912062" y="2715898"/>
                  </a:lnTo>
                  <a:lnTo>
                    <a:pt x="898900" y="2765670"/>
                  </a:lnTo>
                  <a:lnTo>
                    <a:pt x="885151" y="2813718"/>
                  </a:lnTo>
                  <a:lnTo>
                    <a:pt x="870832" y="2859985"/>
                  </a:lnTo>
                  <a:lnTo>
                    <a:pt x="855962" y="2904412"/>
                  </a:lnTo>
                  <a:lnTo>
                    <a:pt x="840559" y="2946943"/>
                  </a:lnTo>
                  <a:lnTo>
                    <a:pt x="824640" y="2987519"/>
                  </a:lnTo>
                  <a:lnTo>
                    <a:pt x="808222" y="3026083"/>
                  </a:lnTo>
                  <a:lnTo>
                    <a:pt x="791325" y="3062576"/>
                  </a:lnTo>
                  <a:lnTo>
                    <a:pt x="773966" y="3096942"/>
                  </a:lnTo>
                  <a:lnTo>
                    <a:pt x="737932" y="3159061"/>
                  </a:lnTo>
                  <a:lnTo>
                    <a:pt x="700263" y="3211977"/>
                  </a:lnTo>
                  <a:lnTo>
                    <a:pt x="661102" y="3255229"/>
                  </a:lnTo>
                  <a:lnTo>
                    <a:pt x="620591" y="3288356"/>
                  </a:lnTo>
                  <a:lnTo>
                    <a:pt x="578875" y="3310895"/>
                  </a:lnTo>
                  <a:lnTo>
                    <a:pt x="536094" y="3322386"/>
                  </a:lnTo>
                  <a:lnTo>
                    <a:pt x="514350" y="3323843"/>
                  </a:lnTo>
                  <a:lnTo>
                    <a:pt x="492605" y="3322386"/>
                  </a:lnTo>
                  <a:lnTo>
                    <a:pt x="449824" y="3310895"/>
                  </a:lnTo>
                  <a:lnTo>
                    <a:pt x="408108" y="3288356"/>
                  </a:lnTo>
                  <a:lnTo>
                    <a:pt x="367597" y="3255229"/>
                  </a:lnTo>
                  <a:lnTo>
                    <a:pt x="328436" y="3211977"/>
                  </a:lnTo>
                  <a:lnTo>
                    <a:pt x="290767" y="3159061"/>
                  </a:lnTo>
                  <a:lnTo>
                    <a:pt x="254733" y="3096942"/>
                  </a:lnTo>
                  <a:lnTo>
                    <a:pt x="237374" y="3062576"/>
                  </a:lnTo>
                  <a:lnTo>
                    <a:pt x="220477" y="3026083"/>
                  </a:lnTo>
                  <a:lnTo>
                    <a:pt x="204059" y="2987519"/>
                  </a:lnTo>
                  <a:lnTo>
                    <a:pt x="188140" y="2946943"/>
                  </a:lnTo>
                  <a:lnTo>
                    <a:pt x="172737" y="2904412"/>
                  </a:lnTo>
                  <a:lnTo>
                    <a:pt x="157867" y="2859985"/>
                  </a:lnTo>
                  <a:lnTo>
                    <a:pt x="143548" y="2813718"/>
                  </a:lnTo>
                  <a:lnTo>
                    <a:pt x="129799" y="2765670"/>
                  </a:lnTo>
                  <a:lnTo>
                    <a:pt x="116637" y="2715898"/>
                  </a:lnTo>
                  <a:lnTo>
                    <a:pt x="104080" y="2664460"/>
                  </a:lnTo>
                  <a:lnTo>
                    <a:pt x="92145" y="2611413"/>
                  </a:lnTo>
                  <a:lnTo>
                    <a:pt x="80852" y="2556816"/>
                  </a:lnTo>
                  <a:lnTo>
                    <a:pt x="70216" y="2500725"/>
                  </a:lnTo>
                  <a:lnTo>
                    <a:pt x="60258" y="2443200"/>
                  </a:lnTo>
                  <a:lnTo>
                    <a:pt x="50993" y="2384296"/>
                  </a:lnTo>
                  <a:lnTo>
                    <a:pt x="42440" y="2324072"/>
                  </a:lnTo>
                  <a:lnTo>
                    <a:pt x="34617" y="2262586"/>
                  </a:lnTo>
                  <a:lnTo>
                    <a:pt x="27542" y="2199895"/>
                  </a:lnTo>
                  <a:lnTo>
                    <a:pt x="21233" y="2136057"/>
                  </a:lnTo>
                  <a:lnTo>
                    <a:pt x="15706" y="2071130"/>
                  </a:lnTo>
                  <a:lnTo>
                    <a:pt x="10981" y="2005171"/>
                  </a:lnTo>
                  <a:lnTo>
                    <a:pt x="7075" y="1938239"/>
                  </a:lnTo>
                  <a:lnTo>
                    <a:pt x="4007" y="1870390"/>
                  </a:lnTo>
                  <a:lnTo>
                    <a:pt x="1792" y="1801682"/>
                  </a:lnTo>
                  <a:lnTo>
                    <a:pt x="451" y="1732173"/>
                  </a:lnTo>
                  <a:lnTo>
                    <a:pt x="0" y="1661921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62750" y="3010915"/>
              <a:ext cx="914400" cy="1805305"/>
            </a:xfrm>
            <a:custGeom>
              <a:avLst/>
              <a:gdLst/>
              <a:ahLst/>
              <a:cxnLst/>
              <a:rect l="l" t="t" r="r" b="b"/>
              <a:pathLst>
                <a:path w="914400" h="1805304">
                  <a:moveTo>
                    <a:pt x="444373" y="710184"/>
                  </a:moveTo>
                  <a:lnTo>
                    <a:pt x="436118" y="668401"/>
                  </a:lnTo>
                  <a:lnTo>
                    <a:pt x="427863" y="627761"/>
                  </a:lnTo>
                  <a:lnTo>
                    <a:pt x="419354" y="588264"/>
                  </a:lnTo>
                  <a:lnTo>
                    <a:pt x="410718" y="550037"/>
                  </a:lnTo>
                  <a:lnTo>
                    <a:pt x="392811" y="477139"/>
                  </a:lnTo>
                  <a:lnTo>
                    <a:pt x="374269" y="409067"/>
                  </a:lnTo>
                  <a:lnTo>
                    <a:pt x="355346" y="345948"/>
                  </a:lnTo>
                  <a:lnTo>
                    <a:pt x="335661" y="287909"/>
                  </a:lnTo>
                  <a:lnTo>
                    <a:pt x="315595" y="234823"/>
                  </a:lnTo>
                  <a:lnTo>
                    <a:pt x="295021" y="187071"/>
                  </a:lnTo>
                  <a:lnTo>
                    <a:pt x="273939" y="144399"/>
                  </a:lnTo>
                  <a:lnTo>
                    <a:pt x="252349" y="107188"/>
                  </a:lnTo>
                  <a:lnTo>
                    <a:pt x="230378" y="75184"/>
                  </a:lnTo>
                  <a:lnTo>
                    <a:pt x="207124" y="47879"/>
                  </a:lnTo>
                  <a:lnTo>
                    <a:pt x="206222" y="46990"/>
                  </a:lnTo>
                  <a:lnTo>
                    <a:pt x="196596" y="37465"/>
                  </a:lnTo>
                  <a:lnTo>
                    <a:pt x="196215" y="37211"/>
                  </a:lnTo>
                  <a:lnTo>
                    <a:pt x="195707" y="36957"/>
                  </a:lnTo>
                  <a:lnTo>
                    <a:pt x="185851" y="31102"/>
                  </a:lnTo>
                  <a:lnTo>
                    <a:pt x="188328" y="25019"/>
                  </a:lnTo>
                  <a:lnTo>
                    <a:pt x="198501" y="0"/>
                  </a:lnTo>
                  <a:lnTo>
                    <a:pt x="113538" y="6604"/>
                  </a:lnTo>
                  <a:lnTo>
                    <a:pt x="169799" y="70612"/>
                  </a:lnTo>
                  <a:lnTo>
                    <a:pt x="181000" y="43040"/>
                  </a:lnTo>
                  <a:lnTo>
                    <a:pt x="188633" y="47536"/>
                  </a:lnTo>
                  <a:lnTo>
                    <a:pt x="220472" y="83185"/>
                  </a:lnTo>
                  <a:lnTo>
                    <a:pt x="252349" y="131699"/>
                  </a:lnTo>
                  <a:lnTo>
                    <a:pt x="273177" y="170815"/>
                  </a:lnTo>
                  <a:lnTo>
                    <a:pt x="293751" y="215519"/>
                  </a:lnTo>
                  <a:lnTo>
                    <a:pt x="313944" y="265303"/>
                  </a:lnTo>
                  <a:lnTo>
                    <a:pt x="333629" y="320421"/>
                  </a:lnTo>
                  <a:lnTo>
                    <a:pt x="352679" y="380746"/>
                  </a:lnTo>
                  <a:lnTo>
                    <a:pt x="371475" y="445897"/>
                  </a:lnTo>
                  <a:lnTo>
                    <a:pt x="389509" y="516128"/>
                  </a:lnTo>
                  <a:lnTo>
                    <a:pt x="407035" y="591185"/>
                  </a:lnTo>
                  <a:lnTo>
                    <a:pt x="415417" y="630428"/>
                  </a:lnTo>
                  <a:lnTo>
                    <a:pt x="423799" y="670941"/>
                  </a:lnTo>
                  <a:lnTo>
                    <a:pt x="431927" y="712597"/>
                  </a:lnTo>
                  <a:lnTo>
                    <a:pt x="444373" y="710184"/>
                  </a:lnTo>
                  <a:close/>
                </a:path>
                <a:path w="914400" h="1805304">
                  <a:moveTo>
                    <a:pt x="914400" y="1761490"/>
                  </a:moveTo>
                  <a:lnTo>
                    <a:pt x="885431" y="1747012"/>
                  </a:lnTo>
                  <a:lnTo>
                    <a:pt x="827532" y="1718056"/>
                  </a:lnTo>
                  <a:lnTo>
                    <a:pt x="827532" y="1747012"/>
                  </a:lnTo>
                  <a:lnTo>
                    <a:pt x="0" y="1747012"/>
                  </a:lnTo>
                  <a:lnTo>
                    <a:pt x="0" y="1775968"/>
                  </a:lnTo>
                  <a:lnTo>
                    <a:pt x="827532" y="1775968"/>
                  </a:lnTo>
                  <a:lnTo>
                    <a:pt x="827532" y="1804924"/>
                  </a:lnTo>
                  <a:lnTo>
                    <a:pt x="885444" y="1775968"/>
                  </a:lnTo>
                  <a:lnTo>
                    <a:pt x="914400" y="17614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05550" y="4772405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457200" y="0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961888" y="3294888"/>
              <a:ext cx="342900" cy="1477010"/>
            </a:xfrm>
            <a:custGeom>
              <a:avLst/>
              <a:gdLst/>
              <a:ahLst/>
              <a:cxnLst/>
              <a:rect l="l" t="t" r="r" b="b"/>
              <a:pathLst>
                <a:path w="342900" h="1477010">
                  <a:moveTo>
                    <a:pt x="342900" y="1476756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73496" y="3235753"/>
              <a:ext cx="150494" cy="15262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873496" y="3235753"/>
              <a:ext cx="150495" cy="153035"/>
            </a:xfrm>
            <a:custGeom>
              <a:avLst/>
              <a:gdLst/>
              <a:ahLst/>
              <a:cxnLst/>
              <a:rect l="l" t="t" r="r" b="b"/>
              <a:pathLst>
                <a:path w="150495" h="153035">
                  <a:moveTo>
                    <a:pt x="113411" y="145113"/>
                  </a:moveTo>
                  <a:lnTo>
                    <a:pt x="86282" y="112466"/>
                  </a:lnTo>
                  <a:lnTo>
                    <a:pt x="42165" y="94585"/>
                  </a:lnTo>
                  <a:lnTo>
                    <a:pt x="22399" y="91630"/>
                  </a:lnTo>
                  <a:lnTo>
                    <a:pt x="7657" y="93128"/>
                  </a:lnTo>
                  <a:lnTo>
                    <a:pt x="0" y="99139"/>
                  </a:lnTo>
                  <a:lnTo>
                    <a:pt x="1311" y="108815"/>
                  </a:lnTo>
                  <a:lnTo>
                    <a:pt x="48513" y="142319"/>
                  </a:lnTo>
                  <a:lnTo>
                    <a:pt x="91011" y="152622"/>
                  </a:lnTo>
                  <a:lnTo>
                    <a:pt x="105753" y="151124"/>
                  </a:lnTo>
                  <a:lnTo>
                    <a:pt x="113411" y="145113"/>
                  </a:lnTo>
                  <a:close/>
                </a:path>
                <a:path w="150495" h="153035">
                  <a:moveTo>
                    <a:pt x="113411" y="145113"/>
                  </a:moveTo>
                  <a:lnTo>
                    <a:pt x="150494" y="53419"/>
                  </a:lnTo>
                  <a:lnTo>
                    <a:pt x="149183" y="43743"/>
                  </a:lnTo>
                  <a:lnTo>
                    <a:pt x="139620" y="32400"/>
                  </a:lnTo>
                  <a:lnTo>
                    <a:pt x="123366" y="20772"/>
                  </a:lnTo>
                  <a:lnTo>
                    <a:pt x="101980" y="10239"/>
                  </a:lnTo>
                  <a:lnTo>
                    <a:pt x="79249" y="2946"/>
                  </a:lnTo>
                  <a:lnTo>
                    <a:pt x="59483" y="0"/>
                  </a:lnTo>
                  <a:lnTo>
                    <a:pt x="44741" y="1506"/>
                  </a:lnTo>
                  <a:lnTo>
                    <a:pt x="37083" y="7572"/>
                  </a:lnTo>
                  <a:lnTo>
                    <a:pt x="0" y="9913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18988" y="3110484"/>
              <a:ext cx="342900" cy="277495"/>
            </a:xfrm>
            <a:custGeom>
              <a:avLst/>
              <a:gdLst/>
              <a:ahLst/>
              <a:cxnLst/>
              <a:rect l="l" t="t" r="r" b="b"/>
              <a:pathLst>
                <a:path w="342900" h="277495">
                  <a:moveTo>
                    <a:pt x="342900" y="91439"/>
                  </a:moveTo>
                  <a:lnTo>
                    <a:pt x="114300" y="0"/>
                  </a:lnTo>
                </a:path>
                <a:path w="342900" h="277495">
                  <a:moveTo>
                    <a:pt x="227075" y="277367"/>
                  </a:moveTo>
                  <a:lnTo>
                    <a:pt x="0" y="184403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3527" y="2922650"/>
              <a:ext cx="355600" cy="653415"/>
            </a:xfrm>
            <a:custGeom>
              <a:avLst/>
              <a:gdLst/>
              <a:ahLst/>
              <a:cxnLst/>
              <a:rect l="l" t="t" r="r" b="b"/>
              <a:pathLst>
                <a:path w="355600" h="653414">
                  <a:moveTo>
                    <a:pt x="119761" y="465201"/>
                  </a:moveTo>
                  <a:lnTo>
                    <a:pt x="47244" y="509905"/>
                  </a:lnTo>
                  <a:lnTo>
                    <a:pt x="74218" y="526630"/>
                  </a:lnTo>
                  <a:lnTo>
                    <a:pt x="0" y="646303"/>
                  </a:lnTo>
                  <a:lnTo>
                    <a:pt x="10795" y="652919"/>
                  </a:lnTo>
                  <a:lnTo>
                    <a:pt x="84975" y="533298"/>
                  </a:lnTo>
                  <a:lnTo>
                    <a:pt x="112014" y="550037"/>
                  </a:lnTo>
                  <a:lnTo>
                    <a:pt x="115125" y="515874"/>
                  </a:lnTo>
                  <a:lnTo>
                    <a:pt x="119761" y="465201"/>
                  </a:lnTo>
                  <a:close/>
                </a:path>
                <a:path w="355600" h="653414">
                  <a:moveTo>
                    <a:pt x="355219" y="6858"/>
                  </a:moveTo>
                  <a:lnTo>
                    <a:pt x="344551" y="0"/>
                  </a:lnTo>
                  <a:lnTo>
                    <a:pt x="269265" y="119926"/>
                  </a:lnTo>
                  <a:lnTo>
                    <a:pt x="242316" y="102997"/>
                  </a:lnTo>
                  <a:lnTo>
                    <a:pt x="234061" y="187833"/>
                  </a:lnTo>
                  <a:lnTo>
                    <a:pt x="306832" y="143510"/>
                  </a:lnTo>
                  <a:lnTo>
                    <a:pt x="297116" y="137414"/>
                  </a:lnTo>
                  <a:lnTo>
                    <a:pt x="279946" y="126631"/>
                  </a:lnTo>
                  <a:lnTo>
                    <a:pt x="355219" y="68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33288" y="3110484"/>
              <a:ext cx="114300" cy="277495"/>
            </a:xfrm>
            <a:custGeom>
              <a:avLst/>
              <a:gdLst/>
              <a:ahLst/>
              <a:cxnLst/>
              <a:rect l="l" t="t" r="r" b="b"/>
              <a:pathLst>
                <a:path w="114300" h="277495">
                  <a:moveTo>
                    <a:pt x="0" y="277367"/>
                  </a:moveTo>
                  <a:lnTo>
                    <a:pt x="1143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430141" y="2657057"/>
            <a:ext cx="290830" cy="436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00" i="1" spc="-25" dirty="0">
                <a:latin typeface="Times New Roman"/>
                <a:cs typeface="Times New Roman"/>
              </a:rPr>
              <a:t>dl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143856" y="2806688"/>
            <a:ext cx="120650" cy="3797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00" i="1" spc="-50" dirty="0">
                <a:latin typeface="Times New Roman"/>
                <a:cs typeface="Times New Roman"/>
              </a:rPr>
              <a:t>I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268987" y="4003927"/>
            <a:ext cx="350520" cy="6305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08915">
              <a:lnSpc>
                <a:spcPts val="2375"/>
              </a:lnSpc>
              <a:spcBef>
                <a:spcPts val="110"/>
              </a:spcBef>
            </a:pPr>
            <a:r>
              <a:rPr sz="2300" spc="-1035" dirty="0">
                <a:latin typeface="Cambria"/>
                <a:cs typeface="Cambria"/>
              </a:rPr>
              <a:t>→</a:t>
            </a:r>
            <a:endParaRPr sz="2300">
              <a:latin typeface="Cambria"/>
              <a:cs typeface="Cambria"/>
            </a:endParaRPr>
          </a:p>
          <a:p>
            <a:pPr marL="12700">
              <a:lnSpc>
                <a:spcPts val="2375"/>
              </a:lnSpc>
            </a:pPr>
            <a:r>
              <a:rPr sz="2300" i="1" spc="-25" dirty="0">
                <a:latin typeface="Times New Roman"/>
                <a:cs typeface="Times New Roman"/>
              </a:rPr>
              <a:t>dB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43231" y="3828841"/>
            <a:ext cx="20383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i="1" spc="-50" dirty="0">
                <a:latin typeface="Times New Roman"/>
                <a:cs typeface="Times New Roman"/>
              </a:rPr>
              <a:t>R</a:t>
            </a:r>
            <a:endParaRPr sz="2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541" y="-87629"/>
            <a:ext cx="5986145" cy="90424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869"/>
              </a:spcBef>
              <a:tabLst>
                <a:tab pos="1537970" algn="l"/>
                <a:tab pos="1949450" algn="l"/>
                <a:tab pos="2344420" algn="l"/>
                <a:tab pos="3031490" algn="l"/>
                <a:tab pos="3272790" algn="l"/>
                <a:tab pos="3699510" algn="l"/>
                <a:tab pos="5014595" algn="l"/>
                <a:tab pos="5213350" algn="l"/>
              </a:tabLst>
            </a:pPr>
            <a:r>
              <a:rPr sz="3200" b="0" spc="-10" dirty="0">
                <a:latin typeface="Times New Roman"/>
                <a:cs typeface="Times New Roman"/>
              </a:rPr>
              <a:t>враховуючи,</a:t>
            </a:r>
            <a:r>
              <a:rPr sz="3200" b="0" dirty="0">
                <a:latin typeface="Times New Roman"/>
                <a:cs typeface="Times New Roman"/>
              </a:rPr>
              <a:t>	</a:t>
            </a:r>
            <a:r>
              <a:rPr sz="3200" b="0" spc="-25" dirty="0">
                <a:latin typeface="Times New Roman"/>
                <a:cs typeface="Times New Roman"/>
              </a:rPr>
              <a:t>що</a:t>
            </a:r>
            <a:r>
              <a:rPr sz="3200" b="0" dirty="0">
                <a:latin typeface="Times New Roman"/>
                <a:cs typeface="Times New Roman"/>
              </a:rPr>
              <a:t>	</a:t>
            </a:r>
            <a:r>
              <a:rPr sz="3200" b="0" spc="-25" dirty="0">
                <a:latin typeface="Times New Roman"/>
                <a:cs typeface="Times New Roman"/>
              </a:rPr>
              <a:t>усі</a:t>
            </a:r>
            <a:r>
              <a:rPr sz="3200" b="0" dirty="0">
                <a:latin typeface="Times New Roman"/>
                <a:cs typeface="Times New Roman"/>
              </a:rPr>
              <a:t>	</a:t>
            </a:r>
            <a:r>
              <a:rPr sz="3200" b="0" spc="-10" dirty="0">
                <a:latin typeface="Times New Roman"/>
                <a:cs typeface="Times New Roman"/>
              </a:rPr>
              <a:t>ділянки</a:t>
            </a:r>
            <a:r>
              <a:rPr sz="3200" b="0" dirty="0">
                <a:latin typeface="Times New Roman"/>
                <a:cs typeface="Times New Roman"/>
              </a:rPr>
              <a:t>	</a:t>
            </a:r>
            <a:r>
              <a:rPr sz="3200" b="0" spc="-20" dirty="0">
                <a:latin typeface="Times New Roman"/>
                <a:cs typeface="Times New Roman"/>
              </a:rPr>
              <a:t>про- </a:t>
            </a:r>
            <a:r>
              <a:rPr sz="3200" b="0" spc="-10" dirty="0">
                <a:latin typeface="Times New Roman"/>
                <a:cs typeface="Times New Roman"/>
              </a:rPr>
              <a:t>відника</a:t>
            </a:r>
            <a:r>
              <a:rPr sz="3200" b="0" dirty="0">
                <a:latin typeface="Times New Roman"/>
                <a:cs typeface="Times New Roman"/>
              </a:rPr>
              <a:t>	</a:t>
            </a:r>
            <a:r>
              <a:rPr sz="3200" b="0" spc="-50" dirty="0">
                <a:latin typeface="Times New Roman"/>
                <a:cs typeface="Times New Roman"/>
              </a:rPr>
              <a:t>у</a:t>
            </a:r>
            <a:r>
              <a:rPr sz="3200" b="0" dirty="0">
                <a:latin typeface="Times New Roman"/>
                <a:cs typeface="Times New Roman"/>
              </a:rPr>
              <a:t>	</a:t>
            </a:r>
            <a:r>
              <a:rPr sz="3200" b="0" spc="-10" dirty="0">
                <a:latin typeface="Times New Roman"/>
                <a:cs typeface="Times New Roman"/>
              </a:rPr>
              <a:t>центрі</a:t>
            </a:r>
            <a:r>
              <a:rPr sz="3200" b="0" dirty="0">
                <a:latin typeface="Times New Roman"/>
                <a:cs typeface="Times New Roman"/>
              </a:rPr>
              <a:t>	</a:t>
            </a:r>
            <a:r>
              <a:rPr sz="3200" b="0" spc="-10" dirty="0">
                <a:latin typeface="Times New Roman"/>
                <a:cs typeface="Times New Roman"/>
              </a:rPr>
              <a:t>колового</a:t>
            </a:r>
            <a:r>
              <a:rPr sz="3200" b="0" dirty="0">
                <a:latin typeface="Times New Roman"/>
                <a:cs typeface="Times New Roman"/>
              </a:rPr>
              <a:t>	</a:t>
            </a:r>
            <a:r>
              <a:rPr sz="3200" b="0" spc="-25" dirty="0">
                <a:latin typeface="Times New Roman"/>
                <a:cs typeface="Times New Roman"/>
              </a:rPr>
              <a:t>витка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541" y="692912"/>
            <a:ext cx="59848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853179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створюватимуть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елементарні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541" y="1083056"/>
            <a:ext cx="59855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значення</a:t>
            </a:r>
            <a:r>
              <a:rPr sz="3200" spc="-5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індукції</a:t>
            </a:r>
            <a:r>
              <a:rPr sz="3200" spc="-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магнітного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поля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541" y="1473200"/>
            <a:ext cx="59836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38935" algn="l"/>
                <a:tab pos="3799840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одного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напрямку,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перепишемо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541" y="1863039"/>
            <a:ext cx="5984875" cy="90487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 marR="5080">
              <a:lnSpc>
                <a:spcPts val="3070"/>
              </a:lnSpc>
              <a:spcBef>
                <a:spcPts val="850"/>
              </a:spcBef>
              <a:tabLst>
                <a:tab pos="1638935" algn="l"/>
                <a:tab pos="5767705" algn="l"/>
              </a:tabLst>
            </a:pP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закон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Біо-</a:t>
            </a:r>
            <a:r>
              <a:rPr sz="3200" spc="-20" dirty="0">
                <a:solidFill>
                  <a:srgbClr val="333399"/>
                </a:solidFill>
                <a:latin typeface="Times New Roman"/>
                <a:cs typeface="Times New Roman"/>
              </a:rPr>
              <a:t>Савара-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Лапласа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200" spc="-50" dirty="0">
                <a:solidFill>
                  <a:srgbClr val="333399"/>
                </a:solidFill>
                <a:latin typeface="Times New Roman"/>
                <a:cs typeface="Times New Roman"/>
              </a:rPr>
              <a:t>у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скалярному</a:t>
            </a:r>
            <a:r>
              <a:rPr sz="3200" spc="-114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вигляді: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87450" y="3467865"/>
            <a:ext cx="129539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i="1" spc="35" dirty="0">
                <a:latin typeface="Times New Roman"/>
                <a:cs typeface="Times New Roman"/>
              </a:rPr>
              <a:t>L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48643" y="2774499"/>
            <a:ext cx="2649855" cy="542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1282065" algn="l"/>
                <a:tab pos="2611120" algn="l"/>
              </a:tabLst>
            </a:pPr>
            <a:r>
              <a:rPr sz="3975" i="1" spc="262" baseline="-22012" dirty="0">
                <a:latin typeface="Times New Roman"/>
                <a:cs typeface="Times New Roman"/>
              </a:rPr>
              <a:t>B</a:t>
            </a:r>
            <a:r>
              <a:rPr sz="3975" i="1" spc="82" baseline="-22012" dirty="0">
                <a:latin typeface="Times New Roman"/>
                <a:cs typeface="Times New Roman"/>
              </a:rPr>
              <a:t> </a:t>
            </a:r>
            <a:r>
              <a:rPr sz="3975" spc="232" baseline="-22012" dirty="0">
                <a:latin typeface="Symbol"/>
                <a:cs typeface="Symbol"/>
              </a:rPr>
              <a:t></a:t>
            </a:r>
            <a:r>
              <a:rPr sz="3975" spc="97" baseline="-22012" dirty="0">
                <a:latin typeface="Times New Roman"/>
                <a:cs typeface="Times New Roman"/>
              </a:rPr>
              <a:t> </a:t>
            </a:r>
            <a:r>
              <a:rPr sz="5100" spc="135" baseline="-28594" dirty="0">
                <a:latin typeface="Symbol"/>
                <a:cs typeface="Symbol"/>
              </a:rPr>
              <a:t></a:t>
            </a:r>
            <a:r>
              <a:rPr sz="5100" spc="-585" baseline="-28594" dirty="0">
                <a:latin typeface="Times New Roman"/>
                <a:cs typeface="Times New Roman"/>
              </a:rPr>
              <a:t> </a:t>
            </a:r>
            <a:r>
              <a:rPr sz="13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300" u="sng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</a:t>
            </a:r>
            <a:r>
              <a:rPr sz="13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88903" y="3239168"/>
            <a:ext cx="716915" cy="4546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650" dirty="0">
                <a:latin typeface="Times New Roman"/>
                <a:cs typeface="Times New Roman"/>
              </a:rPr>
              <a:t>4</a:t>
            </a:r>
            <a:r>
              <a:rPr sz="2800" dirty="0">
                <a:latin typeface="Symbol"/>
                <a:cs typeface="Symbol"/>
              </a:rPr>
              <a:t></a:t>
            </a:r>
            <a:r>
              <a:rPr sz="2650" i="1" dirty="0">
                <a:latin typeface="Times New Roman"/>
                <a:cs typeface="Times New Roman"/>
              </a:rPr>
              <a:t>r</a:t>
            </a:r>
            <a:r>
              <a:rPr sz="2650" i="1" spc="-270" dirty="0">
                <a:latin typeface="Times New Roman"/>
                <a:cs typeface="Times New Roman"/>
              </a:rPr>
              <a:t> </a:t>
            </a:r>
            <a:r>
              <a:rPr sz="1950" spc="44" baseline="51282" dirty="0">
                <a:latin typeface="Times New Roman"/>
                <a:cs typeface="Times New Roman"/>
              </a:rPr>
              <a:t>2</a:t>
            </a:r>
            <a:endParaRPr sz="1950" baseline="51282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82008" y="2764043"/>
            <a:ext cx="1742439" cy="4546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577215" algn="l"/>
              </a:tabLst>
            </a:pPr>
            <a:r>
              <a:rPr sz="2800" spc="30" dirty="0">
                <a:latin typeface="Symbol"/>
                <a:cs typeface="Symbol"/>
              </a:rPr>
              <a:t>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650" i="1" spc="110" dirty="0">
                <a:latin typeface="Times New Roman"/>
                <a:cs typeface="Times New Roman"/>
              </a:rPr>
              <a:t>Іdl</a:t>
            </a:r>
            <a:r>
              <a:rPr sz="2650" i="1" spc="-240" dirty="0">
                <a:latin typeface="Times New Roman"/>
                <a:cs typeface="Times New Roman"/>
              </a:rPr>
              <a:t> </a:t>
            </a:r>
            <a:r>
              <a:rPr sz="2650" i="1" spc="95" dirty="0">
                <a:latin typeface="Times New Roman"/>
                <a:cs typeface="Times New Roman"/>
              </a:rPr>
              <a:t>sin</a:t>
            </a:r>
            <a:r>
              <a:rPr sz="2800" spc="95" dirty="0">
                <a:latin typeface="Symbol"/>
                <a:cs typeface="Symbol"/>
              </a:rPr>
              <a:t></a:t>
            </a:r>
            <a:endParaRPr sz="2800">
              <a:latin typeface="Symbol"/>
              <a:cs typeface="Symbo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657720" y="433705"/>
            <a:ext cx="2016125" cy="3122295"/>
            <a:chOff x="6657720" y="433705"/>
            <a:chExt cx="2016125" cy="3122295"/>
          </a:xfrm>
        </p:grpSpPr>
        <p:sp>
          <p:nvSpPr>
            <p:cNvPr id="12" name="object 12"/>
            <p:cNvSpPr/>
            <p:nvPr/>
          </p:nvSpPr>
          <p:spPr>
            <a:xfrm>
              <a:off x="6662927" y="516636"/>
              <a:ext cx="1229995" cy="3034665"/>
            </a:xfrm>
            <a:custGeom>
              <a:avLst/>
              <a:gdLst/>
              <a:ahLst/>
              <a:cxnLst/>
              <a:rect l="l" t="t" r="r" b="b"/>
              <a:pathLst>
                <a:path w="1229995" h="3034665">
                  <a:moveTo>
                    <a:pt x="614933" y="0"/>
                  </a:moveTo>
                  <a:lnTo>
                    <a:pt x="561878" y="5568"/>
                  </a:lnTo>
                  <a:lnTo>
                    <a:pt x="510074" y="21970"/>
                  </a:lnTo>
                  <a:lnTo>
                    <a:pt x="459708" y="48749"/>
                  </a:lnTo>
                  <a:lnTo>
                    <a:pt x="410965" y="85452"/>
                  </a:lnTo>
                  <a:lnTo>
                    <a:pt x="364027" y="131622"/>
                  </a:lnTo>
                  <a:lnTo>
                    <a:pt x="319081" y="186804"/>
                  </a:lnTo>
                  <a:lnTo>
                    <a:pt x="276311" y="250544"/>
                  </a:lnTo>
                  <a:lnTo>
                    <a:pt x="255800" y="285480"/>
                  </a:lnTo>
                  <a:lnTo>
                    <a:pt x="235902" y="322384"/>
                  </a:lnTo>
                  <a:lnTo>
                    <a:pt x="216640" y="361201"/>
                  </a:lnTo>
                  <a:lnTo>
                    <a:pt x="198037" y="401872"/>
                  </a:lnTo>
                  <a:lnTo>
                    <a:pt x="180117" y="444341"/>
                  </a:lnTo>
                  <a:lnTo>
                    <a:pt x="162903" y="488550"/>
                  </a:lnTo>
                  <a:lnTo>
                    <a:pt x="146417" y="534444"/>
                  </a:lnTo>
                  <a:lnTo>
                    <a:pt x="130683" y="581965"/>
                  </a:lnTo>
                  <a:lnTo>
                    <a:pt x="115723" y="631056"/>
                  </a:lnTo>
                  <a:lnTo>
                    <a:pt x="101562" y="681660"/>
                  </a:lnTo>
                  <a:lnTo>
                    <a:pt x="88221" y="733721"/>
                  </a:lnTo>
                  <a:lnTo>
                    <a:pt x="75724" y="787181"/>
                  </a:lnTo>
                  <a:lnTo>
                    <a:pt x="64095" y="841983"/>
                  </a:lnTo>
                  <a:lnTo>
                    <a:pt x="53356" y="898071"/>
                  </a:lnTo>
                  <a:lnTo>
                    <a:pt x="43530" y="955388"/>
                  </a:lnTo>
                  <a:lnTo>
                    <a:pt x="34640" y="1013877"/>
                  </a:lnTo>
                  <a:lnTo>
                    <a:pt x="26709" y="1073480"/>
                  </a:lnTo>
                  <a:lnTo>
                    <a:pt x="19762" y="1134142"/>
                  </a:lnTo>
                  <a:lnTo>
                    <a:pt x="13819" y="1195804"/>
                  </a:lnTo>
                  <a:lnTo>
                    <a:pt x="8906" y="1258411"/>
                  </a:lnTo>
                  <a:lnTo>
                    <a:pt x="5044" y="1321905"/>
                  </a:lnTo>
                  <a:lnTo>
                    <a:pt x="2257" y="1386229"/>
                  </a:lnTo>
                  <a:lnTo>
                    <a:pt x="568" y="1451327"/>
                  </a:lnTo>
                  <a:lnTo>
                    <a:pt x="0" y="1517141"/>
                  </a:lnTo>
                  <a:lnTo>
                    <a:pt x="568" y="1582956"/>
                  </a:lnTo>
                  <a:lnTo>
                    <a:pt x="2257" y="1648054"/>
                  </a:lnTo>
                  <a:lnTo>
                    <a:pt x="5044" y="1712378"/>
                  </a:lnTo>
                  <a:lnTo>
                    <a:pt x="8906" y="1775872"/>
                  </a:lnTo>
                  <a:lnTo>
                    <a:pt x="13819" y="1838479"/>
                  </a:lnTo>
                  <a:lnTo>
                    <a:pt x="19762" y="1900141"/>
                  </a:lnTo>
                  <a:lnTo>
                    <a:pt x="26709" y="1960803"/>
                  </a:lnTo>
                  <a:lnTo>
                    <a:pt x="34640" y="2020406"/>
                  </a:lnTo>
                  <a:lnTo>
                    <a:pt x="43530" y="2078895"/>
                  </a:lnTo>
                  <a:lnTo>
                    <a:pt x="53356" y="2136212"/>
                  </a:lnTo>
                  <a:lnTo>
                    <a:pt x="64095" y="2192300"/>
                  </a:lnTo>
                  <a:lnTo>
                    <a:pt x="75724" y="2247102"/>
                  </a:lnTo>
                  <a:lnTo>
                    <a:pt x="88221" y="2300562"/>
                  </a:lnTo>
                  <a:lnTo>
                    <a:pt x="101562" y="2352623"/>
                  </a:lnTo>
                  <a:lnTo>
                    <a:pt x="115723" y="2403227"/>
                  </a:lnTo>
                  <a:lnTo>
                    <a:pt x="130683" y="2452318"/>
                  </a:lnTo>
                  <a:lnTo>
                    <a:pt x="146417" y="2499839"/>
                  </a:lnTo>
                  <a:lnTo>
                    <a:pt x="162903" y="2545733"/>
                  </a:lnTo>
                  <a:lnTo>
                    <a:pt x="180117" y="2589942"/>
                  </a:lnTo>
                  <a:lnTo>
                    <a:pt x="198037" y="2632411"/>
                  </a:lnTo>
                  <a:lnTo>
                    <a:pt x="216640" y="2673082"/>
                  </a:lnTo>
                  <a:lnTo>
                    <a:pt x="235902" y="2711899"/>
                  </a:lnTo>
                  <a:lnTo>
                    <a:pt x="255800" y="2748803"/>
                  </a:lnTo>
                  <a:lnTo>
                    <a:pt x="276311" y="2783739"/>
                  </a:lnTo>
                  <a:lnTo>
                    <a:pt x="297413" y="2816650"/>
                  </a:lnTo>
                  <a:lnTo>
                    <a:pt x="341294" y="2876168"/>
                  </a:lnTo>
                  <a:lnTo>
                    <a:pt x="387259" y="2926901"/>
                  </a:lnTo>
                  <a:lnTo>
                    <a:pt x="435122" y="2968394"/>
                  </a:lnTo>
                  <a:lnTo>
                    <a:pt x="484700" y="3000192"/>
                  </a:lnTo>
                  <a:lnTo>
                    <a:pt x="535808" y="3021840"/>
                  </a:lnTo>
                  <a:lnTo>
                    <a:pt x="588260" y="3032882"/>
                  </a:lnTo>
                  <a:lnTo>
                    <a:pt x="614933" y="3034284"/>
                  </a:lnTo>
                  <a:lnTo>
                    <a:pt x="641607" y="3032882"/>
                  </a:lnTo>
                  <a:lnTo>
                    <a:pt x="694059" y="3021840"/>
                  </a:lnTo>
                  <a:lnTo>
                    <a:pt x="745167" y="3000192"/>
                  </a:lnTo>
                  <a:lnTo>
                    <a:pt x="794745" y="2968394"/>
                  </a:lnTo>
                  <a:lnTo>
                    <a:pt x="842608" y="2926901"/>
                  </a:lnTo>
                  <a:lnTo>
                    <a:pt x="888573" y="2876168"/>
                  </a:lnTo>
                  <a:lnTo>
                    <a:pt x="932454" y="2816650"/>
                  </a:lnTo>
                  <a:lnTo>
                    <a:pt x="953556" y="2783739"/>
                  </a:lnTo>
                  <a:lnTo>
                    <a:pt x="974067" y="2748803"/>
                  </a:lnTo>
                  <a:lnTo>
                    <a:pt x="993965" y="2711899"/>
                  </a:lnTo>
                  <a:lnTo>
                    <a:pt x="1013227" y="2673082"/>
                  </a:lnTo>
                  <a:lnTo>
                    <a:pt x="1031830" y="2632411"/>
                  </a:lnTo>
                  <a:lnTo>
                    <a:pt x="1049750" y="2589942"/>
                  </a:lnTo>
                  <a:lnTo>
                    <a:pt x="1066964" y="2545733"/>
                  </a:lnTo>
                  <a:lnTo>
                    <a:pt x="1083450" y="2499839"/>
                  </a:lnTo>
                  <a:lnTo>
                    <a:pt x="1099184" y="2452318"/>
                  </a:lnTo>
                  <a:lnTo>
                    <a:pt x="1114144" y="2403227"/>
                  </a:lnTo>
                  <a:lnTo>
                    <a:pt x="1128305" y="2352623"/>
                  </a:lnTo>
                  <a:lnTo>
                    <a:pt x="1141646" y="2300562"/>
                  </a:lnTo>
                  <a:lnTo>
                    <a:pt x="1154143" y="2247102"/>
                  </a:lnTo>
                  <a:lnTo>
                    <a:pt x="1165772" y="2192300"/>
                  </a:lnTo>
                  <a:lnTo>
                    <a:pt x="1176511" y="2136212"/>
                  </a:lnTo>
                  <a:lnTo>
                    <a:pt x="1186337" y="2078895"/>
                  </a:lnTo>
                  <a:lnTo>
                    <a:pt x="1195227" y="2020406"/>
                  </a:lnTo>
                  <a:lnTo>
                    <a:pt x="1203158" y="1960803"/>
                  </a:lnTo>
                  <a:lnTo>
                    <a:pt x="1210105" y="1900141"/>
                  </a:lnTo>
                  <a:lnTo>
                    <a:pt x="1216048" y="1838479"/>
                  </a:lnTo>
                  <a:lnTo>
                    <a:pt x="1220961" y="1775872"/>
                  </a:lnTo>
                  <a:lnTo>
                    <a:pt x="1224823" y="1712378"/>
                  </a:lnTo>
                  <a:lnTo>
                    <a:pt x="1227610" y="1648054"/>
                  </a:lnTo>
                  <a:lnTo>
                    <a:pt x="1229299" y="1582956"/>
                  </a:lnTo>
                  <a:lnTo>
                    <a:pt x="1229868" y="1517141"/>
                  </a:lnTo>
                  <a:lnTo>
                    <a:pt x="1229299" y="1451327"/>
                  </a:lnTo>
                  <a:lnTo>
                    <a:pt x="1227610" y="1386229"/>
                  </a:lnTo>
                  <a:lnTo>
                    <a:pt x="1224823" y="1321905"/>
                  </a:lnTo>
                  <a:lnTo>
                    <a:pt x="1220961" y="1258411"/>
                  </a:lnTo>
                  <a:lnTo>
                    <a:pt x="1216048" y="1195804"/>
                  </a:lnTo>
                  <a:lnTo>
                    <a:pt x="1210105" y="1134142"/>
                  </a:lnTo>
                  <a:lnTo>
                    <a:pt x="1203158" y="1073480"/>
                  </a:lnTo>
                  <a:lnTo>
                    <a:pt x="1195227" y="1013877"/>
                  </a:lnTo>
                  <a:lnTo>
                    <a:pt x="1186337" y="955388"/>
                  </a:lnTo>
                  <a:lnTo>
                    <a:pt x="1176511" y="898071"/>
                  </a:lnTo>
                  <a:lnTo>
                    <a:pt x="1165772" y="841983"/>
                  </a:lnTo>
                  <a:lnTo>
                    <a:pt x="1154143" y="787181"/>
                  </a:lnTo>
                  <a:lnTo>
                    <a:pt x="1141646" y="733721"/>
                  </a:lnTo>
                  <a:lnTo>
                    <a:pt x="1128305" y="681660"/>
                  </a:lnTo>
                  <a:lnTo>
                    <a:pt x="1114144" y="631056"/>
                  </a:lnTo>
                  <a:lnTo>
                    <a:pt x="1099184" y="581965"/>
                  </a:lnTo>
                  <a:lnTo>
                    <a:pt x="1083450" y="534444"/>
                  </a:lnTo>
                  <a:lnTo>
                    <a:pt x="1066964" y="488550"/>
                  </a:lnTo>
                  <a:lnTo>
                    <a:pt x="1049750" y="444341"/>
                  </a:lnTo>
                  <a:lnTo>
                    <a:pt x="1031830" y="401872"/>
                  </a:lnTo>
                  <a:lnTo>
                    <a:pt x="1013227" y="361201"/>
                  </a:lnTo>
                  <a:lnTo>
                    <a:pt x="993965" y="322384"/>
                  </a:lnTo>
                  <a:lnTo>
                    <a:pt x="974067" y="285480"/>
                  </a:lnTo>
                  <a:lnTo>
                    <a:pt x="953556" y="250544"/>
                  </a:lnTo>
                  <a:lnTo>
                    <a:pt x="932454" y="217633"/>
                  </a:lnTo>
                  <a:lnTo>
                    <a:pt x="888573" y="158115"/>
                  </a:lnTo>
                  <a:lnTo>
                    <a:pt x="842608" y="107382"/>
                  </a:lnTo>
                  <a:lnTo>
                    <a:pt x="794745" y="65889"/>
                  </a:lnTo>
                  <a:lnTo>
                    <a:pt x="745167" y="34091"/>
                  </a:lnTo>
                  <a:lnTo>
                    <a:pt x="694059" y="12443"/>
                  </a:lnTo>
                  <a:lnTo>
                    <a:pt x="641607" y="1401"/>
                  </a:lnTo>
                  <a:lnTo>
                    <a:pt x="6149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62927" y="516636"/>
              <a:ext cx="1229995" cy="3034665"/>
            </a:xfrm>
            <a:custGeom>
              <a:avLst/>
              <a:gdLst/>
              <a:ahLst/>
              <a:cxnLst/>
              <a:rect l="l" t="t" r="r" b="b"/>
              <a:pathLst>
                <a:path w="1229995" h="3034665">
                  <a:moveTo>
                    <a:pt x="0" y="1517141"/>
                  </a:moveTo>
                  <a:lnTo>
                    <a:pt x="568" y="1451327"/>
                  </a:lnTo>
                  <a:lnTo>
                    <a:pt x="2257" y="1386229"/>
                  </a:lnTo>
                  <a:lnTo>
                    <a:pt x="5044" y="1321905"/>
                  </a:lnTo>
                  <a:lnTo>
                    <a:pt x="8906" y="1258411"/>
                  </a:lnTo>
                  <a:lnTo>
                    <a:pt x="13819" y="1195804"/>
                  </a:lnTo>
                  <a:lnTo>
                    <a:pt x="19762" y="1134142"/>
                  </a:lnTo>
                  <a:lnTo>
                    <a:pt x="26709" y="1073480"/>
                  </a:lnTo>
                  <a:lnTo>
                    <a:pt x="34640" y="1013877"/>
                  </a:lnTo>
                  <a:lnTo>
                    <a:pt x="43530" y="955388"/>
                  </a:lnTo>
                  <a:lnTo>
                    <a:pt x="53356" y="898071"/>
                  </a:lnTo>
                  <a:lnTo>
                    <a:pt x="64095" y="841983"/>
                  </a:lnTo>
                  <a:lnTo>
                    <a:pt x="75724" y="787181"/>
                  </a:lnTo>
                  <a:lnTo>
                    <a:pt x="88221" y="733721"/>
                  </a:lnTo>
                  <a:lnTo>
                    <a:pt x="101562" y="681660"/>
                  </a:lnTo>
                  <a:lnTo>
                    <a:pt x="115723" y="631056"/>
                  </a:lnTo>
                  <a:lnTo>
                    <a:pt x="130683" y="581965"/>
                  </a:lnTo>
                  <a:lnTo>
                    <a:pt x="146417" y="534444"/>
                  </a:lnTo>
                  <a:lnTo>
                    <a:pt x="162903" y="488550"/>
                  </a:lnTo>
                  <a:lnTo>
                    <a:pt x="180117" y="444341"/>
                  </a:lnTo>
                  <a:lnTo>
                    <a:pt x="198037" y="401872"/>
                  </a:lnTo>
                  <a:lnTo>
                    <a:pt x="216640" y="361201"/>
                  </a:lnTo>
                  <a:lnTo>
                    <a:pt x="235902" y="322384"/>
                  </a:lnTo>
                  <a:lnTo>
                    <a:pt x="255800" y="285480"/>
                  </a:lnTo>
                  <a:lnTo>
                    <a:pt x="276311" y="250544"/>
                  </a:lnTo>
                  <a:lnTo>
                    <a:pt x="297413" y="217633"/>
                  </a:lnTo>
                  <a:lnTo>
                    <a:pt x="341294" y="158115"/>
                  </a:lnTo>
                  <a:lnTo>
                    <a:pt x="387259" y="107382"/>
                  </a:lnTo>
                  <a:lnTo>
                    <a:pt x="435122" y="65889"/>
                  </a:lnTo>
                  <a:lnTo>
                    <a:pt x="484700" y="34091"/>
                  </a:lnTo>
                  <a:lnTo>
                    <a:pt x="535808" y="12443"/>
                  </a:lnTo>
                  <a:lnTo>
                    <a:pt x="588260" y="1401"/>
                  </a:lnTo>
                  <a:lnTo>
                    <a:pt x="614933" y="0"/>
                  </a:lnTo>
                  <a:lnTo>
                    <a:pt x="641607" y="1401"/>
                  </a:lnTo>
                  <a:lnTo>
                    <a:pt x="694059" y="12443"/>
                  </a:lnTo>
                  <a:lnTo>
                    <a:pt x="745167" y="34091"/>
                  </a:lnTo>
                  <a:lnTo>
                    <a:pt x="794745" y="65889"/>
                  </a:lnTo>
                  <a:lnTo>
                    <a:pt x="842608" y="107382"/>
                  </a:lnTo>
                  <a:lnTo>
                    <a:pt x="888573" y="158115"/>
                  </a:lnTo>
                  <a:lnTo>
                    <a:pt x="932454" y="217633"/>
                  </a:lnTo>
                  <a:lnTo>
                    <a:pt x="953556" y="250544"/>
                  </a:lnTo>
                  <a:lnTo>
                    <a:pt x="974067" y="285480"/>
                  </a:lnTo>
                  <a:lnTo>
                    <a:pt x="993965" y="322384"/>
                  </a:lnTo>
                  <a:lnTo>
                    <a:pt x="1013227" y="361201"/>
                  </a:lnTo>
                  <a:lnTo>
                    <a:pt x="1031830" y="401872"/>
                  </a:lnTo>
                  <a:lnTo>
                    <a:pt x="1049750" y="444341"/>
                  </a:lnTo>
                  <a:lnTo>
                    <a:pt x="1066964" y="488550"/>
                  </a:lnTo>
                  <a:lnTo>
                    <a:pt x="1083450" y="534444"/>
                  </a:lnTo>
                  <a:lnTo>
                    <a:pt x="1099184" y="581965"/>
                  </a:lnTo>
                  <a:lnTo>
                    <a:pt x="1114144" y="631056"/>
                  </a:lnTo>
                  <a:lnTo>
                    <a:pt x="1128305" y="681660"/>
                  </a:lnTo>
                  <a:lnTo>
                    <a:pt x="1141646" y="733721"/>
                  </a:lnTo>
                  <a:lnTo>
                    <a:pt x="1154143" y="787181"/>
                  </a:lnTo>
                  <a:lnTo>
                    <a:pt x="1165772" y="841983"/>
                  </a:lnTo>
                  <a:lnTo>
                    <a:pt x="1176511" y="898071"/>
                  </a:lnTo>
                  <a:lnTo>
                    <a:pt x="1186337" y="955388"/>
                  </a:lnTo>
                  <a:lnTo>
                    <a:pt x="1195227" y="1013877"/>
                  </a:lnTo>
                  <a:lnTo>
                    <a:pt x="1203158" y="1073480"/>
                  </a:lnTo>
                  <a:lnTo>
                    <a:pt x="1210105" y="1134142"/>
                  </a:lnTo>
                  <a:lnTo>
                    <a:pt x="1216048" y="1195804"/>
                  </a:lnTo>
                  <a:lnTo>
                    <a:pt x="1220961" y="1258411"/>
                  </a:lnTo>
                  <a:lnTo>
                    <a:pt x="1224823" y="1321905"/>
                  </a:lnTo>
                  <a:lnTo>
                    <a:pt x="1227610" y="1386229"/>
                  </a:lnTo>
                  <a:lnTo>
                    <a:pt x="1229299" y="1451327"/>
                  </a:lnTo>
                  <a:lnTo>
                    <a:pt x="1229868" y="1517141"/>
                  </a:lnTo>
                  <a:lnTo>
                    <a:pt x="1229299" y="1582956"/>
                  </a:lnTo>
                  <a:lnTo>
                    <a:pt x="1227610" y="1648054"/>
                  </a:lnTo>
                  <a:lnTo>
                    <a:pt x="1224823" y="1712378"/>
                  </a:lnTo>
                  <a:lnTo>
                    <a:pt x="1220961" y="1775872"/>
                  </a:lnTo>
                  <a:lnTo>
                    <a:pt x="1216048" y="1838479"/>
                  </a:lnTo>
                  <a:lnTo>
                    <a:pt x="1210105" y="1900141"/>
                  </a:lnTo>
                  <a:lnTo>
                    <a:pt x="1203158" y="1960803"/>
                  </a:lnTo>
                  <a:lnTo>
                    <a:pt x="1195227" y="2020406"/>
                  </a:lnTo>
                  <a:lnTo>
                    <a:pt x="1186337" y="2078895"/>
                  </a:lnTo>
                  <a:lnTo>
                    <a:pt x="1176511" y="2136212"/>
                  </a:lnTo>
                  <a:lnTo>
                    <a:pt x="1165772" y="2192300"/>
                  </a:lnTo>
                  <a:lnTo>
                    <a:pt x="1154143" y="2247102"/>
                  </a:lnTo>
                  <a:lnTo>
                    <a:pt x="1141646" y="2300562"/>
                  </a:lnTo>
                  <a:lnTo>
                    <a:pt x="1128305" y="2352623"/>
                  </a:lnTo>
                  <a:lnTo>
                    <a:pt x="1114144" y="2403227"/>
                  </a:lnTo>
                  <a:lnTo>
                    <a:pt x="1099184" y="2452318"/>
                  </a:lnTo>
                  <a:lnTo>
                    <a:pt x="1083450" y="2499839"/>
                  </a:lnTo>
                  <a:lnTo>
                    <a:pt x="1066964" y="2545733"/>
                  </a:lnTo>
                  <a:lnTo>
                    <a:pt x="1049750" y="2589942"/>
                  </a:lnTo>
                  <a:lnTo>
                    <a:pt x="1031830" y="2632411"/>
                  </a:lnTo>
                  <a:lnTo>
                    <a:pt x="1013227" y="2673082"/>
                  </a:lnTo>
                  <a:lnTo>
                    <a:pt x="993965" y="2711899"/>
                  </a:lnTo>
                  <a:lnTo>
                    <a:pt x="974067" y="2748803"/>
                  </a:lnTo>
                  <a:lnTo>
                    <a:pt x="953556" y="2783739"/>
                  </a:lnTo>
                  <a:lnTo>
                    <a:pt x="932454" y="2816650"/>
                  </a:lnTo>
                  <a:lnTo>
                    <a:pt x="888573" y="2876168"/>
                  </a:lnTo>
                  <a:lnTo>
                    <a:pt x="842608" y="2926901"/>
                  </a:lnTo>
                  <a:lnTo>
                    <a:pt x="794745" y="2968394"/>
                  </a:lnTo>
                  <a:lnTo>
                    <a:pt x="745167" y="3000192"/>
                  </a:lnTo>
                  <a:lnTo>
                    <a:pt x="694059" y="3021840"/>
                  </a:lnTo>
                  <a:lnTo>
                    <a:pt x="641607" y="3032882"/>
                  </a:lnTo>
                  <a:lnTo>
                    <a:pt x="614933" y="3034284"/>
                  </a:lnTo>
                  <a:lnTo>
                    <a:pt x="588260" y="3032882"/>
                  </a:lnTo>
                  <a:lnTo>
                    <a:pt x="535808" y="3021840"/>
                  </a:lnTo>
                  <a:lnTo>
                    <a:pt x="484700" y="3000192"/>
                  </a:lnTo>
                  <a:lnTo>
                    <a:pt x="435122" y="2968394"/>
                  </a:lnTo>
                  <a:lnTo>
                    <a:pt x="387259" y="2926901"/>
                  </a:lnTo>
                  <a:lnTo>
                    <a:pt x="341294" y="2876168"/>
                  </a:lnTo>
                  <a:lnTo>
                    <a:pt x="297413" y="2816650"/>
                  </a:lnTo>
                  <a:lnTo>
                    <a:pt x="276311" y="2783739"/>
                  </a:lnTo>
                  <a:lnTo>
                    <a:pt x="255800" y="2748803"/>
                  </a:lnTo>
                  <a:lnTo>
                    <a:pt x="235902" y="2711899"/>
                  </a:lnTo>
                  <a:lnTo>
                    <a:pt x="216640" y="2673082"/>
                  </a:lnTo>
                  <a:lnTo>
                    <a:pt x="198037" y="2632411"/>
                  </a:lnTo>
                  <a:lnTo>
                    <a:pt x="180117" y="2589942"/>
                  </a:lnTo>
                  <a:lnTo>
                    <a:pt x="162903" y="2545733"/>
                  </a:lnTo>
                  <a:lnTo>
                    <a:pt x="146417" y="2499839"/>
                  </a:lnTo>
                  <a:lnTo>
                    <a:pt x="130683" y="2452318"/>
                  </a:lnTo>
                  <a:lnTo>
                    <a:pt x="115723" y="2403227"/>
                  </a:lnTo>
                  <a:lnTo>
                    <a:pt x="101562" y="2352623"/>
                  </a:lnTo>
                  <a:lnTo>
                    <a:pt x="88221" y="2300562"/>
                  </a:lnTo>
                  <a:lnTo>
                    <a:pt x="75724" y="2247102"/>
                  </a:lnTo>
                  <a:lnTo>
                    <a:pt x="64095" y="2192300"/>
                  </a:lnTo>
                  <a:lnTo>
                    <a:pt x="53356" y="2136212"/>
                  </a:lnTo>
                  <a:lnTo>
                    <a:pt x="43530" y="2078895"/>
                  </a:lnTo>
                  <a:lnTo>
                    <a:pt x="34640" y="2020406"/>
                  </a:lnTo>
                  <a:lnTo>
                    <a:pt x="26709" y="1960803"/>
                  </a:lnTo>
                  <a:lnTo>
                    <a:pt x="19762" y="1900141"/>
                  </a:lnTo>
                  <a:lnTo>
                    <a:pt x="13819" y="1838479"/>
                  </a:lnTo>
                  <a:lnTo>
                    <a:pt x="8906" y="1775872"/>
                  </a:lnTo>
                  <a:lnTo>
                    <a:pt x="5044" y="1712378"/>
                  </a:lnTo>
                  <a:lnTo>
                    <a:pt x="2257" y="1648054"/>
                  </a:lnTo>
                  <a:lnTo>
                    <a:pt x="568" y="1582956"/>
                  </a:lnTo>
                  <a:lnTo>
                    <a:pt x="0" y="151714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75703" y="597408"/>
              <a:ext cx="1004569" cy="2874645"/>
            </a:xfrm>
            <a:custGeom>
              <a:avLst/>
              <a:gdLst/>
              <a:ahLst/>
              <a:cxnLst/>
              <a:rect l="l" t="t" r="r" b="b"/>
              <a:pathLst>
                <a:path w="1004570" h="2874645">
                  <a:moveTo>
                    <a:pt x="502157" y="0"/>
                  </a:moveTo>
                  <a:lnTo>
                    <a:pt x="455156" y="6210"/>
                  </a:lnTo>
                  <a:lnTo>
                    <a:pt x="409377" y="24474"/>
                  </a:lnTo>
                  <a:lnTo>
                    <a:pt x="365014" y="54238"/>
                  </a:lnTo>
                  <a:lnTo>
                    <a:pt x="322260" y="94952"/>
                  </a:lnTo>
                  <a:lnTo>
                    <a:pt x="281306" y="146064"/>
                  </a:lnTo>
                  <a:lnTo>
                    <a:pt x="242347" y="207020"/>
                  </a:lnTo>
                  <a:lnTo>
                    <a:pt x="223676" y="241018"/>
                  </a:lnTo>
                  <a:lnTo>
                    <a:pt x="205575" y="277270"/>
                  </a:lnTo>
                  <a:lnTo>
                    <a:pt x="188069" y="315707"/>
                  </a:lnTo>
                  <a:lnTo>
                    <a:pt x="171182" y="356261"/>
                  </a:lnTo>
                  <a:lnTo>
                    <a:pt x="154939" y="398862"/>
                  </a:lnTo>
                  <a:lnTo>
                    <a:pt x="139362" y="443442"/>
                  </a:lnTo>
                  <a:lnTo>
                    <a:pt x="124477" y="489931"/>
                  </a:lnTo>
                  <a:lnTo>
                    <a:pt x="110307" y="538260"/>
                  </a:lnTo>
                  <a:lnTo>
                    <a:pt x="96877" y="588361"/>
                  </a:lnTo>
                  <a:lnTo>
                    <a:pt x="84211" y="640164"/>
                  </a:lnTo>
                  <a:lnTo>
                    <a:pt x="72332" y="693601"/>
                  </a:lnTo>
                  <a:lnTo>
                    <a:pt x="61265" y="748602"/>
                  </a:lnTo>
                  <a:lnTo>
                    <a:pt x="51034" y="805098"/>
                  </a:lnTo>
                  <a:lnTo>
                    <a:pt x="41662" y="863021"/>
                  </a:lnTo>
                  <a:lnTo>
                    <a:pt x="33175" y="922301"/>
                  </a:lnTo>
                  <a:lnTo>
                    <a:pt x="25597" y="982870"/>
                  </a:lnTo>
                  <a:lnTo>
                    <a:pt x="18950" y="1044658"/>
                  </a:lnTo>
                  <a:lnTo>
                    <a:pt x="13260" y="1107596"/>
                  </a:lnTo>
                  <a:lnTo>
                    <a:pt x="8551" y="1171617"/>
                  </a:lnTo>
                  <a:lnTo>
                    <a:pt x="4846" y="1236649"/>
                  </a:lnTo>
                  <a:lnTo>
                    <a:pt x="2169" y="1302625"/>
                  </a:lnTo>
                  <a:lnTo>
                    <a:pt x="546" y="1369476"/>
                  </a:lnTo>
                  <a:lnTo>
                    <a:pt x="0" y="1437131"/>
                  </a:lnTo>
                  <a:lnTo>
                    <a:pt x="546" y="1504787"/>
                  </a:lnTo>
                  <a:lnTo>
                    <a:pt x="2169" y="1571638"/>
                  </a:lnTo>
                  <a:lnTo>
                    <a:pt x="4846" y="1637614"/>
                  </a:lnTo>
                  <a:lnTo>
                    <a:pt x="8551" y="1702646"/>
                  </a:lnTo>
                  <a:lnTo>
                    <a:pt x="13260" y="1766667"/>
                  </a:lnTo>
                  <a:lnTo>
                    <a:pt x="18950" y="1829605"/>
                  </a:lnTo>
                  <a:lnTo>
                    <a:pt x="25597" y="1891393"/>
                  </a:lnTo>
                  <a:lnTo>
                    <a:pt x="33175" y="1951962"/>
                  </a:lnTo>
                  <a:lnTo>
                    <a:pt x="41662" y="2011242"/>
                  </a:lnTo>
                  <a:lnTo>
                    <a:pt x="51034" y="2069165"/>
                  </a:lnTo>
                  <a:lnTo>
                    <a:pt x="61265" y="2125661"/>
                  </a:lnTo>
                  <a:lnTo>
                    <a:pt x="72332" y="2180662"/>
                  </a:lnTo>
                  <a:lnTo>
                    <a:pt x="84211" y="2234099"/>
                  </a:lnTo>
                  <a:lnTo>
                    <a:pt x="96877" y="2285902"/>
                  </a:lnTo>
                  <a:lnTo>
                    <a:pt x="110307" y="2336003"/>
                  </a:lnTo>
                  <a:lnTo>
                    <a:pt x="124477" y="2384332"/>
                  </a:lnTo>
                  <a:lnTo>
                    <a:pt x="139362" y="2430821"/>
                  </a:lnTo>
                  <a:lnTo>
                    <a:pt x="154939" y="2475401"/>
                  </a:lnTo>
                  <a:lnTo>
                    <a:pt x="171182" y="2518002"/>
                  </a:lnTo>
                  <a:lnTo>
                    <a:pt x="188069" y="2558556"/>
                  </a:lnTo>
                  <a:lnTo>
                    <a:pt x="205575" y="2596993"/>
                  </a:lnTo>
                  <a:lnTo>
                    <a:pt x="223676" y="2633245"/>
                  </a:lnTo>
                  <a:lnTo>
                    <a:pt x="242347" y="2667243"/>
                  </a:lnTo>
                  <a:lnTo>
                    <a:pt x="281306" y="2728199"/>
                  </a:lnTo>
                  <a:lnTo>
                    <a:pt x="322260" y="2779311"/>
                  </a:lnTo>
                  <a:lnTo>
                    <a:pt x="365014" y="2820025"/>
                  </a:lnTo>
                  <a:lnTo>
                    <a:pt x="409377" y="2849789"/>
                  </a:lnTo>
                  <a:lnTo>
                    <a:pt x="455156" y="2868053"/>
                  </a:lnTo>
                  <a:lnTo>
                    <a:pt x="502157" y="2874264"/>
                  </a:lnTo>
                  <a:lnTo>
                    <a:pt x="525799" y="2872699"/>
                  </a:lnTo>
                  <a:lnTo>
                    <a:pt x="572213" y="2860393"/>
                  </a:lnTo>
                  <a:lnTo>
                    <a:pt x="617308" y="2836310"/>
                  </a:lnTo>
                  <a:lnTo>
                    <a:pt x="660891" y="2801002"/>
                  </a:lnTo>
                  <a:lnTo>
                    <a:pt x="702769" y="2755020"/>
                  </a:lnTo>
                  <a:lnTo>
                    <a:pt x="742750" y="2698917"/>
                  </a:lnTo>
                  <a:lnTo>
                    <a:pt x="780639" y="2633245"/>
                  </a:lnTo>
                  <a:lnTo>
                    <a:pt x="798740" y="2596993"/>
                  </a:lnTo>
                  <a:lnTo>
                    <a:pt x="816246" y="2558556"/>
                  </a:lnTo>
                  <a:lnTo>
                    <a:pt x="833133" y="2518002"/>
                  </a:lnTo>
                  <a:lnTo>
                    <a:pt x="849376" y="2475401"/>
                  </a:lnTo>
                  <a:lnTo>
                    <a:pt x="864953" y="2430821"/>
                  </a:lnTo>
                  <a:lnTo>
                    <a:pt x="879838" y="2384332"/>
                  </a:lnTo>
                  <a:lnTo>
                    <a:pt x="894008" y="2336003"/>
                  </a:lnTo>
                  <a:lnTo>
                    <a:pt x="907438" y="2285902"/>
                  </a:lnTo>
                  <a:lnTo>
                    <a:pt x="920104" y="2234099"/>
                  </a:lnTo>
                  <a:lnTo>
                    <a:pt x="931983" y="2180662"/>
                  </a:lnTo>
                  <a:lnTo>
                    <a:pt x="943050" y="2125661"/>
                  </a:lnTo>
                  <a:lnTo>
                    <a:pt x="953281" y="2069165"/>
                  </a:lnTo>
                  <a:lnTo>
                    <a:pt x="962653" y="2011242"/>
                  </a:lnTo>
                  <a:lnTo>
                    <a:pt x="971140" y="1951962"/>
                  </a:lnTo>
                  <a:lnTo>
                    <a:pt x="978718" y="1891393"/>
                  </a:lnTo>
                  <a:lnTo>
                    <a:pt x="985365" y="1829605"/>
                  </a:lnTo>
                  <a:lnTo>
                    <a:pt x="991055" y="1766667"/>
                  </a:lnTo>
                  <a:lnTo>
                    <a:pt x="995764" y="1702646"/>
                  </a:lnTo>
                  <a:lnTo>
                    <a:pt x="999469" y="1637614"/>
                  </a:lnTo>
                  <a:lnTo>
                    <a:pt x="1002146" y="1571638"/>
                  </a:lnTo>
                  <a:lnTo>
                    <a:pt x="1003769" y="1504787"/>
                  </a:lnTo>
                  <a:lnTo>
                    <a:pt x="1004316" y="1437131"/>
                  </a:lnTo>
                  <a:lnTo>
                    <a:pt x="1003769" y="1369476"/>
                  </a:lnTo>
                  <a:lnTo>
                    <a:pt x="1002146" y="1302625"/>
                  </a:lnTo>
                  <a:lnTo>
                    <a:pt x="999469" y="1236649"/>
                  </a:lnTo>
                  <a:lnTo>
                    <a:pt x="995764" y="1171617"/>
                  </a:lnTo>
                  <a:lnTo>
                    <a:pt x="991055" y="1107596"/>
                  </a:lnTo>
                  <a:lnTo>
                    <a:pt x="985365" y="1044658"/>
                  </a:lnTo>
                  <a:lnTo>
                    <a:pt x="978718" y="982870"/>
                  </a:lnTo>
                  <a:lnTo>
                    <a:pt x="971140" y="922301"/>
                  </a:lnTo>
                  <a:lnTo>
                    <a:pt x="962653" y="863021"/>
                  </a:lnTo>
                  <a:lnTo>
                    <a:pt x="953281" y="805098"/>
                  </a:lnTo>
                  <a:lnTo>
                    <a:pt x="943050" y="748602"/>
                  </a:lnTo>
                  <a:lnTo>
                    <a:pt x="931983" y="693601"/>
                  </a:lnTo>
                  <a:lnTo>
                    <a:pt x="920104" y="640164"/>
                  </a:lnTo>
                  <a:lnTo>
                    <a:pt x="907438" y="588361"/>
                  </a:lnTo>
                  <a:lnTo>
                    <a:pt x="894008" y="538260"/>
                  </a:lnTo>
                  <a:lnTo>
                    <a:pt x="879838" y="489931"/>
                  </a:lnTo>
                  <a:lnTo>
                    <a:pt x="864953" y="443442"/>
                  </a:lnTo>
                  <a:lnTo>
                    <a:pt x="849376" y="398862"/>
                  </a:lnTo>
                  <a:lnTo>
                    <a:pt x="833133" y="356261"/>
                  </a:lnTo>
                  <a:lnTo>
                    <a:pt x="816246" y="315707"/>
                  </a:lnTo>
                  <a:lnTo>
                    <a:pt x="798740" y="277270"/>
                  </a:lnTo>
                  <a:lnTo>
                    <a:pt x="780639" y="241018"/>
                  </a:lnTo>
                  <a:lnTo>
                    <a:pt x="761968" y="207020"/>
                  </a:lnTo>
                  <a:lnTo>
                    <a:pt x="723009" y="146064"/>
                  </a:lnTo>
                  <a:lnTo>
                    <a:pt x="682055" y="94952"/>
                  </a:lnTo>
                  <a:lnTo>
                    <a:pt x="639301" y="54238"/>
                  </a:lnTo>
                  <a:lnTo>
                    <a:pt x="594938" y="24474"/>
                  </a:lnTo>
                  <a:lnTo>
                    <a:pt x="549159" y="6210"/>
                  </a:lnTo>
                  <a:lnTo>
                    <a:pt x="502157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75703" y="597408"/>
              <a:ext cx="1004569" cy="2874645"/>
            </a:xfrm>
            <a:custGeom>
              <a:avLst/>
              <a:gdLst/>
              <a:ahLst/>
              <a:cxnLst/>
              <a:rect l="l" t="t" r="r" b="b"/>
              <a:pathLst>
                <a:path w="1004570" h="2874645">
                  <a:moveTo>
                    <a:pt x="0" y="1437131"/>
                  </a:moveTo>
                  <a:lnTo>
                    <a:pt x="546" y="1369476"/>
                  </a:lnTo>
                  <a:lnTo>
                    <a:pt x="2169" y="1302625"/>
                  </a:lnTo>
                  <a:lnTo>
                    <a:pt x="4846" y="1236649"/>
                  </a:lnTo>
                  <a:lnTo>
                    <a:pt x="8551" y="1171617"/>
                  </a:lnTo>
                  <a:lnTo>
                    <a:pt x="13260" y="1107596"/>
                  </a:lnTo>
                  <a:lnTo>
                    <a:pt x="18950" y="1044658"/>
                  </a:lnTo>
                  <a:lnTo>
                    <a:pt x="25597" y="982870"/>
                  </a:lnTo>
                  <a:lnTo>
                    <a:pt x="33175" y="922301"/>
                  </a:lnTo>
                  <a:lnTo>
                    <a:pt x="41662" y="863021"/>
                  </a:lnTo>
                  <a:lnTo>
                    <a:pt x="51034" y="805098"/>
                  </a:lnTo>
                  <a:lnTo>
                    <a:pt x="61265" y="748602"/>
                  </a:lnTo>
                  <a:lnTo>
                    <a:pt x="72332" y="693601"/>
                  </a:lnTo>
                  <a:lnTo>
                    <a:pt x="84211" y="640164"/>
                  </a:lnTo>
                  <a:lnTo>
                    <a:pt x="96877" y="588361"/>
                  </a:lnTo>
                  <a:lnTo>
                    <a:pt x="110307" y="538260"/>
                  </a:lnTo>
                  <a:lnTo>
                    <a:pt x="124477" y="489931"/>
                  </a:lnTo>
                  <a:lnTo>
                    <a:pt x="139362" y="443442"/>
                  </a:lnTo>
                  <a:lnTo>
                    <a:pt x="154939" y="398862"/>
                  </a:lnTo>
                  <a:lnTo>
                    <a:pt x="171182" y="356261"/>
                  </a:lnTo>
                  <a:lnTo>
                    <a:pt x="188069" y="315707"/>
                  </a:lnTo>
                  <a:lnTo>
                    <a:pt x="205575" y="277270"/>
                  </a:lnTo>
                  <a:lnTo>
                    <a:pt x="223676" y="241018"/>
                  </a:lnTo>
                  <a:lnTo>
                    <a:pt x="242347" y="207020"/>
                  </a:lnTo>
                  <a:lnTo>
                    <a:pt x="281306" y="146064"/>
                  </a:lnTo>
                  <a:lnTo>
                    <a:pt x="322260" y="94952"/>
                  </a:lnTo>
                  <a:lnTo>
                    <a:pt x="365014" y="54238"/>
                  </a:lnTo>
                  <a:lnTo>
                    <a:pt x="409377" y="24474"/>
                  </a:lnTo>
                  <a:lnTo>
                    <a:pt x="455156" y="6210"/>
                  </a:lnTo>
                  <a:lnTo>
                    <a:pt x="502157" y="0"/>
                  </a:lnTo>
                  <a:lnTo>
                    <a:pt x="525799" y="1564"/>
                  </a:lnTo>
                  <a:lnTo>
                    <a:pt x="572213" y="13870"/>
                  </a:lnTo>
                  <a:lnTo>
                    <a:pt x="617308" y="37953"/>
                  </a:lnTo>
                  <a:lnTo>
                    <a:pt x="660891" y="73261"/>
                  </a:lnTo>
                  <a:lnTo>
                    <a:pt x="702769" y="119243"/>
                  </a:lnTo>
                  <a:lnTo>
                    <a:pt x="742750" y="175346"/>
                  </a:lnTo>
                  <a:lnTo>
                    <a:pt x="780639" y="241018"/>
                  </a:lnTo>
                  <a:lnTo>
                    <a:pt x="798740" y="277270"/>
                  </a:lnTo>
                  <a:lnTo>
                    <a:pt x="816246" y="315707"/>
                  </a:lnTo>
                  <a:lnTo>
                    <a:pt x="833133" y="356261"/>
                  </a:lnTo>
                  <a:lnTo>
                    <a:pt x="849376" y="398862"/>
                  </a:lnTo>
                  <a:lnTo>
                    <a:pt x="864953" y="443442"/>
                  </a:lnTo>
                  <a:lnTo>
                    <a:pt x="879838" y="489931"/>
                  </a:lnTo>
                  <a:lnTo>
                    <a:pt x="894008" y="538260"/>
                  </a:lnTo>
                  <a:lnTo>
                    <a:pt x="907438" y="588361"/>
                  </a:lnTo>
                  <a:lnTo>
                    <a:pt x="920104" y="640164"/>
                  </a:lnTo>
                  <a:lnTo>
                    <a:pt x="931983" y="693601"/>
                  </a:lnTo>
                  <a:lnTo>
                    <a:pt x="943050" y="748602"/>
                  </a:lnTo>
                  <a:lnTo>
                    <a:pt x="953281" y="805098"/>
                  </a:lnTo>
                  <a:lnTo>
                    <a:pt x="962653" y="863021"/>
                  </a:lnTo>
                  <a:lnTo>
                    <a:pt x="971140" y="922301"/>
                  </a:lnTo>
                  <a:lnTo>
                    <a:pt x="978718" y="982870"/>
                  </a:lnTo>
                  <a:lnTo>
                    <a:pt x="985365" y="1044658"/>
                  </a:lnTo>
                  <a:lnTo>
                    <a:pt x="991055" y="1107596"/>
                  </a:lnTo>
                  <a:lnTo>
                    <a:pt x="995764" y="1171617"/>
                  </a:lnTo>
                  <a:lnTo>
                    <a:pt x="999469" y="1236649"/>
                  </a:lnTo>
                  <a:lnTo>
                    <a:pt x="1002146" y="1302625"/>
                  </a:lnTo>
                  <a:lnTo>
                    <a:pt x="1003769" y="1369476"/>
                  </a:lnTo>
                  <a:lnTo>
                    <a:pt x="1004316" y="1437131"/>
                  </a:lnTo>
                  <a:lnTo>
                    <a:pt x="1003769" y="1504787"/>
                  </a:lnTo>
                  <a:lnTo>
                    <a:pt x="1002146" y="1571638"/>
                  </a:lnTo>
                  <a:lnTo>
                    <a:pt x="999469" y="1637614"/>
                  </a:lnTo>
                  <a:lnTo>
                    <a:pt x="995764" y="1702646"/>
                  </a:lnTo>
                  <a:lnTo>
                    <a:pt x="991055" y="1766667"/>
                  </a:lnTo>
                  <a:lnTo>
                    <a:pt x="985365" y="1829605"/>
                  </a:lnTo>
                  <a:lnTo>
                    <a:pt x="978718" y="1891393"/>
                  </a:lnTo>
                  <a:lnTo>
                    <a:pt x="971140" y="1951962"/>
                  </a:lnTo>
                  <a:lnTo>
                    <a:pt x="962653" y="2011242"/>
                  </a:lnTo>
                  <a:lnTo>
                    <a:pt x="953281" y="2069165"/>
                  </a:lnTo>
                  <a:lnTo>
                    <a:pt x="943050" y="2125661"/>
                  </a:lnTo>
                  <a:lnTo>
                    <a:pt x="931983" y="2180662"/>
                  </a:lnTo>
                  <a:lnTo>
                    <a:pt x="920104" y="2234099"/>
                  </a:lnTo>
                  <a:lnTo>
                    <a:pt x="907438" y="2285902"/>
                  </a:lnTo>
                  <a:lnTo>
                    <a:pt x="894008" y="2336003"/>
                  </a:lnTo>
                  <a:lnTo>
                    <a:pt x="879838" y="2384332"/>
                  </a:lnTo>
                  <a:lnTo>
                    <a:pt x="864953" y="2430821"/>
                  </a:lnTo>
                  <a:lnTo>
                    <a:pt x="849376" y="2475401"/>
                  </a:lnTo>
                  <a:lnTo>
                    <a:pt x="833133" y="2518002"/>
                  </a:lnTo>
                  <a:lnTo>
                    <a:pt x="816246" y="2558556"/>
                  </a:lnTo>
                  <a:lnTo>
                    <a:pt x="798740" y="2596993"/>
                  </a:lnTo>
                  <a:lnTo>
                    <a:pt x="780639" y="2633245"/>
                  </a:lnTo>
                  <a:lnTo>
                    <a:pt x="761968" y="2667243"/>
                  </a:lnTo>
                  <a:lnTo>
                    <a:pt x="723009" y="2728199"/>
                  </a:lnTo>
                  <a:lnTo>
                    <a:pt x="682055" y="2779311"/>
                  </a:lnTo>
                  <a:lnTo>
                    <a:pt x="639301" y="2820025"/>
                  </a:lnTo>
                  <a:lnTo>
                    <a:pt x="594938" y="2849789"/>
                  </a:lnTo>
                  <a:lnTo>
                    <a:pt x="549159" y="2868053"/>
                  </a:lnTo>
                  <a:lnTo>
                    <a:pt x="502157" y="2874264"/>
                  </a:lnTo>
                  <a:lnTo>
                    <a:pt x="478516" y="2872699"/>
                  </a:lnTo>
                  <a:lnTo>
                    <a:pt x="432102" y="2860393"/>
                  </a:lnTo>
                  <a:lnTo>
                    <a:pt x="387007" y="2836310"/>
                  </a:lnTo>
                  <a:lnTo>
                    <a:pt x="343424" y="2801002"/>
                  </a:lnTo>
                  <a:lnTo>
                    <a:pt x="301546" y="2755020"/>
                  </a:lnTo>
                  <a:lnTo>
                    <a:pt x="261565" y="2698917"/>
                  </a:lnTo>
                  <a:lnTo>
                    <a:pt x="223676" y="2633245"/>
                  </a:lnTo>
                  <a:lnTo>
                    <a:pt x="205575" y="2596993"/>
                  </a:lnTo>
                  <a:lnTo>
                    <a:pt x="188069" y="2558556"/>
                  </a:lnTo>
                  <a:lnTo>
                    <a:pt x="171182" y="2518002"/>
                  </a:lnTo>
                  <a:lnTo>
                    <a:pt x="154939" y="2475401"/>
                  </a:lnTo>
                  <a:lnTo>
                    <a:pt x="139362" y="2430821"/>
                  </a:lnTo>
                  <a:lnTo>
                    <a:pt x="124477" y="2384332"/>
                  </a:lnTo>
                  <a:lnTo>
                    <a:pt x="110307" y="2336003"/>
                  </a:lnTo>
                  <a:lnTo>
                    <a:pt x="96877" y="2285902"/>
                  </a:lnTo>
                  <a:lnTo>
                    <a:pt x="84211" y="2234099"/>
                  </a:lnTo>
                  <a:lnTo>
                    <a:pt x="72332" y="2180662"/>
                  </a:lnTo>
                  <a:lnTo>
                    <a:pt x="61265" y="2125661"/>
                  </a:lnTo>
                  <a:lnTo>
                    <a:pt x="51034" y="2069165"/>
                  </a:lnTo>
                  <a:lnTo>
                    <a:pt x="41662" y="2011242"/>
                  </a:lnTo>
                  <a:lnTo>
                    <a:pt x="33175" y="1951962"/>
                  </a:lnTo>
                  <a:lnTo>
                    <a:pt x="25597" y="1891393"/>
                  </a:lnTo>
                  <a:lnTo>
                    <a:pt x="18950" y="1829605"/>
                  </a:lnTo>
                  <a:lnTo>
                    <a:pt x="13260" y="1766667"/>
                  </a:lnTo>
                  <a:lnTo>
                    <a:pt x="8551" y="1702646"/>
                  </a:lnTo>
                  <a:lnTo>
                    <a:pt x="4846" y="1637614"/>
                  </a:lnTo>
                  <a:lnTo>
                    <a:pt x="2169" y="1571638"/>
                  </a:lnTo>
                  <a:lnTo>
                    <a:pt x="546" y="1504787"/>
                  </a:lnTo>
                  <a:lnTo>
                    <a:pt x="0" y="143713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51826" y="509396"/>
              <a:ext cx="922019" cy="1569720"/>
            </a:xfrm>
            <a:custGeom>
              <a:avLst/>
              <a:gdLst/>
              <a:ahLst/>
              <a:cxnLst/>
              <a:rect l="l" t="t" r="r" b="b"/>
              <a:pathLst>
                <a:path w="922020" h="1569720">
                  <a:moveTo>
                    <a:pt x="462661" y="616458"/>
                  </a:moveTo>
                  <a:lnTo>
                    <a:pt x="446659" y="545211"/>
                  </a:lnTo>
                  <a:lnTo>
                    <a:pt x="429768" y="478028"/>
                  </a:lnTo>
                  <a:lnTo>
                    <a:pt x="412496" y="415036"/>
                  </a:lnTo>
                  <a:lnTo>
                    <a:pt x="394589" y="356108"/>
                  </a:lnTo>
                  <a:lnTo>
                    <a:pt x="376047" y="301498"/>
                  </a:lnTo>
                  <a:lnTo>
                    <a:pt x="356997" y="251333"/>
                  </a:lnTo>
                  <a:lnTo>
                    <a:pt x="337439" y="205486"/>
                  </a:lnTo>
                  <a:lnTo>
                    <a:pt x="317373" y="164084"/>
                  </a:lnTo>
                  <a:lnTo>
                    <a:pt x="296799" y="127127"/>
                  </a:lnTo>
                  <a:lnTo>
                    <a:pt x="275844" y="94869"/>
                  </a:lnTo>
                  <a:lnTo>
                    <a:pt x="243586" y="55245"/>
                  </a:lnTo>
                  <a:lnTo>
                    <a:pt x="221869" y="34925"/>
                  </a:lnTo>
                  <a:lnTo>
                    <a:pt x="221488" y="34544"/>
                  </a:lnTo>
                  <a:lnTo>
                    <a:pt x="221107" y="34290"/>
                  </a:lnTo>
                  <a:lnTo>
                    <a:pt x="214083" y="30810"/>
                  </a:lnTo>
                  <a:lnTo>
                    <a:pt x="216115" y="25400"/>
                  </a:lnTo>
                  <a:lnTo>
                    <a:pt x="225679" y="0"/>
                  </a:lnTo>
                  <a:lnTo>
                    <a:pt x="140970" y="8763"/>
                  </a:lnTo>
                  <a:lnTo>
                    <a:pt x="198882" y="71247"/>
                  </a:lnTo>
                  <a:lnTo>
                    <a:pt x="209575" y="42824"/>
                  </a:lnTo>
                  <a:lnTo>
                    <a:pt x="214604" y="45339"/>
                  </a:lnTo>
                  <a:lnTo>
                    <a:pt x="244983" y="75692"/>
                  </a:lnTo>
                  <a:lnTo>
                    <a:pt x="275971" y="117602"/>
                  </a:lnTo>
                  <a:lnTo>
                    <a:pt x="296164" y="151384"/>
                  </a:lnTo>
                  <a:lnTo>
                    <a:pt x="316103" y="189865"/>
                  </a:lnTo>
                  <a:lnTo>
                    <a:pt x="335534" y="232918"/>
                  </a:lnTo>
                  <a:lnTo>
                    <a:pt x="354711" y="280543"/>
                  </a:lnTo>
                  <a:lnTo>
                    <a:pt x="373380" y="332486"/>
                  </a:lnTo>
                  <a:lnTo>
                    <a:pt x="391414" y="388747"/>
                  </a:lnTo>
                  <a:lnTo>
                    <a:pt x="408940" y="449453"/>
                  </a:lnTo>
                  <a:lnTo>
                    <a:pt x="425958" y="514223"/>
                  </a:lnTo>
                  <a:lnTo>
                    <a:pt x="442214" y="583057"/>
                  </a:lnTo>
                  <a:lnTo>
                    <a:pt x="450215" y="619125"/>
                  </a:lnTo>
                  <a:lnTo>
                    <a:pt x="462661" y="616458"/>
                  </a:lnTo>
                  <a:close/>
                </a:path>
                <a:path w="922020" h="1569720">
                  <a:moveTo>
                    <a:pt x="922020" y="1525905"/>
                  </a:moveTo>
                  <a:lnTo>
                    <a:pt x="893064" y="1511427"/>
                  </a:lnTo>
                  <a:lnTo>
                    <a:pt x="835152" y="1482471"/>
                  </a:lnTo>
                  <a:lnTo>
                    <a:pt x="835152" y="1511427"/>
                  </a:lnTo>
                  <a:lnTo>
                    <a:pt x="0" y="1511427"/>
                  </a:lnTo>
                  <a:lnTo>
                    <a:pt x="0" y="1540383"/>
                  </a:lnTo>
                  <a:lnTo>
                    <a:pt x="835152" y="1540383"/>
                  </a:lnTo>
                  <a:lnTo>
                    <a:pt x="835152" y="1569339"/>
                  </a:lnTo>
                  <a:lnTo>
                    <a:pt x="893064" y="1540383"/>
                  </a:lnTo>
                  <a:lnTo>
                    <a:pt x="922020" y="15259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334249" y="2035302"/>
              <a:ext cx="447040" cy="0"/>
            </a:xfrm>
            <a:custGeom>
              <a:avLst/>
              <a:gdLst/>
              <a:ahLst/>
              <a:cxnLst/>
              <a:rect l="l" t="t" r="r" b="b"/>
              <a:pathLst>
                <a:path w="447040">
                  <a:moveTo>
                    <a:pt x="446531" y="0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998207" y="757428"/>
              <a:ext cx="335280" cy="1277620"/>
            </a:xfrm>
            <a:custGeom>
              <a:avLst/>
              <a:gdLst/>
              <a:ahLst/>
              <a:cxnLst/>
              <a:rect l="l" t="t" r="r" b="b"/>
              <a:pathLst>
                <a:path w="335279" h="1277620">
                  <a:moveTo>
                    <a:pt x="335280" y="1277112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14768" y="704659"/>
              <a:ext cx="141097" cy="13431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914768" y="704659"/>
              <a:ext cx="141605" cy="134620"/>
            </a:xfrm>
            <a:custGeom>
              <a:avLst/>
              <a:gdLst/>
              <a:ahLst/>
              <a:cxnLst/>
              <a:rect l="l" t="t" r="r" b="b"/>
              <a:pathLst>
                <a:path w="141604" h="134619">
                  <a:moveTo>
                    <a:pt x="110871" y="126936"/>
                  </a:moveTo>
                  <a:lnTo>
                    <a:pt x="84331" y="95075"/>
                  </a:lnTo>
                  <a:lnTo>
                    <a:pt x="41183" y="77622"/>
                  </a:lnTo>
                  <a:lnTo>
                    <a:pt x="21875" y="74723"/>
                  </a:lnTo>
                  <a:lnTo>
                    <a:pt x="7473" y="76182"/>
                  </a:lnTo>
                  <a:lnTo>
                    <a:pt x="0" y="82105"/>
                  </a:lnTo>
                  <a:lnTo>
                    <a:pt x="1295" y="91551"/>
                  </a:lnTo>
                  <a:lnTo>
                    <a:pt x="47498" y="124269"/>
                  </a:lnTo>
                  <a:lnTo>
                    <a:pt x="88995" y="134318"/>
                  </a:lnTo>
                  <a:lnTo>
                    <a:pt x="103397" y="132859"/>
                  </a:lnTo>
                  <a:lnTo>
                    <a:pt x="110871" y="126936"/>
                  </a:lnTo>
                  <a:close/>
                </a:path>
                <a:path w="141604" h="134619">
                  <a:moveTo>
                    <a:pt x="110871" y="126936"/>
                  </a:moveTo>
                  <a:lnTo>
                    <a:pt x="141097" y="52260"/>
                  </a:lnTo>
                  <a:lnTo>
                    <a:pt x="139856" y="42797"/>
                  </a:lnTo>
                  <a:lnTo>
                    <a:pt x="130508" y="31702"/>
                  </a:lnTo>
                  <a:lnTo>
                    <a:pt x="114611" y="20345"/>
                  </a:lnTo>
                  <a:lnTo>
                    <a:pt x="93725" y="10096"/>
                  </a:lnTo>
                  <a:lnTo>
                    <a:pt x="71516" y="2893"/>
                  </a:lnTo>
                  <a:lnTo>
                    <a:pt x="52165" y="0"/>
                  </a:lnTo>
                  <a:lnTo>
                    <a:pt x="37719" y="1488"/>
                  </a:lnTo>
                  <a:lnTo>
                    <a:pt x="30225" y="7429"/>
                  </a:lnTo>
                  <a:lnTo>
                    <a:pt x="0" y="8210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62927" y="597408"/>
              <a:ext cx="335280" cy="239395"/>
            </a:xfrm>
            <a:custGeom>
              <a:avLst/>
              <a:gdLst/>
              <a:ahLst/>
              <a:cxnLst/>
              <a:rect l="l" t="t" r="r" b="b"/>
              <a:pathLst>
                <a:path w="335279" h="239394">
                  <a:moveTo>
                    <a:pt x="335279" y="79247"/>
                  </a:moveTo>
                  <a:lnTo>
                    <a:pt x="112775" y="0"/>
                  </a:lnTo>
                </a:path>
                <a:path w="335279" h="239394">
                  <a:moveTo>
                    <a:pt x="222503" y="239267"/>
                  </a:moveTo>
                  <a:lnTo>
                    <a:pt x="0" y="16001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657721" y="433704"/>
              <a:ext cx="347345" cy="567055"/>
            </a:xfrm>
            <a:custGeom>
              <a:avLst/>
              <a:gdLst/>
              <a:ahLst/>
              <a:cxnLst/>
              <a:rect l="l" t="t" r="r" b="b"/>
              <a:pathLst>
                <a:path w="347345" h="567055">
                  <a:moveTo>
                    <a:pt x="117983" y="402971"/>
                  </a:moveTo>
                  <a:lnTo>
                    <a:pt x="42926" y="443357"/>
                  </a:lnTo>
                  <a:lnTo>
                    <a:pt x="68884" y="461606"/>
                  </a:lnTo>
                  <a:lnTo>
                    <a:pt x="0" y="559308"/>
                  </a:lnTo>
                  <a:lnTo>
                    <a:pt x="10414" y="566674"/>
                  </a:lnTo>
                  <a:lnTo>
                    <a:pt x="79324" y="468934"/>
                  </a:lnTo>
                  <a:lnTo>
                    <a:pt x="105283" y="487172"/>
                  </a:lnTo>
                  <a:lnTo>
                    <a:pt x="110693" y="451231"/>
                  </a:lnTo>
                  <a:lnTo>
                    <a:pt x="117983" y="402971"/>
                  </a:lnTo>
                  <a:close/>
                </a:path>
                <a:path w="347345" h="567055">
                  <a:moveTo>
                    <a:pt x="347218" y="7366"/>
                  </a:moveTo>
                  <a:lnTo>
                    <a:pt x="336804" y="0"/>
                  </a:lnTo>
                  <a:lnTo>
                    <a:pt x="267881" y="97751"/>
                  </a:lnTo>
                  <a:lnTo>
                    <a:pt x="241935" y="79502"/>
                  </a:lnTo>
                  <a:lnTo>
                    <a:pt x="229235" y="163703"/>
                  </a:lnTo>
                  <a:lnTo>
                    <a:pt x="304292" y="123317"/>
                  </a:lnTo>
                  <a:lnTo>
                    <a:pt x="293077" y="115443"/>
                  </a:lnTo>
                  <a:lnTo>
                    <a:pt x="278320" y="105079"/>
                  </a:lnTo>
                  <a:lnTo>
                    <a:pt x="347218" y="73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75703" y="597408"/>
              <a:ext cx="111760" cy="239395"/>
            </a:xfrm>
            <a:custGeom>
              <a:avLst/>
              <a:gdLst/>
              <a:ahLst/>
              <a:cxnLst/>
              <a:rect l="l" t="t" r="r" b="b"/>
              <a:pathLst>
                <a:path w="111759" h="239394">
                  <a:moveTo>
                    <a:pt x="0" y="239267"/>
                  </a:moveTo>
                  <a:lnTo>
                    <a:pt x="111251" y="0"/>
                  </a:lnTo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477747" y="204066"/>
            <a:ext cx="285115" cy="3797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00" i="1" spc="100" dirty="0">
                <a:latin typeface="Times New Roman"/>
                <a:cs typeface="Times New Roman"/>
              </a:rPr>
              <a:t>dl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153264" y="333570"/>
            <a:ext cx="1193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15" dirty="0">
                <a:latin typeface="Times New Roman"/>
                <a:cs typeface="Times New Roman"/>
              </a:rPr>
              <a:t>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276733" y="1369149"/>
            <a:ext cx="342265" cy="548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835">
              <a:lnSpc>
                <a:spcPts val="2060"/>
              </a:lnSpc>
              <a:spcBef>
                <a:spcPts val="95"/>
              </a:spcBef>
            </a:pPr>
            <a:r>
              <a:rPr sz="2000" spc="-825" dirty="0">
                <a:latin typeface="Cambria"/>
                <a:cs typeface="Cambria"/>
              </a:rPr>
              <a:t>→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ts val="2060"/>
              </a:lnSpc>
            </a:pPr>
            <a:r>
              <a:rPr sz="2000" i="1" spc="95" dirty="0">
                <a:latin typeface="Times New Roman"/>
                <a:cs typeface="Times New Roman"/>
              </a:rPr>
              <a:t>dB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272345" y="1217004"/>
            <a:ext cx="2000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i="1" spc="95" dirty="0">
                <a:latin typeface="Times New Roman"/>
                <a:cs typeface="Times New Roman"/>
              </a:rPr>
              <a:t>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941" y="3597655"/>
            <a:ext cx="9046210" cy="276669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056640" marR="5715" indent="-984885" algn="just">
              <a:lnSpc>
                <a:spcPct val="80000"/>
              </a:lnSpc>
              <a:spcBef>
                <a:spcPts val="840"/>
              </a:spcBef>
            </a:pPr>
            <a:r>
              <a:rPr sz="3100" spc="-65" dirty="0">
                <a:latin typeface="Times New Roman"/>
                <a:cs typeface="Times New Roman"/>
              </a:rPr>
              <a:t>де</a:t>
            </a:r>
            <a:r>
              <a:rPr sz="3100" spc="-130" dirty="0">
                <a:latin typeface="Times New Roman"/>
                <a:cs typeface="Times New Roman"/>
              </a:rPr>
              <a:t> </a:t>
            </a:r>
            <a:r>
              <a:rPr sz="4350" i="1" spc="179" baseline="3831" dirty="0">
                <a:latin typeface="Times New Roman"/>
                <a:cs typeface="Times New Roman"/>
              </a:rPr>
              <a:t>dl</a:t>
            </a:r>
            <a:r>
              <a:rPr sz="4350" i="1" spc="-270" baseline="3831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–</a:t>
            </a:r>
            <a:r>
              <a:rPr sz="3100" spc="-195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довільно</a:t>
            </a:r>
            <a:r>
              <a:rPr sz="3100" spc="20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обраний</a:t>
            </a:r>
            <a:r>
              <a:rPr sz="3100" spc="90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елемент</a:t>
            </a:r>
            <a:r>
              <a:rPr sz="3100" spc="95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провідника</a:t>
            </a:r>
            <a:r>
              <a:rPr sz="3100" spc="85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зі</a:t>
            </a:r>
            <a:r>
              <a:rPr sz="3100" spc="85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стру- </a:t>
            </a:r>
            <a:r>
              <a:rPr sz="3100" dirty="0">
                <a:latin typeface="Times New Roman"/>
                <a:cs typeface="Times New Roman"/>
              </a:rPr>
              <a:t>мом</a:t>
            </a:r>
            <a:r>
              <a:rPr sz="3100" spc="-65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силою</a:t>
            </a:r>
            <a:r>
              <a:rPr sz="3100" spc="640" dirty="0">
                <a:latin typeface="Times New Roman"/>
                <a:cs typeface="Times New Roman"/>
              </a:rPr>
              <a:t> </a:t>
            </a:r>
            <a:r>
              <a:rPr sz="3100" i="1" spc="-25" dirty="0">
                <a:latin typeface="Times New Roman"/>
                <a:cs typeface="Times New Roman"/>
              </a:rPr>
              <a:t>І</a:t>
            </a:r>
            <a:r>
              <a:rPr sz="3100" spc="-25" dirty="0">
                <a:latin typeface="Times New Roman"/>
                <a:cs typeface="Times New Roman"/>
              </a:rPr>
              <a:t>,</a:t>
            </a:r>
            <a:endParaRPr sz="3100">
              <a:latin typeface="Times New Roman"/>
              <a:cs typeface="Times New Roman"/>
            </a:endParaRPr>
          </a:p>
          <a:p>
            <a:pPr marL="876935" marR="5080" indent="-751205" algn="just">
              <a:lnSpc>
                <a:spcPct val="78900"/>
              </a:lnSpc>
              <a:spcBef>
                <a:spcPts val="80"/>
              </a:spcBef>
            </a:pPr>
            <a:r>
              <a:rPr sz="3150" i="1" spc="90" dirty="0">
                <a:latin typeface="Times New Roman"/>
                <a:cs typeface="Times New Roman"/>
              </a:rPr>
              <a:t>r</a:t>
            </a:r>
            <a:r>
              <a:rPr sz="3150" i="1" spc="-200" dirty="0">
                <a:latin typeface="Times New Roman"/>
                <a:cs typeface="Times New Roman"/>
              </a:rPr>
              <a:t> </a:t>
            </a:r>
            <a:r>
              <a:rPr sz="4650" baseline="1792" dirty="0">
                <a:latin typeface="Times New Roman"/>
                <a:cs typeface="Times New Roman"/>
              </a:rPr>
              <a:t>–</a:t>
            </a:r>
            <a:r>
              <a:rPr sz="4650" spc="1155" baseline="1792" dirty="0">
                <a:latin typeface="Times New Roman"/>
                <a:cs typeface="Times New Roman"/>
              </a:rPr>
              <a:t> </a:t>
            </a:r>
            <a:r>
              <a:rPr sz="4650" baseline="1792" dirty="0">
                <a:latin typeface="Times New Roman"/>
                <a:cs typeface="Times New Roman"/>
              </a:rPr>
              <a:t>відстань</a:t>
            </a:r>
            <a:r>
              <a:rPr sz="4650" spc="135" baseline="1792" dirty="0">
                <a:latin typeface="Times New Roman"/>
                <a:cs typeface="Times New Roman"/>
              </a:rPr>
              <a:t>  </a:t>
            </a:r>
            <a:r>
              <a:rPr sz="4650" baseline="1792" dirty="0">
                <a:latin typeface="Times New Roman"/>
                <a:cs typeface="Times New Roman"/>
              </a:rPr>
              <a:t>від</a:t>
            </a:r>
            <a:r>
              <a:rPr sz="4650" spc="120" baseline="1792" dirty="0">
                <a:latin typeface="Times New Roman"/>
                <a:cs typeface="Times New Roman"/>
              </a:rPr>
              <a:t>  </a:t>
            </a:r>
            <a:r>
              <a:rPr sz="4650" baseline="1792" dirty="0">
                <a:latin typeface="Times New Roman"/>
                <a:cs typeface="Times New Roman"/>
              </a:rPr>
              <a:t>елементу</a:t>
            </a:r>
            <a:r>
              <a:rPr sz="4650" spc="135" baseline="1792" dirty="0">
                <a:latin typeface="Times New Roman"/>
                <a:cs typeface="Times New Roman"/>
              </a:rPr>
              <a:t>  </a:t>
            </a:r>
            <a:r>
              <a:rPr sz="4650" baseline="1792" dirty="0">
                <a:latin typeface="Times New Roman"/>
                <a:cs typeface="Times New Roman"/>
              </a:rPr>
              <a:t>провідника</a:t>
            </a:r>
            <a:r>
              <a:rPr sz="4650" spc="97" baseline="1792" dirty="0">
                <a:latin typeface="Times New Roman"/>
                <a:cs typeface="Times New Roman"/>
              </a:rPr>
              <a:t>  </a:t>
            </a:r>
            <a:r>
              <a:rPr sz="4200" i="1" spc="352" baseline="1984" dirty="0">
                <a:latin typeface="Times New Roman"/>
                <a:cs typeface="Times New Roman"/>
              </a:rPr>
              <a:t>dl</a:t>
            </a:r>
            <a:r>
              <a:rPr sz="4200" i="1" spc="300" baseline="1984" dirty="0">
                <a:latin typeface="Times New Roman"/>
                <a:cs typeface="Times New Roman"/>
              </a:rPr>
              <a:t> </a:t>
            </a:r>
            <a:r>
              <a:rPr sz="4650" baseline="1792" dirty="0">
                <a:latin typeface="Times New Roman"/>
                <a:cs typeface="Times New Roman"/>
              </a:rPr>
              <a:t>до</a:t>
            </a:r>
            <a:r>
              <a:rPr sz="4650" spc="120" baseline="1792" dirty="0">
                <a:latin typeface="Times New Roman"/>
                <a:cs typeface="Times New Roman"/>
              </a:rPr>
              <a:t>  </a:t>
            </a:r>
            <a:r>
              <a:rPr sz="4650" spc="-15" baseline="1792" dirty="0">
                <a:latin typeface="Times New Roman"/>
                <a:cs typeface="Times New Roman"/>
              </a:rPr>
              <a:t>точки </a:t>
            </a:r>
            <a:r>
              <a:rPr sz="3100" dirty="0">
                <a:latin typeface="Times New Roman"/>
                <a:cs typeface="Times New Roman"/>
              </a:rPr>
              <a:t>визначення</a:t>
            </a:r>
            <a:r>
              <a:rPr sz="3100" spc="320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індукції</a:t>
            </a:r>
            <a:r>
              <a:rPr sz="3100" spc="320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магнітного</a:t>
            </a:r>
            <a:r>
              <a:rPr sz="3100" spc="320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поля,</a:t>
            </a:r>
            <a:r>
              <a:rPr sz="3100" spc="330" dirty="0">
                <a:latin typeface="Times New Roman"/>
                <a:cs typeface="Times New Roman"/>
              </a:rPr>
              <a:t> </a:t>
            </a:r>
            <a:r>
              <a:rPr sz="3100" spc="-10" dirty="0">
                <a:solidFill>
                  <a:srgbClr val="333399"/>
                </a:solidFill>
                <a:latin typeface="Times New Roman"/>
                <a:cs typeface="Times New Roman"/>
              </a:rPr>
              <a:t>дорівнює </a:t>
            </a:r>
            <a:r>
              <a:rPr sz="3100" dirty="0">
                <a:solidFill>
                  <a:srgbClr val="333399"/>
                </a:solidFill>
                <a:latin typeface="Times New Roman"/>
                <a:cs typeface="Times New Roman"/>
              </a:rPr>
              <a:t>радіусу</a:t>
            </a:r>
            <a:r>
              <a:rPr sz="3100" spc="-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100" spc="-20" dirty="0">
                <a:solidFill>
                  <a:srgbClr val="333399"/>
                </a:solidFill>
                <a:latin typeface="Times New Roman"/>
                <a:cs typeface="Times New Roman"/>
              </a:rPr>
              <a:t>кола</a:t>
            </a:r>
            <a:r>
              <a:rPr sz="3100" spc="-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000" i="1" spc="135" dirty="0">
                <a:latin typeface="Times New Roman"/>
                <a:cs typeface="Times New Roman"/>
              </a:rPr>
              <a:t>r</a:t>
            </a:r>
            <a:r>
              <a:rPr sz="3000" i="1" spc="25" dirty="0">
                <a:latin typeface="Times New Roman"/>
                <a:cs typeface="Times New Roman"/>
              </a:rPr>
              <a:t> </a:t>
            </a:r>
            <a:r>
              <a:rPr sz="3000" spc="180" dirty="0">
                <a:latin typeface="Symbol"/>
                <a:cs typeface="Symbol"/>
              </a:rPr>
              <a:t>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i="1" spc="140" dirty="0">
                <a:latin typeface="Times New Roman"/>
                <a:cs typeface="Times New Roman"/>
              </a:rPr>
              <a:t>R</a:t>
            </a:r>
            <a:r>
              <a:rPr sz="3100" spc="140" dirty="0">
                <a:solidFill>
                  <a:srgbClr val="333399"/>
                </a:solidFill>
                <a:latin typeface="Times New Roman"/>
                <a:cs typeface="Times New Roman"/>
              </a:rPr>
              <a:t>,</a:t>
            </a:r>
            <a:endParaRPr sz="3100">
              <a:latin typeface="Times New Roman"/>
              <a:cs typeface="Times New Roman"/>
            </a:endParaRPr>
          </a:p>
          <a:p>
            <a:pPr marL="71755" algn="just">
              <a:lnSpc>
                <a:spcPts val="2605"/>
              </a:lnSpc>
            </a:pPr>
            <a:r>
              <a:rPr sz="3100" dirty="0">
                <a:latin typeface="Times New Roman"/>
                <a:cs typeface="Times New Roman"/>
              </a:rPr>
              <a:t>L</a:t>
            </a:r>
            <a:r>
              <a:rPr sz="3100" spc="-190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–</a:t>
            </a:r>
            <a:r>
              <a:rPr sz="3100" spc="-75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довжина</a:t>
            </a:r>
            <a:r>
              <a:rPr sz="3100" spc="-65" dirty="0">
                <a:latin typeface="Times New Roman"/>
                <a:cs typeface="Times New Roman"/>
              </a:rPr>
              <a:t> </a:t>
            </a:r>
            <a:r>
              <a:rPr sz="3100" spc="-35" dirty="0">
                <a:latin typeface="Times New Roman"/>
                <a:cs typeface="Times New Roman"/>
              </a:rPr>
              <a:t>колового</a:t>
            </a:r>
            <a:r>
              <a:rPr sz="3100" spc="-65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витка;</a:t>
            </a:r>
            <a:endParaRPr sz="3100">
              <a:latin typeface="Times New Roman"/>
              <a:cs typeface="Times New Roman"/>
            </a:endParaRPr>
          </a:p>
          <a:p>
            <a:pPr marL="12700" algn="just">
              <a:lnSpc>
                <a:spcPts val="3350"/>
              </a:lnSpc>
            </a:pPr>
            <a:r>
              <a:rPr sz="4650" spc="405" baseline="-2688" dirty="0">
                <a:latin typeface="Symbol"/>
                <a:cs typeface="Symbol"/>
              </a:rPr>
              <a:t></a:t>
            </a:r>
            <a:r>
              <a:rPr sz="4650" spc="-307" baseline="-2688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–</a:t>
            </a:r>
            <a:r>
              <a:rPr sz="3100" spc="-160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кут</a:t>
            </a:r>
            <a:r>
              <a:rPr sz="3100" spc="-60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між</a:t>
            </a:r>
            <a:r>
              <a:rPr sz="3100" spc="-65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елементом</a:t>
            </a:r>
            <a:r>
              <a:rPr sz="3100" spc="-65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провідника</a:t>
            </a:r>
            <a:r>
              <a:rPr sz="3100" spc="-105" dirty="0">
                <a:latin typeface="Times New Roman"/>
                <a:cs typeface="Times New Roman"/>
              </a:rPr>
              <a:t> </a:t>
            </a:r>
            <a:r>
              <a:rPr sz="4425" i="1" spc="345" baseline="3766" dirty="0">
                <a:latin typeface="Times New Roman"/>
                <a:cs typeface="Times New Roman"/>
              </a:rPr>
              <a:t>dl</a:t>
            </a:r>
            <a:r>
              <a:rPr sz="4425" i="1" spc="-547" baseline="3766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і</a:t>
            </a:r>
            <a:r>
              <a:rPr sz="3100" spc="-60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радіусом</a:t>
            </a:r>
            <a:r>
              <a:rPr sz="3100" spc="-60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кола;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28500" y="6212158"/>
            <a:ext cx="155892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00" spc="409" dirty="0">
                <a:latin typeface="Times New Roman"/>
                <a:cs typeface="Times New Roman"/>
              </a:rPr>
              <a:t>sin</a:t>
            </a:r>
            <a:r>
              <a:rPr sz="2950" spc="409" dirty="0">
                <a:latin typeface="Symbol"/>
                <a:cs typeface="Symbol"/>
              </a:rPr>
              <a:t></a:t>
            </a:r>
            <a:r>
              <a:rPr sz="2950" spc="325" dirty="0">
                <a:latin typeface="Times New Roman"/>
                <a:cs typeface="Times New Roman"/>
              </a:rPr>
              <a:t> </a:t>
            </a:r>
            <a:r>
              <a:rPr sz="2700" spc="490" dirty="0">
                <a:latin typeface="Symbol"/>
                <a:cs typeface="Symbol"/>
              </a:rPr>
              <a:t></a:t>
            </a:r>
            <a:r>
              <a:rPr sz="2700" spc="-335" dirty="0">
                <a:latin typeface="Times New Roman"/>
                <a:cs typeface="Times New Roman"/>
              </a:rPr>
              <a:t> </a:t>
            </a:r>
            <a:r>
              <a:rPr sz="2700" spc="-25" dirty="0">
                <a:latin typeface="Times New Roman"/>
                <a:cs typeface="Times New Roman"/>
              </a:rPr>
              <a:t>1</a:t>
            </a:r>
            <a:r>
              <a:rPr sz="4650" spc="-37" baseline="-4480" dirty="0">
                <a:latin typeface="Times New Roman"/>
                <a:cs typeface="Times New Roman"/>
              </a:rPr>
              <a:t>.</a:t>
            </a:r>
            <a:endParaRPr sz="4650" baseline="-448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90981" y="6243929"/>
            <a:ext cx="243078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100" spc="-45" dirty="0">
                <a:solidFill>
                  <a:srgbClr val="333399"/>
                </a:solidFill>
                <a:latin typeface="Times New Roman"/>
                <a:cs typeface="Times New Roman"/>
              </a:rPr>
              <a:t>тому</a:t>
            </a:r>
            <a:r>
              <a:rPr sz="3100" spc="-40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4050" baseline="6172" dirty="0">
                <a:latin typeface="Symbol"/>
                <a:cs typeface="Symbol"/>
              </a:rPr>
              <a:t></a:t>
            </a:r>
            <a:r>
              <a:rPr sz="4050" spc="89" baseline="6172" dirty="0">
                <a:latin typeface="Times New Roman"/>
                <a:cs typeface="Times New Roman"/>
              </a:rPr>
              <a:t> </a:t>
            </a:r>
            <a:r>
              <a:rPr sz="3825" spc="104" baseline="6535" dirty="0">
                <a:latin typeface="Symbol"/>
                <a:cs typeface="Symbol"/>
              </a:rPr>
              <a:t></a:t>
            </a:r>
            <a:r>
              <a:rPr sz="3825" spc="-457" baseline="6535" dirty="0">
                <a:latin typeface="Times New Roman"/>
                <a:cs typeface="Times New Roman"/>
              </a:rPr>
              <a:t> </a:t>
            </a:r>
            <a:r>
              <a:rPr sz="4050" baseline="6172" dirty="0">
                <a:latin typeface="Symbol"/>
                <a:cs typeface="Symbol"/>
              </a:rPr>
              <a:t></a:t>
            </a:r>
            <a:r>
              <a:rPr sz="4050" spc="22" baseline="6172" dirty="0">
                <a:latin typeface="Times New Roman"/>
                <a:cs typeface="Times New Roman"/>
              </a:rPr>
              <a:t> </a:t>
            </a:r>
            <a:r>
              <a:rPr sz="3825" baseline="6535" dirty="0">
                <a:latin typeface="Times New Roman"/>
                <a:cs typeface="Times New Roman"/>
              </a:rPr>
              <a:t>/</a:t>
            </a:r>
            <a:r>
              <a:rPr sz="3825" spc="-427" baseline="6535" dirty="0">
                <a:latin typeface="Times New Roman"/>
                <a:cs typeface="Times New Roman"/>
              </a:rPr>
              <a:t> </a:t>
            </a:r>
            <a:r>
              <a:rPr sz="3825" spc="97" baseline="6535" dirty="0">
                <a:latin typeface="Times New Roman"/>
                <a:cs typeface="Times New Roman"/>
              </a:rPr>
              <a:t>2</a:t>
            </a:r>
            <a:r>
              <a:rPr sz="3100" spc="65" dirty="0">
                <a:latin typeface="Times New Roman"/>
                <a:cs typeface="Times New Roman"/>
              </a:rPr>
              <a:t>,</a:t>
            </a:r>
            <a:r>
              <a:rPr sz="3100" spc="5" dirty="0">
                <a:latin typeface="Times New Roman"/>
                <a:cs typeface="Times New Roman"/>
              </a:rPr>
              <a:t> </a:t>
            </a:r>
            <a:r>
              <a:rPr sz="3100" spc="-50" dirty="0">
                <a:solidFill>
                  <a:srgbClr val="333399"/>
                </a:solidFill>
                <a:latin typeface="Times New Roman"/>
                <a:cs typeface="Times New Roman"/>
              </a:rPr>
              <a:t>а</a:t>
            </a:r>
            <a:endParaRPr sz="3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F7801CA78E2E94C8DB7A81141A69724" ma:contentTypeVersion="10" ma:contentTypeDescription="Створення нового документа." ma:contentTypeScope="" ma:versionID="fc8f146c95a02cf41bd654529caa4f17">
  <xsd:schema xmlns:xsd="http://www.w3.org/2001/XMLSchema" xmlns:xs="http://www.w3.org/2001/XMLSchema" xmlns:p="http://schemas.microsoft.com/office/2006/metadata/properties" xmlns:ns2="99fb794d-853a-445f-a1cc-84b32708658d" xmlns:ns3="0ef04f59-ec90-43f8-8681-665b6efec026" targetNamespace="http://schemas.microsoft.com/office/2006/metadata/properties" ma:root="true" ma:fieldsID="bbb9794ebfffef31d9fbd1583d6b8573" ns2:_="" ns3:_="">
    <xsd:import namespace="99fb794d-853a-445f-a1cc-84b32708658d"/>
    <xsd:import namespace="0ef04f59-ec90-43f8-8681-665b6efec0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fb794d-853a-445f-a1cc-84b3270865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f04f59-ec90-43f8-8681-665b6efec02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Спільний доступ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Відомості про тих, хто має доступ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5E1408-8AE8-4148-A227-0595D2F6FAA3}"/>
</file>

<file path=customXml/itemProps2.xml><?xml version="1.0" encoding="utf-8"?>
<ds:datastoreItem xmlns:ds="http://schemas.openxmlformats.org/officeDocument/2006/customXml" ds:itemID="{4E49A7F4-8697-4565-83C7-0674FFB2D69F}"/>
</file>

<file path=customXml/itemProps3.xml><?xml version="1.0" encoding="utf-8"?>
<ds:datastoreItem xmlns:ds="http://schemas.openxmlformats.org/officeDocument/2006/customXml" ds:itemID="{0EAA86F8-8AFE-462D-93DC-1E2C0F2CB6D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2671</Words>
  <Application>Microsoft Office PowerPoint</Application>
  <PresentationFormat>Екран (4:3)</PresentationFormat>
  <Paragraphs>510</Paragraphs>
  <Slides>33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33</vt:i4>
      </vt:variant>
    </vt:vector>
  </HeadingPairs>
  <TitlesOfParts>
    <vt:vector size="38" baseType="lpstr">
      <vt:lpstr>Calibri</vt:lpstr>
      <vt:lpstr>Cambria</vt:lpstr>
      <vt:lpstr>Symbol</vt:lpstr>
      <vt:lpstr>Times New Roman</vt:lpstr>
      <vt:lpstr>Office Theme</vt:lpstr>
      <vt:lpstr>Лекція № 12 Закони магнітостатики</vt:lpstr>
      <vt:lpstr>1. Магнітне поле прямого та колового провідників зі струмом.</vt:lpstr>
      <vt:lpstr>Французький астроном, мате-</vt:lpstr>
      <vt:lpstr>Презентація PowerPoint</vt:lpstr>
      <vt:lpstr> Іdl sin</vt:lpstr>
      <vt:lpstr>Презентація PowerPoint</vt:lpstr>
      <vt:lpstr>Презентація PowerPoint</vt:lpstr>
      <vt:lpstr>Презентація PowerPoint</vt:lpstr>
      <vt:lpstr>враховуючи, що усі ділянки про- відника у центрі колового витка</vt:lpstr>
      <vt:lpstr>Презентація PowerPoint</vt:lpstr>
      <vt:lpstr>Презентація PowerPoint</vt:lpstr>
      <vt:lpstr>Презентація PowerPoint</vt:lpstr>
      <vt:lpstr>Оскільки відстань від елементу провідника r до</vt:lpstr>
      <vt:lpstr>Презентація PowerPoint</vt:lpstr>
      <vt:lpstr>Презентація PowerPoint</vt:lpstr>
      <vt:lpstr>Презентація PowerPoint</vt:lpstr>
      <vt:lpstr>Презентація PowerPoint</vt:lpstr>
      <vt:lpstr>3. Закон повного струму, магнітне поле соле-</vt:lpstr>
      <vt:lpstr>Презентація PowerPoint</vt:lpstr>
      <vt:lpstr>Сформулюємо</vt:lpstr>
      <vt:lpstr>Презентація PowerPoint</vt:lpstr>
      <vt:lpstr>Презентація PowerPoint</vt:lpstr>
      <vt:lpstr>Лапласа використовують для обчислення індукції магнітного поля, що створює система провідників</vt:lpstr>
      <vt:lpstr>Прикладом застосування</vt:lpstr>
      <vt:lpstr>Презентація PowerPoint</vt:lpstr>
      <vt:lpstr>B   NI   nI</vt:lpstr>
      <vt:lpstr>Презентація PowerPoint</vt:lpstr>
      <vt:lpstr>Презентація PowerPoint</vt:lpstr>
      <vt:lpstr>Презентація PowerPoint</vt:lpstr>
      <vt:lpstr>Презентація PowerPoint</vt:lpstr>
      <vt:lpstr>струмом в магнітному полі. Енергія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НАВЧАЛЬНИЙ КОМПЛЕКТ З ФІЗИКИ У ВИЩИХ БУДІВЕЛЬНИ</dc:title>
  <dc:creator>Vlad</dc:creator>
  <cp:lastModifiedBy>Бірук Яна Ігорівна</cp:lastModifiedBy>
  <cp:revision>1</cp:revision>
  <dcterms:created xsi:type="dcterms:W3CDTF">2023-11-19T15:55:44Z</dcterms:created>
  <dcterms:modified xsi:type="dcterms:W3CDTF">2023-11-19T16:12:11Z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2023-11-19T00:00:00Z</vt:filetime>
  </property>
  <property fmtid="{D5CDD505-2E9C-101B-9397-08002B2CF9AE}" pid="5" name="Producer">
    <vt:lpwstr>Microsoft® PowerPoint® 2013</vt:lpwstr>
  </property>
  <property fmtid="{D5CDD505-2E9C-101B-9397-08002B2CF9AE}" pid="6" name="ContentTypeId">
    <vt:lpwstr>0x0101008F7801CA78E2E94C8DB7A81141A69724</vt:lpwstr>
  </property>
</Properties>
</file>