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64" r:id="rId13"/>
    <p:sldId id="266" r:id="rId14"/>
    <p:sldId id="270" r:id="rId15"/>
    <p:sldId id="272" r:id="rId16"/>
    <p:sldId id="274" r:id="rId17"/>
    <p:sldId id="271" r:id="rId18"/>
    <p:sldId id="265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F%D0%BB%D0%B0%D1%81%D1%82%D0%BC%D0%B0%D1%81%D0%B0" TargetMode="External"/><Relationship Id="rId2" Type="http://schemas.openxmlformats.org/officeDocument/2006/relationships/hyperlink" Target="https://uk.wikipedia.org/wiki/%D0%9B%D0%B0%D1%82%D0%B8%D0%BD%D1%81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uk.wikipedia.org/wiki/%D0%97%D0%BD%D0%BE%D1%81%D0%BE%D1%81%D1%82%D1%96%D0%B9%D0%BA%D1%96%D1%81%D1%82%D1%8C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uk.wikipedia.org/wiki/%D0%94%D0%B6%D1%83%D1%82" TargetMode="External"/><Relationship Id="rId7" Type="http://schemas.openxmlformats.org/officeDocument/2006/relationships/hyperlink" Target="https://uk.wikipedia.org/wiki/%D0%9F%D0%BB%D1%96%D0%BD%D1%82%D1%83%D1%81" TargetMode="External"/><Relationship Id="rId2" Type="http://schemas.openxmlformats.org/officeDocument/2006/relationships/hyperlink" Target="https://uk.wikipedia.org/wiki/%D0%A2%D0%B5%D0%BF%D0%BB%D0%BE%D1%96%D0%B7%D0%BE%D0%BB%D1%8F%D1%86%D1%96%D0%B9%D0%BD%D1%96_%D0%BC%D0%B0%D1%82%D0%B5%D1%80%D1%96%D0%B0%D0%BB%D0%B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A%D0%BB%D0%B5%D0%B9" TargetMode="External"/><Relationship Id="rId5" Type="http://schemas.openxmlformats.org/officeDocument/2006/relationships/hyperlink" Target="https://uk.wikipedia.org/wiki/%D0%86%D0%BC%D1%96%D1%82%D0%B0%D1%86%D1%96%D1%8F" TargetMode="External"/><Relationship Id="rId4" Type="http://schemas.openxmlformats.org/officeDocument/2006/relationships/hyperlink" Target="https://uk.wikipedia.org/wiki/%D0%9F%D0%BE%D0%BB%D1%96%D0%B2%D1%96%D0%BD%D1%96%D0%BB%D1%85%D0%BB%D0%BE%D1%80%D0%B8%D0%B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Виробництво матеріалів і виробів з полімерних матеріалів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63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78378"/>
            <a:ext cx="8596668" cy="539931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Лінолеум одержують трьома способами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705" y="545268"/>
            <a:ext cx="11092300" cy="4891831"/>
          </a:xfrm>
        </p:spPr>
        <p:txBody>
          <a:bodyPr/>
          <a:lstStyle/>
          <a:p>
            <a:pPr marL="0" indent="0">
              <a:buNone/>
            </a:pPr>
            <a:r>
              <a:rPr lang="uk-UA" i="1" dirty="0" smtClean="0"/>
              <a:t>1. </a:t>
            </a:r>
            <a:r>
              <a:rPr lang="uk-UA" i="1" dirty="0" err="1" smtClean="0"/>
              <a:t>Екструзійним</a:t>
            </a:r>
            <a:r>
              <a:rPr lang="uk-UA" i="1" dirty="0" smtClean="0"/>
              <a:t> </a:t>
            </a:r>
            <a:r>
              <a:rPr lang="uk-UA" dirty="0" smtClean="0"/>
              <a:t>– виготовлення </a:t>
            </a:r>
            <a:r>
              <a:rPr lang="uk-UA" dirty="0" err="1" smtClean="0"/>
              <a:t>безосновного</a:t>
            </a:r>
            <a:r>
              <a:rPr lang="uk-UA" dirty="0" smtClean="0"/>
              <a:t> лінолеум – нагрівання </a:t>
            </a:r>
            <a:r>
              <a:rPr lang="uk-UA" dirty="0" err="1" smtClean="0"/>
              <a:t>лінолеумної</a:t>
            </a:r>
            <a:r>
              <a:rPr lang="uk-UA" dirty="0" smtClean="0"/>
              <a:t> маси, пластифікація та формування полотна безперервним </a:t>
            </a:r>
            <a:r>
              <a:rPr lang="uk-UA" dirty="0" err="1" smtClean="0"/>
              <a:t>видавлюваннямрізь</a:t>
            </a:r>
            <a:r>
              <a:rPr lang="uk-UA" dirty="0" smtClean="0"/>
              <a:t> формувальну головку екструдера</a:t>
            </a:r>
          </a:p>
          <a:p>
            <a:pPr marL="0" indent="0">
              <a:buNone/>
            </a:pPr>
            <a:r>
              <a:rPr lang="uk-UA" i="1" dirty="0" smtClean="0"/>
              <a:t>2. </a:t>
            </a:r>
            <a:r>
              <a:rPr lang="uk-UA" i="1" dirty="0" err="1" smtClean="0"/>
              <a:t>Промазним</a:t>
            </a:r>
            <a:r>
              <a:rPr lang="uk-UA" i="1" dirty="0" smtClean="0"/>
              <a:t> </a:t>
            </a:r>
            <a:r>
              <a:rPr lang="uk-UA" dirty="0" smtClean="0"/>
              <a:t>-  виготовлення лінолеуму на підоснові – пасту наносять на рухому підоснову з наступною термообробкою в камерах та ущільненням на каландрах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6" y="1855699"/>
            <a:ext cx="7596052" cy="48324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50777" y="2533416"/>
            <a:ext cx="43412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 – </a:t>
            </a:r>
            <a:r>
              <a:rPr lang="ru-RU" dirty="0" err="1"/>
              <a:t>ємності</a:t>
            </a:r>
            <a:r>
              <a:rPr lang="ru-RU" dirty="0"/>
              <a:t>; 2 – насоси; 3 – </a:t>
            </a:r>
            <a:r>
              <a:rPr lang="ru-RU" dirty="0" err="1"/>
              <a:t>витратні</a:t>
            </a:r>
            <a:r>
              <a:rPr lang="ru-RU" dirty="0"/>
              <a:t> баки; 4 – </a:t>
            </a:r>
            <a:r>
              <a:rPr lang="ru-RU" dirty="0" err="1"/>
              <a:t>електрокар</a:t>
            </a:r>
            <a:r>
              <a:rPr lang="ru-RU" dirty="0"/>
              <a:t>; 6 – воронка </a:t>
            </a:r>
            <a:r>
              <a:rPr lang="ru-RU" dirty="0" err="1"/>
              <a:t>елеватора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dirty="0"/>
              <a:t>+7 – </a:t>
            </a:r>
            <a:r>
              <a:rPr lang="ru-RU" dirty="0" err="1"/>
              <a:t>шнекові</a:t>
            </a:r>
            <a:r>
              <a:rPr lang="ru-RU" dirty="0"/>
              <a:t> </a:t>
            </a:r>
            <a:r>
              <a:rPr lang="ru-RU" dirty="0" err="1"/>
              <a:t>живильники</a:t>
            </a:r>
            <a:r>
              <a:rPr lang="ru-RU" dirty="0"/>
              <a:t>; 8 – бункер; 9 – </a:t>
            </a:r>
            <a:r>
              <a:rPr lang="ru-RU" dirty="0" err="1"/>
              <a:t>об’ємний</a:t>
            </a:r>
            <a:r>
              <a:rPr lang="ru-RU" dirty="0"/>
              <a:t> </a:t>
            </a:r>
            <a:r>
              <a:rPr lang="ru-RU" dirty="0" err="1"/>
              <a:t>мірник</a:t>
            </a:r>
            <a:r>
              <a:rPr lang="ru-RU" dirty="0"/>
              <a:t>; 10, 14 – </a:t>
            </a:r>
            <a:r>
              <a:rPr lang="ru-RU" dirty="0" err="1"/>
              <a:t>змішувачі</a:t>
            </a:r>
            <a:r>
              <a:rPr lang="ru-RU" dirty="0"/>
              <a:t>; 11 – </a:t>
            </a:r>
            <a:r>
              <a:rPr lang="ru-RU" dirty="0" err="1"/>
              <a:t>витратний</a:t>
            </a:r>
            <a:r>
              <a:rPr lang="ru-RU" dirty="0"/>
              <a:t> бункер; 12 – </a:t>
            </a:r>
            <a:r>
              <a:rPr lang="ru-RU" dirty="0" err="1"/>
              <a:t>фарботерка</a:t>
            </a:r>
            <a:r>
              <a:rPr lang="ru-RU" dirty="0"/>
              <a:t>; 13, 15 – </a:t>
            </a:r>
            <a:r>
              <a:rPr lang="ru-RU" dirty="0" err="1"/>
              <a:t>роздавальні</a:t>
            </a:r>
            <a:r>
              <a:rPr lang="ru-RU" dirty="0"/>
              <a:t> бункера; 17 – </a:t>
            </a:r>
            <a:r>
              <a:rPr lang="ru-RU" dirty="0" err="1"/>
              <a:t>грунтовальний</a:t>
            </a:r>
            <a:r>
              <a:rPr lang="ru-RU" dirty="0"/>
              <a:t> </a:t>
            </a:r>
            <a:r>
              <a:rPr lang="ru-RU" dirty="0" err="1"/>
              <a:t>верстат</a:t>
            </a:r>
            <a:r>
              <a:rPr lang="ru-RU" dirty="0"/>
              <a:t>; 18 – </a:t>
            </a:r>
            <a:r>
              <a:rPr lang="ru-RU" dirty="0" err="1"/>
              <a:t>рулони</a:t>
            </a:r>
            <a:r>
              <a:rPr lang="ru-RU" dirty="0"/>
              <a:t>; 19 – тельфер; 21 – </a:t>
            </a:r>
            <a:r>
              <a:rPr lang="ru-RU" dirty="0" err="1"/>
              <a:t>електроплита</a:t>
            </a:r>
            <a:r>
              <a:rPr lang="ru-RU" dirty="0"/>
              <a:t>; 22 – </a:t>
            </a:r>
            <a:r>
              <a:rPr lang="ru-RU" dirty="0" err="1"/>
              <a:t>желювальна</a:t>
            </a:r>
            <a:r>
              <a:rPr lang="ru-RU" dirty="0"/>
              <a:t> камера; 23 – </a:t>
            </a:r>
            <a:r>
              <a:rPr lang="ru-RU" dirty="0" err="1"/>
              <a:t>шестибарабанний</a:t>
            </a:r>
            <a:r>
              <a:rPr lang="ru-RU" dirty="0"/>
              <a:t> </a:t>
            </a:r>
            <a:r>
              <a:rPr lang="ru-RU" dirty="0" err="1"/>
              <a:t>охолоджувач</a:t>
            </a:r>
            <a:r>
              <a:rPr lang="ru-RU" dirty="0"/>
              <a:t>; 24 – </a:t>
            </a:r>
            <a:r>
              <a:rPr lang="ru-RU" dirty="0" err="1"/>
              <a:t>чотирьохвалковий</a:t>
            </a:r>
            <a:r>
              <a:rPr lang="ru-RU" dirty="0"/>
              <a:t> каландр; 25 – </a:t>
            </a:r>
            <a:r>
              <a:rPr lang="ru-RU" dirty="0" err="1"/>
              <a:t>стіл</a:t>
            </a:r>
            <a:r>
              <a:rPr lang="ru-RU" dirty="0"/>
              <a:t> </a:t>
            </a:r>
            <a:r>
              <a:rPr lang="ru-RU" dirty="0" err="1"/>
              <a:t>розбраковки</a:t>
            </a:r>
            <a:r>
              <a:rPr lang="ru-RU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46720" y="1855699"/>
            <a:ext cx="342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Промазний</a:t>
            </a:r>
            <a:r>
              <a:rPr lang="uk-UA" dirty="0" smtClean="0"/>
              <a:t> спосіб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706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576" y="209006"/>
            <a:ext cx="11260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3. </a:t>
            </a:r>
            <a:r>
              <a:rPr lang="uk-UA" i="1" dirty="0" smtClean="0"/>
              <a:t>За Каландровим способом </a:t>
            </a:r>
            <a:r>
              <a:rPr lang="uk-UA" dirty="0"/>
              <a:t>виготовлення </a:t>
            </a:r>
            <a:r>
              <a:rPr lang="uk-UA" dirty="0" err="1"/>
              <a:t>безосновного</a:t>
            </a:r>
            <a:r>
              <a:rPr lang="uk-UA" dirty="0"/>
              <a:t> лінолеум – нагрівання </a:t>
            </a:r>
            <a:r>
              <a:rPr lang="uk-UA" dirty="0" err="1"/>
              <a:t>лінолеумної</a:t>
            </a:r>
            <a:r>
              <a:rPr lang="uk-UA" dirty="0"/>
              <a:t> маси, пластифікація та формування полотна безперервним </a:t>
            </a:r>
            <a:r>
              <a:rPr lang="uk-UA" dirty="0" err="1"/>
              <a:t>видавлюваннямрізь</a:t>
            </a:r>
            <a:r>
              <a:rPr lang="uk-UA" dirty="0"/>
              <a:t> формувальну головку екструдера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12" y="1124927"/>
            <a:ext cx="10142396" cy="556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7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244" y="553347"/>
            <a:ext cx="8101693" cy="3156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6651" y="3762103"/>
            <a:ext cx="8164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Напіввтоматизована</a:t>
            </a:r>
            <a:r>
              <a:rPr lang="uk-UA" dirty="0" smtClean="0"/>
              <a:t> лінія виробництва лінолеуму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00" y="4307619"/>
            <a:ext cx="3849303" cy="23675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861" y="4307618"/>
            <a:ext cx="3508790" cy="23675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1209" y="4307618"/>
            <a:ext cx="3678608" cy="236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35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4697" y="561090"/>
            <a:ext cx="8355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необхідного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 треба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приміщення</a:t>
            </a:r>
            <a:r>
              <a:rPr lang="ru-RU" dirty="0" smtClean="0"/>
              <a:t> з гарною </a:t>
            </a:r>
            <a:r>
              <a:rPr lang="ru-RU" dirty="0" err="1" smtClean="0"/>
              <a:t>вентиляцією</a:t>
            </a:r>
            <a:r>
              <a:rPr lang="ru-RU" dirty="0" smtClean="0"/>
              <a:t> </a:t>
            </a:r>
            <a:r>
              <a:rPr lang="ru-RU" dirty="0" err="1" smtClean="0"/>
              <a:t>Приблизний</a:t>
            </a:r>
            <a:r>
              <a:rPr lang="ru-RU" dirty="0" smtClean="0"/>
              <a:t> </a:t>
            </a:r>
            <a:r>
              <a:rPr lang="ru-RU" dirty="0"/>
              <a:t>метраж </a:t>
            </a:r>
            <a:r>
              <a:rPr lang="ru-RU" dirty="0" err="1" smtClean="0"/>
              <a:t>площі</a:t>
            </a:r>
            <a:r>
              <a:rPr lang="ru-RU" dirty="0" smtClean="0"/>
              <a:t> </a:t>
            </a:r>
            <a:r>
              <a:rPr lang="ru-RU" dirty="0"/>
              <a:t>– 200-250 </a:t>
            </a:r>
            <a:r>
              <a:rPr lang="ru-RU" dirty="0" smtClean="0"/>
              <a:t>м2.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04" y="1414053"/>
            <a:ext cx="8989967" cy="505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139" y="204651"/>
            <a:ext cx="9981957" cy="5791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</a:t>
            </a:r>
            <a:r>
              <a:rPr lang="uk-UA" sz="2800" dirty="0" err="1" smtClean="0">
                <a:solidFill>
                  <a:srgbClr val="FF0000"/>
                </a:solidFill>
              </a:rPr>
              <a:t>иробництво</a:t>
            </a:r>
            <a:r>
              <a:rPr lang="uk-UA" sz="2800" dirty="0" smtClean="0">
                <a:solidFill>
                  <a:srgbClr val="FF0000"/>
                </a:solidFill>
              </a:rPr>
              <a:t> полімерних теплоізоляційних матеріалів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139" y="802051"/>
            <a:ext cx="8596668" cy="3880773"/>
          </a:xfrm>
        </p:spPr>
        <p:txBody>
          <a:bodyPr>
            <a:normAutofit/>
          </a:bodyPr>
          <a:lstStyle/>
          <a:p>
            <a:r>
              <a:rPr lang="uk-UA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</a:t>
            </a:r>
            <a:r>
              <a:rPr lang="uk-UA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робництво </a:t>
            </a:r>
            <a:r>
              <a:rPr lang="uk-UA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пінопластів</a:t>
            </a:r>
            <a:endParaRPr lang="uk-UA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dirty="0" err="1" smtClean="0"/>
              <a:t>Пінопласт</a:t>
            </a:r>
            <a:r>
              <a:rPr lang="ru-RU" sz="2000" dirty="0" smtClean="0"/>
              <a:t> </a:t>
            </a:r>
            <a:r>
              <a:rPr lang="ru-RU" sz="2000" dirty="0" err="1"/>
              <a:t>виготовляється</a:t>
            </a:r>
            <a:r>
              <a:rPr lang="ru-RU" sz="2000" dirty="0"/>
              <a:t> з </a:t>
            </a:r>
            <a:r>
              <a:rPr lang="ru-RU" sz="2000" dirty="0" err="1"/>
              <a:t>полістиролу</a:t>
            </a:r>
            <a:r>
              <a:rPr lang="ru-RU" sz="2000" dirty="0"/>
              <a:t> ПСВ-С,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випускається</a:t>
            </a:r>
            <a:r>
              <a:rPr lang="ru-RU" sz="2000" dirty="0"/>
              <a:t> в гранулах. </a:t>
            </a:r>
            <a:endParaRPr lang="ru-RU" sz="2000" dirty="0" smtClean="0"/>
          </a:p>
          <a:p>
            <a:pPr algn="just"/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/>
              <a:t>якості</a:t>
            </a:r>
            <a:r>
              <a:rPr lang="ru-RU" sz="2000" dirty="0"/>
              <a:t> </a:t>
            </a:r>
            <a:r>
              <a:rPr lang="ru-RU" sz="2000" dirty="0" err="1"/>
              <a:t>сировинного</a:t>
            </a:r>
            <a:r>
              <a:rPr lang="ru-RU" sz="2000" dirty="0"/>
              <a:t> </a:t>
            </a:r>
            <a:r>
              <a:rPr lang="ru-RU" sz="2000" dirty="0" err="1"/>
              <a:t>матеріалу</a:t>
            </a:r>
            <a:r>
              <a:rPr lang="ru-RU" sz="2000" dirty="0"/>
              <a:t> </a:t>
            </a:r>
            <a:r>
              <a:rPr lang="ru-RU" sz="2000" dirty="0" err="1"/>
              <a:t>залежить</a:t>
            </a:r>
            <a:r>
              <a:rPr lang="ru-RU" sz="2000" dirty="0"/>
              <a:t> </a:t>
            </a:r>
            <a:r>
              <a:rPr lang="ru-RU" sz="2000" dirty="0" err="1"/>
              <a:t>термін</a:t>
            </a:r>
            <a:r>
              <a:rPr lang="ru-RU" sz="2000" dirty="0"/>
              <a:t> </a:t>
            </a:r>
            <a:r>
              <a:rPr lang="ru-RU" sz="2000" dirty="0" err="1"/>
              <a:t>виготовлення</a:t>
            </a:r>
            <a:r>
              <a:rPr lang="ru-RU" sz="2000" dirty="0"/>
              <a:t> </a:t>
            </a:r>
            <a:r>
              <a:rPr lang="ru-RU" sz="2000" dirty="0" err="1"/>
              <a:t>продукції</a:t>
            </a:r>
            <a:r>
              <a:rPr lang="ru-RU" sz="2000" dirty="0"/>
              <a:t>, </a:t>
            </a:r>
            <a:r>
              <a:rPr lang="ru-RU" sz="2000" dirty="0" err="1"/>
              <a:t>оскільки</a:t>
            </a:r>
            <a:r>
              <a:rPr lang="ru-RU" sz="2000" dirty="0"/>
              <a:t> </a:t>
            </a:r>
            <a:r>
              <a:rPr lang="ru-RU" sz="2000" dirty="0" err="1"/>
              <a:t>чим</a:t>
            </a:r>
            <a:r>
              <a:rPr lang="ru-RU" sz="2000" dirty="0"/>
              <a:t> «старше» </a:t>
            </a:r>
            <a:r>
              <a:rPr lang="ru-RU" sz="2000" dirty="0" err="1"/>
              <a:t>сировину</a:t>
            </a:r>
            <a:r>
              <a:rPr lang="ru-RU" sz="2000" dirty="0"/>
              <a:t>, </a:t>
            </a:r>
            <a:r>
              <a:rPr lang="ru-RU" sz="2000" dirty="0" err="1"/>
              <a:t>тим</a:t>
            </a:r>
            <a:r>
              <a:rPr lang="ru-RU" sz="2000" dirty="0"/>
              <a:t> </a:t>
            </a:r>
            <a:r>
              <a:rPr lang="ru-RU" sz="2000" dirty="0" err="1"/>
              <a:t>повільніше</a:t>
            </a:r>
            <a:r>
              <a:rPr lang="ru-RU" sz="2000" dirty="0"/>
              <a:t> </a:t>
            </a:r>
            <a:r>
              <a:rPr lang="ru-RU" sz="2000" dirty="0" err="1"/>
              <a:t>здійснюється</a:t>
            </a:r>
            <a:r>
              <a:rPr lang="ru-RU" sz="2000" dirty="0"/>
              <a:t> </a:t>
            </a:r>
            <a:r>
              <a:rPr lang="ru-RU" sz="2000" dirty="0" err="1"/>
              <a:t>процес</a:t>
            </a:r>
            <a:r>
              <a:rPr lang="ru-RU" sz="2000" dirty="0"/>
              <a:t> </a:t>
            </a:r>
            <a:r>
              <a:rPr lang="ru-RU" sz="2000" dirty="0" err="1"/>
              <a:t>спінювання</a:t>
            </a:r>
            <a:r>
              <a:rPr lang="ru-RU" sz="2000" dirty="0"/>
              <a:t> і </a:t>
            </a:r>
            <a:r>
              <a:rPr lang="ru-RU" sz="2000" dirty="0" err="1"/>
              <a:t>тим</a:t>
            </a:r>
            <a:r>
              <a:rPr lang="ru-RU" sz="2000" dirty="0"/>
              <a:t> </a:t>
            </a:r>
            <a:r>
              <a:rPr lang="ru-RU" sz="2000" dirty="0" err="1"/>
              <a:t>складніше</a:t>
            </a:r>
            <a:r>
              <a:rPr lang="ru-RU" sz="2000" dirty="0"/>
              <a:t> </a:t>
            </a:r>
            <a:r>
              <a:rPr lang="ru-RU" sz="2000" dirty="0" err="1"/>
              <a:t>досягти</a:t>
            </a:r>
            <a:r>
              <a:rPr lang="ru-RU" sz="2000" dirty="0"/>
              <a:t> </a:t>
            </a:r>
            <a:r>
              <a:rPr lang="ru-RU" sz="2000" dirty="0" err="1"/>
              <a:t>необхідної</a:t>
            </a:r>
            <a:r>
              <a:rPr lang="ru-RU" sz="2000" dirty="0"/>
              <a:t> </a:t>
            </a:r>
            <a:r>
              <a:rPr lang="ru-RU" sz="2000" dirty="0" err="1"/>
              <a:t>щільності</a:t>
            </a:r>
            <a:r>
              <a:rPr lang="ru-RU" sz="2000" dirty="0" smtClean="0"/>
              <a:t>.</a:t>
            </a:r>
            <a:endParaRPr lang="ru-RU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23" y="3657600"/>
            <a:ext cx="2831511" cy="24718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049" y="3657600"/>
            <a:ext cx="3497717" cy="24718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2649" y="3657600"/>
            <a:ext cx="3367088" cy="246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95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9966"/>
            <a:ext cx="9394129" cy="448491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rgbClr val="FF0000"/>
                </a:solidFill>
              </a:rPr>
              <a:t>Процес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створення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готових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листів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пінопласту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складається</a:t>
            </a:r>
            <a:r>
              <a:rPr lang="ru-RU" sz="2000" dirty="0">
                <a:solidFill>
                  <a:srgbClr val="FF0000"/>
                </a:solidFill>
              </a:rPr>
              <a:t> з </a:t>
            </a:r>
            <a:r>
              <a:rPr lang="ru-RU" sz="2000" dirty="0" err="1">
                <a:solidFill>
                  <a:srgbClr val="FF0000"/>
                </a:solidFill>
              </a:rPr>
              <a:t>наступних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етапів</a:t>
            </a:r>
            <a:r>
              <a:rPr lang="ru-RU" sz="20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815113"/>
            <a:ext cx="9394129" cy="5232989"/>
          </a:xfrm>
        </p:spPr>
        <p:txBody>
          <a:bodyPr>
            <a:normAutofit/>
          </a:bodyPr>
          <a:lstStyle/>
          <a:p>
            <a:r>
              <a:rPr lang="ru-RU" sz="2200" b="1" i="1" u="sng" dirty="0" err="1" smtClean="0"/>
              <a:t>Вспінювання</a:t>
            </a:r>
            <a:r>
              <a:rPr lang="ru-RU" sz="2200" i="1" dirty="0" smtClean="0"/>
              <a:t> </a:t>
            </a:r>
            <a:r>
              <a:rPr lang="ru-RU" sz="2200" dirty="0" smtClean="0"/>
              <a:t>- </a:t>
            </a:r>
            <a:r>
              <a:rPr lang="ru-RU" sz="2200" dirty="0" err="1"/>
              <a:t>сировина</a:t>
            </a:r>
            <a:r>
              <a:rPr lang="ru-RU" sz="2200" dirty="0"/>
              <a:t> (</a:t>
            </a:r>
            <a:r>
              <a:rPr lang="ru-RU" sz="2200" dirty="0" err="1"/>
              <a:t>готові</a:t>
            </a:r>
            <a:r>
              <a:rPr lang="ru-RU" sz="2200" dirty="0"/>
              <a:t> </a:t>
            </a:r>
            <a:r>
              <a:rPr lang="ru-RU" sz="2200" dirty="0" err="1"/>
              <a:t>гранули</a:t>
            </a:r>
            <a:r>
              <a:rPr lang="ru-RU" sz="2200" dirty="0"/>
              <a:t> ПСВ) </a:t>
            </a:r>
            <a:r>
              <a:rPr lang="ru-RU" sz="2200" dirty="0" err="1"/>
              <a:t>поміщаються</a:t>
            </a:r>
            <a:r>
              <a:rPr lang="ru-RU" sz="2200" dirty="0"/>
              <a:t> в камеру, де </a:t>
            </a:r>
            <a:r>
              <a:rPr lang="ru-RU" sz="2200" dirty="0" err="1"/>
              <a:t>піниться</a:t>
            </a:r>
            <a:r>
              <a:rPr lang="ru-RU" sz="2200" dirty="0"/>
              <a:t>. </a:t>
            </a:r>
            <a:endParaRPr lang="ru-RU" sz="2200" dirty="0" smtClean="0"/>
          </a:p>
          <a:p>
            <a:r>
              <a:rPr lang="ru-RU" sz="2200" b="1" i="1" u="sng" dirty="0" err="1" smtClean="0"/>
              <a:t>Вилежування</a:t>
            </a:r>
            <a:r>
              <a:rPr lang="ru-RU" sz="2200" dirty="0" smtClean="0"/>
              <a:t> - </a:t>
            </a:r>
            <a:r>
              <a:rPr lang="ru-RU" sz="2200" dirty="0" err="1"/>
              <a:t>п</a:t>
            </a:r>
            <a:r>
              <a:rPr lang="ru-RU" sz="2200" dirty="0" err="1" smtClean="0"/>
              <a:t>ісля</a:t>
            </a:r>
            <a:r>
              <a:rPr lang="ru-RU" sz="2200" dirty="0" smtClean="0"/>
              <a:t> </a:t>
            </a:r>
            <a:r>
              <a:rPr lang="ru-RU" sz="2200" dirty="0" err="1"/>
              <a:t>спінювання</a:t>
            </a:r>
            <a:r>
              <a:rPr lang="ru-RU" sz="2200" dirty="0"/>
              <a:t> </a:t>
            </a:r>
            <a:r>
              <a:rPr lang="ru-RU" sz="2200" dirty="0" err="1"/>
              <a:t>оброблене</a:t>
            </a:r>
            <a:r>
              <a:rPr lang="ru-RU" sz="2200" dirty="0"/>
              <a:t> </a:t>
            </a:r>
            <a:r>
              <a:rPr lang="ru-RU" sz="2200" dirty="0" err="1"/>
              <a:t>сировина</a:t>
            </a:r>
            <a:r>
              <a:rPr lang="ru-RU" sz="2200" dirty="0"/>
              <a:t> </a:t>
            </a:r>
            <a:r>
              <a:rPr lang="ru-RU" sz="2200" dirty="0" err="1"/>
              <a:t>переміщається</a:t>
            </a:r>
            <a:r>
              <a:rPr lang="ru-RU" sz="2200" dirty="0"/>
              <a:t> в </a:t>
            </a:r>
            <a:r>
              <a:rPr lang="ru-RU" sz="2200" dirty="0" err="1"/>
              <a:t>спеціальний</a:t>
            </a:r>
            <a:r>
              <a:rPr lang="ru-RU" sz="2200" dirty="0"/>
              <a:t> резервуар (бункер). Там </a:t>
            </a:r>
            <a:r>
              <a:rPr lang="ru-RU" sz="2200" dirty="0" err="1"/>
              <a:t>сировину</a:t>
            </a:r>
            <a:r>
              <a:rPr lang="ru-RU" sz="2200" dirty="0"/>
              <a:t> </a:t>
            </a:r>
            <a:r>
              <a:rPr lang="ru-RU" sz="2200" dirty="0" err="1"/>
              <a:t>вилежується</a:t>
            </a:r>
            <a:r>
              <a:rPr lang="ru-RU" sz="2200" dirty="0"/>
              <a:t> </a:t>
            </a:r>
            <a:r>
              <a:rPr lang="ru-RU" sz="2200" dirty="0" err="1"/>
              <a:t>від</a:t>
            </a:r>
            <a:r>
              <a:rPr lang="ru-RU" sz="2200" dirty="0"/>
              <a:t> 12 до 24 годин, </a:t>
            </a:r>
            <a:r>
              <a:rPr lang="ru-RU" sz="2200" dirty="0" err="1"/>
              <a:t>оскільки</a:t>
            </a:r>
            <a:r>
              <a:rPr lang="ru-RU" sz="2200" dirty="0"/>
              <a:t> </a:t>
            </a:r>
            <a:r>
              <a:rPr lang="ru-RU" sz="2200" dirty="0" err="1"/>
              <a:t>воно</a:t>
            </a:r>
            <a:r>
              <a:rPr lang="ru-RU" sz="2200" dirty="0"/>
              <a:t> </a:t>
            </a:r>
            <a:r>
              <a:rPr lang="ru-RU" sz="2200" dirty="0" err="1"/>
              <a:t>має</a:t>
            </a:r>
            <a:r>
              <a:rPr lang="ru-RU" sz="2200" dirty="0"/>
              <a:t> добре </a:t>
            </a:r>
            <a:r>
              <a:rPr lang="ru-RU" sz="2200" dirty="0" err="1"/>
              <a:t>просохнути</a:t>
            </a:r>
            <a:r>
              <a:rPr lang="ru-RU" sz="2200" dirty="0"/>
              <a:t>. </a:t>
            </a:r>
            <a:endParaRPr lang="ru-RU" sz="2200" dirty="0" smtClean="0"/>
          </a:p>
          <a:p>
            <a:r>
              <a:rPr lang="ru-RU" sz="2200" b="1" i="1" u="sng" dirty="0" err="1" smtClean="0"/>
              <a:t>Формування</a:t>
            </a:r>
            <a:r>
              <a:rPr lang="ru-RU" sz="2200" dirty="0" smtClean="0"/>
              <a:t> - </a:t>
            </a:r>
            <a:r>
              <a:rPr lang="ru-RU" sz="2200" dirty="0"/>
              <a:t>У блок </a:t>
            </a:r>
            <a:r>
              <a:rPr lang="ru-RU" sz="2200" dirty="0" err="1"/>
              <a:t>формі</a:t>
            </a:r>
            <a:r>
              <a:rPr lang="ru-RU" sz="2200" dirty="0"/>
              <a:t> </a:t>
            </a:r>
            <a:r>
              <a:rPr lang="ru-RU" sz="2200" dirty="0" err="1"/>
              <a:t>підготовлену</a:t>
            </a:r>
            <a:r>
              <a:rPr lang="ru-RU" sz="2200" dirty="0"/>
              <a:t> </a:t>
            </a:r>
            <a:r>
              <a:rPr lang="ru-RU" sz="2200" dirty="0" err="1"/>
              <a:t>сировину</a:t>
            </a:r>
            <a:r>
              <a:rPr lang="ru-RU" sz="2200" dirty="0"/>
              <a:t> </a:t>
            </a:r>
            <a:r>
              <a:rPr lang="ru-RU" sz="2200" dirty="0" err="1"/>
              <a:t>під</a:t>
            </a:r>
            <a:r>
              <a:rPr lang="ru-RU" sz="2200" dirty="0"/>
              <a:t> </a:t>
            </a:r>
            <a:r>
              <a:rPr lang="ru-RU" sz="2200" dirty="0" err="1"/>
              <a:t>впливом</a:t>
            </a:r>
            <a:r>
              <a:rPr lang="ru-RU" sz="2200" dirty="0"/>
              <a:t> пара </a:t>
            </a:r>
            <a:r>
              <a:rPr lang="ru-RU" sz="2200" dirty="0" err="1"/>
              <a:t>набуває</a:t>
            </a:r>
            <a:r>
              <a:rPr lang="ru-RU" sz="2200" dirty="0"/>
              <a:t> </a:t>
            </a:r>
            <a:r>
              <a:rPr lang="ru-RU" sz="2200" dirty="0" err="1"/>
              <a:t>певну</a:t>
            </a:r>
            <a:r>
              <a:rPr lang="ru-RU" sz="2200" dirty="0"/>
              <a:t> форму. У </a:t>
            </a:r>
            <a:r>
              <a:rPr lang="ru-RU" sz="2200" dirty="0" err="1"/>
              <a:t>процесі</a:t>
            </a:r>
            <a:r>
              <a:rPr lang="ru-RU" sz="2200" dirty="0"/>
              <a:t> </a:t>
            </a:r>
            <a:r>
              <a:rPr lang="ru-RU" sz="2200" dirty="0" err="1"/>
              <a:t>формування</a:t>
            </a:r>
            <a:r>
              <a:rPr lang="ru-RU" sz="2200" dirty="0"/>
              <a:t> структура </a:t>
            </a:r>
            <a:r>
              <a:rPr lang="ru-RU" sz="2200" dirty="0" err="1"/>
              <a:t>сировини</a:t>
            </a:r>
            <a:r>
              <a:rPr lang="ru-RU" sz="2200" dirty="0"/>
              <a:t> </a:t>
            </a:r>
            <a:r>
              <a:rPr lang="ru-RU" sz="2200" dirty="0" err="1"/>
              <a:t>розширюється</a:t>
            </a:r>
            <a:r>
              <a:rPr lang="ru-RU" sz="2200" dirty="0"/>
              <a:t>, за </a:t>
            </a:r>
            <a:r>
              <a:rPr lang="ru-RU" sz="2200" dirty="0" err="1"/>
              <a:t>рахунок</a:t>
            </a:r>
            <a:r>
              <a:rPr lang="ru-RU" sz="2200" dirty="0"/>
              <a:t> </a:t>
            </a:r>
            <a:r>
              <a:rPr lang="ru-RU" sz="2200" dirty="0" err="1"/>
              <a:t>чого</a:t>
            </a:r>
            <a:r>
              <a:rPr lang="ru-RU" sz="2200" dirty="0"/>
              <a:t> </a:t>
            </a:r>
            <a:r>
              <a:rPr lang="ru-RU" sz="2200" dirty="0" err="1"/>
              <a:t>відбувається</a:t>
            </a:r>
            <a:r>
              <a:rPr lang="ru-RU" sz="2200" dirty="0"/>
              <a:t> </a:t>
            </a:r>
            <a:r>
              <a:rPr lang="ru-RU" sz="2200" dirty="0" err="1"/>
              <a:t>склеювання</a:t>
            </a:r>
            <a:r>
              <a:rPr lang="ru-RU" sz="2200" dirty="0"/>
              <a:t> </a:t>
            </a:r>
            <a:r>
              <a:rPr lang="ru-RU" sz="2200" dirty="0" err="1"/>
              <a:t>маси</a:t>
            </a:r>
            <a:r>
              <a:rPr lang="ru-RU" sz="2200" dirty="0" smtClean="0"/>
              <a:t>.</a:t>
            </a:r>
          </a:p>
          <a:p>
            <a:r>
              <a:rPr lang="ru-RU" sz="2200" b="1" i="1" u="sng" dirty="0" err="1" smtClean="0"/>
              <a:t>Різка</a:t>
            </a:r>
            <a:r>
              <a:rPr lang="ru-RU" sz="2200" b="1" dirty="0" smtClean="0"/>
              <a:t> </a:t>
            </a:r>
            <a:r>
              <a:rPr lang="ru-RU" sz="2200" dirty="0" smtClean="0"/>
              <a:t>- </a:t>
            </a:r>
            <a:r>
              <a:rPr lang="ru-RU" sz="2200" dirty="0" err="1"/>
              <a:t>Після</a:t>
            </a:r>
            <a:r>
              <a:rPr lang="ru-RU" sz="2200" dirty="0"/>
              <a:t> </a:t>
            </a:r>
            <a:r>
              <a:rPr lang="ru-RU" sz="2200" dirty="0" err="1"/>
              <a:t>виймання</a:t>
            </a:r>
            <a:r>
              <a:rPr lang="ru-RU" sz="2200" dirty="0"/>
              <a:t> </a:t>
            </a:r>
            <a:r>
              <a:rPr lang="ru-RU" sz="2200" dirty="0" err="1"/>
              <a:t>пінопласту</a:t>
            </a:r>
            <a:r>
              <a:rPr lang="ru-RU" sz="2200" dirty="0"/>
              <a:t> з </a:t>
            </a:r>
            <a:r>
              <a:rPr lang="ru-RU" sz="2200" dirty="0" err="1"/>
              <a:t>форми</a:t>
            </a:r>
            <a:r>
              <a:rPr lang="ru-RU" sz="2200" dirty="0"/>
              <a:t> блоки </a:t>
            </a:r>
            <a:r>
              <a:rPr lang="ru-RU" sz="2200" dirty="0" err="1"/>
              <a:t>повинні</a:t>
            </a:r>
            <a:r>
              <a:rPr lang="ru-RU" sz="2200" dirty="0"/>
              <a:t> </a:t>
            </a:r>
            <a:r>
              <a:rPr lang="ru-RU" sz="2200" dirty="0" err="1"/>
              <a:t>витримуватися</a:t>
            </a:r>
            <a:r>
              <a:rPr lang="ru-RU" sz="2200" dirty="0"/>
              <a:t> </a:t>
            </a:r>
            <a:r>
              <a:rPr lang="ru-RU" sz="2200" dirty="0" err="1"/>
              <a:t>близько</a:t>
            </a:r>
            <a:r>
              <a:rPr lang="ru-RU" sz="2200" dirty="0"/>
              <a:t> 24 годин. Коли </a:t>
            </a:r>
            <a:r>
              <a:rPr lang="ru-RU" sz="2200" dirty="0" err="1"/>
              <a:t>матеріал</a:t>
            </a:r>
            <a:r>
              <a:rPr lang="ru-RU" sz="2200" dirty="0"/>
              <a:t> </a:t>
            </a:r>
            <a:r>
              <a:rPr lang="ru-RU" sz="2200" dirty="0" err="1"/>
              <a:t>просохне</a:t>
            </a:r>
            <a:r>
              <a:rPr lang="ru-RU" sz="2200" dirty="0"/>
              <a:t>, блоки </a:t>
            </a:r>
            <a:r>
              <a:rPr lang="ru-RU" sz="2200" dirty="0" err="1"/>
              <a:t>розрізають</a:t>
            </a:r>
            <a:r>
              <a:rPr lang="ru-RU" sz="2200" dirty="0"/>
              <a:t> на </a:t>
            </a:r>
            <a:r>
              <a:rPr lang="ru-RU" sz="2200" dirty="0" err="1"/>
              <a:t>листи</a:t>
            </a:r>
            <a:r>
              <a:rPr lang="ru-RU" sz="2200" dirty="0"/>
              <a:t>.</a:t>
            </a:r>
          </a:p>
          <a:p>
            <a:endParaRPr lang="ru-RU" sz="22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178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08" y="94129"/>
            <a:ext cx="10501815" cy="646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8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1" y="180014"/>
            <a:ext cx="5030424" cy="37679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341" y="180014"/>
            <a:ext cx="5036139" cy="32678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341" y="3595279"/>
            <a:ext cx="5250716" cy="3418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1" y="4030756"/>
            <a:ext cx="5048648" cy="282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49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0263" y="150618"/>
            <a:ext cx="106331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414141"/>
                </a:solidFill>
                <a:latin typeface="Open Sans"/>
              </a:rPr>
              <a:t>В </a:t>
            </a:r>
            <a:r>
              <a:rPr lang="ru-RU" b="1" i="1" dirty="0" err="1">
                <a:solidFill>
                  <a:srgbClr val="414141"/>
                </a:solidFill>
                <a:latin typeface="Open Sans"/>
              </a:rPr>
              <a:t>лінію</a:t>
            </a:r>
            <a:r>
              <a:rPr lang="ru-RU" b="1" i="1" dirty="0">
                <a:solidFill>
                  <a:srgbClr val="414141"/>
                </a:solidFill>
                <a:latin typeface="Open Sans"/>
              </a:rPr>
              <a:t> з </a:t>
            </a:r>
            <a:r>
              <a:rPr lang="ru-RU" b="1" i="1" dirty="0" err="1">
                <a:solidFill>
                  <a:srgbClr val="414141"/>
                </a:solidFill>
                <a:latin typeface="Open Sans"/>
              </a:rPr>
              <a:t>комплектацією</a:t>
            </a:r>
            <a:r>
              <a:rPr lang="ru-RU" b="1" i="1" dirty="0">
                <a:solidFill>
                  <a:srgbClr val="414141"/>
                </a:solidFill>
                <a:latin typeface="Open Sans"/>
              </a:rPr>
              <a:t> (40 м³ за </a:t>
            </a:r>
            <a:r>
              <a:rPr lang="ru-RU" b="1" i="1" dirty="0" err="1">
                <a:solidFill>
                  <a:srgbClr val="414141"/>
                </a:solidFill>
                <a:latin typeface="Open Sans"/>
              </a:rPr>
              <a:t>зміну</a:t>
            </a:r>
            <a:r>
              <a:rPr lang="ru-RU" b="1" i="1" dirty="0">
                <a:solidFill>
                  <a:srgbClr val="414141"/>
                </a:solidFill>
                <a:latin typeface="Open Sans"/>
              </a:rPr>
              <a:t>) </a:t>
            </a:r>
            <a:r>
              <a:rPr lang="ru-RU" dirty="0">
                <a:solidFill>
                  <a:srgbClr val="414141"/>
                </a:solidFill>
                <a:latin typeface="Open Sans"/>
              </a:rPr>
              <a:t>і </a:t>
            </a:r>
            <a:r>
              <a:rPr lang="ru-RU" dirty="0" err="1">
                <a:solidFill>
                  <a:srgbClr val="414141"/>
                </a:solidFill>
                <a:latin typeface="Open Sans"/>
              </a:rPr>
              <a:t>вартістю</a:t>
            </a:r>
            <a:r>
              <a:rPr lang="ru-RU" dirty="0">
                <a:solidFill>
                  <a:srgbClr val="414141"/>
                </a:solidFill>
                <a:latin typeface="Open Sans"/>
              </a:rPr>
              <a:t> в 15000 $ входить </a:t>
            </a:r>
            <a:r>
              <a:rPr lang="ru-RU" dirty="0" err="1">
                <a:solidFill>
                  <a:srgbClr val="414141"/>
                </a:solidFill>
                <a:latin typeface="Open Sans"/>
              </a:rPr>
              <a:t>наступне</a:t>
            </a:r>
            <a:r>
              <a:rPr lang="ru-RU" dirty="0">
                <a:solidFill>
                  <a:srgbClr val="414141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14141"/>
                </a:solidFill>
                <a:latin typeface="Open Sans"/>
              </a:rPr>
              <a:t>обладнання</a:t>
            </a:r>
            <a:r>
              <a:rPr lang="ru-RU" dirty="0">
                <a:solidFill>
                  <a:srgbClr val="414141"/>
                </a:solidFill>
                <a:latin typeface="Open Sans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212529"/>
                </a:solidFill>
                <a:latin typeface="Open Sans"/>
              </a:rPr>
              <a:t>спінювач</a:t>
            </a:r>
            <a:r>
              <a:rPr lang="ru-RU" dirty="0">
                <a:solidFill>
                  <a:srgbClr val="212529"/>
                </a:solidFill>
                <a:latin typeface="Open Sans"/>
              </a:rPr>
              <a:t> для </a:t>
            </a:r>
            <a:r>
              <a:rPr lang="ru-RU" dirty="0" err="1">
                <a:solidFill>
                  <a:srgbClr val="212529"/>
                </a:solidFill>
                <a:latin typeface="Open Sans"/>
              </a:rPr>
              <a:t>попередньої</a:t>
            </a:r>
            <a:r>
              <a:rPr lang="ru-RU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12529"/>
                </a:solidFill>
                <a:latin typeface="Open Sans"/>
              </a:rPr>
              <a:t>обробки</a:t>
            </a:r>
            <a:r>
              <a:rPr lang="ru-RU" dirty="0">
                <a:solidFill>
                  <a:srgbClr val="212529"/>
                </a:solidFill>
                <a:latin typeface="Open Sans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212529"/>
                </a:solidFill>
                <a:latin typeface="Open Sans"/>
              </a:rPr>
              <a:t>спеціальні</a:t>
            </a:r>
            <a:r>
              <a:rPr lang="ru-RU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12529"/>
                </a:solidFill>
                <a:latin typeface="Open Sans"/>
              </a:rPr>
              <a:t>мішки</a:t>
            </a:r>
            <a:r>
              <a:rPr lang="ru-RU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12529"/>
                </a:solidFill>
                <a:latin typeface="Open Sans"/>
              </a:rPr>
              <a:t>під</a:t>
            </a:r>
            <a:r>
              <a:rPr lang="ru-RU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12529"/>
                </a:solidFill>
                <a:latin typeface="Open Sans"/>
              </a:rPr>
              <a:t>бункери</a:t>
            </a:r>
            <a:r>
              <a:rPr lang="ru-RU" dirty="0">
                <a:solidFill>
                  <a:srgbClr val="212529"/>
                </a:solidFill>
                <a:latin typeface="Open Sans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12529"/>
                </a:solidFill>
                <a:latin typeface="Open Sans"/>
              </a:rPr>
              <a:t>транспортер </a:t>
            </a:r>
            <a:r>
              <a:rPr lang="ru-RU" dirty="0" err="1">
                <a:solidFill>
                  <a:srgbClr val="212529"/>
                </a:solidFill>
                <a:latin typeface="Open Sans"/>
              </a:rPr>
              <a:t>сировинної</a:t>
            </a:r>
            <a:r>
              <a:rPr lang="ru-RU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12529"/>
                </a:solidFill>
                <a:latin typeface="Open Sans"/>
              </a:rPr>
              <a:t>маси</a:t>
            </a:r>
            <a:r>
              <a:rPr lang="ru-RU" dirty="0">
                <a:solidFill>
                  <a:srgbClr val="212529"/>
                </a:solidFill>
                <a:latin typeface="Open Sans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12529"/>
                </a:solidFill>
                <a:latin typeface="Open Sans"/>
              </a:rPr>
              <a:t>бункер, в </a:t>
            </a:r>
            <a:r>
              <a:rPr lang="ru-RU" dirty="0" err="1">
                <a:solidFill>
                  <a:srgbClr val="212529"/>
                </a:solidFill>
                <a:latin typeface="Open Sans"/>
              </a:rPr>
              <a:t>якому</a:t>
            </a:r>
            <a:r>
              <a:rPr lang="ru-RU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12529"/>
                </a:solidFill>
                <a:latin typeface="Open Sans"/>
              </a:rPr>
              <a:t>продукція</a:t>
            </a:r>
            <a:r>
              <a:rPr lang="ru-RU" dirty="0">
                <a:solidFill>
                  <a:srgbClr val="212529"/>
                </a:solidFill>
                <a:latin typeface="Open Sans"/>
              </a:rPr>
              <a:t> буде </a:t>
            </a:r>
            <a:r>
              <a:rPr lang="ru-RU" dirty="0" err="1">
                <a:solidFill>
                  <a:srgbClr val="212529"/>
                </a:solidFill>
                <a:latin typeface="Open Sans"/>
              </a:rPr>
              <a:t>сушитися</a:t>
            </a:r>
            <a:r>
              <a:rPr lang="ru-RU" dirty="0">
                <a:solidFill>
                  <a:srgbClr val="212529"/>
                </a:solidFill>
                <a:latin typeface="Open Sans"/>
              </a:rPr>
              <a:t>, а </a:t>
            </a:r>
            <a:r>
              <a:rPr lang="ru-RU" dirty="0" err="1">
                <a:solidFill>
                  <a:srgbClr val="212529"/>
                </a:solidFill>
                <a:latin typeface="Open Sans"/>
              </a:rPr>
              <a:t>також</a:t>
            </a:r>
            <a:r>
              <a:rPr lang="ru-RU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12529"/>
                </a:solidFill>
                <a:latin typeface="Open Sans"/>
              </a:rPr>
              <a:t>спеціальні</a:t>
            </a:r>
            <a:r>
              <a:rPr lang="ru-RU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12529"/>
                </a:solidFill>
                <a:latin typeface="Open Sans"/>
              </a:rPr>
              <a:t>вентилятори</a:t>
            </a:r>
            <a:r>
              <a:rPr lang="ru-RU" dirty="0">
                <a:solidFill>
                  <a:srgbClr val="212529"/>
                </a:solidFill>
                <a:latin typeface="Open Sans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rgbClr val="212529"/>
                </a:solidFill>
                <a:latin typeface="Open Sans"/>
              </a:rPr>
              <a:t>дробильно</a:t>
            </a:r>
            <a:r>
              <a:rPr lang="ru-RU" dirty="0" smtClean="0">
                <a:solidFill>
                  <a:srgbClr val="212529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12529"/>
                </a:solidFill>
                <a:latin typeface="Open Sans"/>
              </a:rPr>
              <a:t>обладнання</a:t>
            </a:r>
            <a:r>
              <a:rPr lang="ru-RU" dirty="0">
                <a:solidFill>
                  <a:srgbClr val="212529"/>
                </a:solidFill>
                <a:latin typeface="Open Sans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212529"/>
                </a:solidFill>
                <a:latin typeface="Open Sans"/>
              </a:rPr>
              <a:t>формувальні</a:t>
            </a:r>
            <a:r>
              <a:rPr lang="ru-RU" dirty="0">
                <a:solidFill>
                  <a:srgbClr val="212529"/>
                </a:solidFill>
                <a:latin typeface="Open Sans"/>
              </a:rPr>
              <a:t> бочки;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212529"/>
                </a:solidFill>
                <a:latin typeface="Open Sans"/>
              </a:rPr>
              <a:t>вакуумний</a:t>
            </a:r>
            <a:r>
              <a:rPr lang="ru-RU" dirty="0">
                <a:solidFill>
                  <a:srgbClr val="212529"/>
                </a:solidFill>
                <a:latin typeface="Open Sans"/>
              </a:rPr>
              <a:t> насос;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212529"/>
                </a:solidFill>
                <a:latin typeface="Open Sans"/>
              </a:rPr>
              <a:t>пристрій</a:t>
            </a:r>
            <a:r>
              <a:rPr lang="ru-RU" dirty="0">
                <a:solidFill>
                  <a:srgbClr val="212529"/>
                </a:solidFill>
                <a:latin typeface="Open Sans"/>
              </a:rPr>
              <a:t> для </a:t>
            </a:r>
            <a:r>
              <a:rPr lang="ru-RU" dirty="0" err="1">
                <a:solidFill>
                  <a:srgbClr val="212529"/>
                </a:solidFill>
                <a:latin typeface="Open Sans"/>
              </a:rPr>
              <a:t>нарізки</a:t>
            </a:r>
            <a:r>
              <a:rPr lang="ru-RU" dirty="0">
                <a:solidFill>
                  <a:srgbClr val="212529"/>
                </a:solidFill>
                <a:latin typeface="Open Sans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12529"/>
                </a:solidFill>
                <a:latin typeface="Open Sans"/>
              </a:rPr>
              <a:t>ваги (для </a:t>
            </a:r>
            <a:r>
              <a:rPr lang="ru-RU" dirty="0" err="1">
                <a:solidFill>
                  <a:srgbClr val="212529"/>
                </a:solidFill>
                <a:latin typeface="Open Sans"/>
              </a:rPr>
              <a:t>контролювання</a:t>
            </a:r>
            <a:r>
              <a:rPr lang="ru-RU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12529"/>
                </a:solidFill>
                <a:latin typeface="Open Sans"/>
              </a:rPr>
              <a:t>процесу</a:t>
            </a:r>
            <a:r>
              <a:rPr lang="ru-RU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12529"/>
                </a:solidFill>
                <a:latin typeface="Open Sans"/>
              </a:rPr>
              <a:t>спінювання</a:t>
            </a:r>
            <a:r>
              <a:rPr lang="ru-RU" dirty="0">
                <a:solidFill>
                  <a:srgbClr val="212529"/>
                </a:solidFill>
                <a:latin typeface="Open Sans"/>
              </a:rPr>
              <a:t>, а </a:t>
            </a:r>
            <a:r>
              <a:rPr lang="ru-RU" dirty="0" err="1">
                <a:solidFill>
                  <a:srgbClr val="212529"/>
                </a:solidFill>
                <a:latin typeface="Open Sans"/>
              </a:rPr>
              <a:t>також</a:t>
            </a:r>
            <a:r>
              <a:rPr lang="ru-RU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12529"/>
                </a:solidFill>
                <a:latin typeface="Open Sans"/>
              </a:rPr>
              <a:t>загальної</a:t>
            </a:r>
            <a:r>
              <a:rPr lang="ru-RU" dirty="0">
                <a:solidFill>
                  <a:srgbClr val="212529"/>
                </a:solidFill>
                <a:latin typeface="Open Sans"/>
              </a:rPr>
              <a:t> ваги </a:t>
            </a:r>
            <a:r>
              <a:rPr lang="ru-RU" dirty="0" err="1">
                <a:solidFill>
                  <a:srgbClr val="212529"/>
                </a:solidFill>
                <a:latin typeface="Open Sans"/>
              </a:rPr>
              <a:t>пінопластових</a:t>
            </a:r>
            <a:r>
              <a:rPr lang="ru-RU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12529"/>
                </a:solidFill>
                <a:latin typeface="Open Sans"/>
              </a:rPr>
              <a:t>блоків</a:t>
            </a:r>
            <a:r>
              <a:rPr lang="ru-RU" dirty="0">
                <a:solidFill>
                  <a:srgbClr val="212529"/>
                </a:solidFill>
                <a:latin typeface="Open Sans"/>
              </a:rPr>
              <a:t>).</a:t>
            </a:r>
            <a:endParaRPr lang="ru-RU" b="0" i="0" dirty="0">
              <a:solidFill>
                <a:srgbClr val="212529"/>
              </a:solidFill>
              <a:effectLst/>
              <a:latin typeface="Open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9" y="3012940"/>
            <a:ext cx="7876902" cy="399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94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2811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Основні виробники полімерних матеріалів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761" y="2502876"/>
            <a:ext cx="1895475" cy="923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193" y="2502876"/>
            <a:ext cx="1895475" cy="923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625" y="2476320"/>
            <a:ext cx="1895475" cy="9239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9057" y="2475889"/>
            <a:ext cx="1895475" cy="9239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761" y="3789997"/>
            <a:ext cx="1895475" cy="9239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0193" y="3789996"/>
            <a:ext cx="1895475" cy="9239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9625" y="3789996"/>
            <a:ext cx="1895475" cy="9239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9056" y="3763440"/>
            <a:ext cx="1895475" cy="9239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0761" y="4937760"/>
            <a:ext cx="5821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dirty="0" smtClean="0"/>
              <a:t>Одеський </a:t>
            </a:r>
            <a:r>
              <a:rPr lang="uk-UA" dirty="0" err="1" smtClean="0"/>
              <a:t>лінолеумний</a:t>
            </a:r>
            <a:r>
              <a:rPr lang="uk-UA" dirty="0" smtClean="0"/>
              <a:t> завод;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«пластик – сервіс» Київ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Та багато інших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161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74468"/>
            <a:ext cx="8596668" cy="500743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Загальна характеристика пластмас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75211"/>
            <a:ext cx="8596668" cy="5525589"/>
          </a:xfrm>
        </p:spPr>
        <p:txBody>
          <a:bodyPr>
            <a:noAutofit/>
          </a:bodyPr>
          <a:lstStyle/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Полімерні матеріали виробляють з хімічних речовин, які отримують з нафти, природного газу, кам’яного вугілля тощо.</a:t>
            </a:r>
          </a:p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Поліетилен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має середню густину 0,91..0,97 г/см3, температуру плавлення 105..135 ℃. Недоліками є низька теплостійкість ( 80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℃) та схильність до старіння . Роблять труби, плівки,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пінопласти</a:t>
            </a:r>
            <a:endParaRPr lang="uk-U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Поліпропилен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має середню густину 0,905 г/см3,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температуру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розм’якшення 160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℃.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виготовляють плівки, облицювальні матеріали, сантехнічні вироби тощо</a:t>
            </a:r>
          </a:p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Полівінілхлорид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має середню густину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1,131..1.4 г/см3, він стійкий до дії кислот, лугів, бензину – для профілів вікон, захисних покриттів, лінолеуму, гідроізоляційних матеріалів.</a:t>
            </a:r>
          </a:p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Полістирол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має середню густину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1,04..1.10 г/см3. Роблять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пінопласти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Поліакрилати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 середньою густиною 1,2г/см3 використовують для скління теплиць, влаштування басейнів, для емульсій і фарб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43154" y="2978331"/>
                <a:ext cx="277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154" y="2978331"/>
                <a:ext cx="277320" cy="276999"/>
              </a:xfrm>
              <a:prstGeom prst="rect">
                <a:avLst/>
              </a:prstGeom>
              <a:blipFill>
                <a:blip r:embed="rId2"/>
                <a:stretch>
                  <a:fillRect l="-17778" r="-17778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874" y="1789611"/>
            <a:ext cx="3074126" cy="238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82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579" y="361406"/>
            <a:ext cx="9707637" cy="605246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матеріалів і виробів на основі полімерів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580" y="1115561"/>
            <a:ext cx="9707636" cy="2058714"/>
          </a:xfrm>
        </p:spPr>
        <p:txBody>
          <a:bodyPr/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Матеріали для покриття підлог:</a:t>
            </a:r>
          </a:p>
          <a:p>
            <a:r>
              <a:rPr lang="uk-UA" dirty="0" smtClean="0"/>
              <a:t>- лінолеуми ( основні і </a:t>
            </a:r>
            <a:r>
              <a:rPr lang="uk-UA" dirty="0" err="1" smtClean="0"/>
              <a:t>безосновні</a:t>
            </a:r>
            <a:r>
              <a:rPr lang="uk-UA" dirty="0" smtClean="0"/>
              <a:t>);</a:t>
            </a:r>
          </a:p>
          <a:p>
            <a:r>
              <a:rPr lang="uk-UA" dirty="0" smtClean="0"/>
              <a:t>- килимові покриття ( </a:t>
            </a:r>
            <a:r>
              <a:rPr lang="uk-UA" dirty="0" err="1" smtClean="0"/>
              <a:t>ворсолін</a:t>
            </a:r>
            <a:r>
              <a:rPr lang="uk-UA" dirty="0" smtClean="0"/>
              <a:t> та </a:t>
            </a:r>
            <a:r>
              <a:rPr lang="uk-UA" dirty="0" err="1" smtClean="0"/>
              <a:t>ворсоніт</a:t>
            </a:r>
            <a:r>
              <a:rPr lang="uk-UA" dirty="0" smtClean="0"/>
              <a:t>);</a:t>
            </a:r>
          </a:p>
          <a:p>
            <a:r>
              <a:rPr lang="uk-UA" dirty="0" smtClean="0"/>
              <a:t>- плитки для підлог</a:t>
            </a:r>
          </a:p>
          <a:p>
            <a:r>
              <a:rPr lang="uk-UA" dirty="0" smtClean="0"/>
              <a:t>- матеріали для безшовних монолітних підлог ( мастики)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13" y="3458663"/>
            <a:ext cx="3637070" cy="25371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480" y="3458662"/>
            <a:ext cx="3200400" cy="25371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1241" y="3458661"/>
            <a:ext cx="3420565" cy="253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03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897" y="326571"/>
            <a:ext cx="76287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Конструкційні матеріали:</a:t>
            </a:r>
          </a:p>
          <a:p>
            <a:endParaRPr lang="uk-UA" b="1" i="1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Вікна і двері з ПВХ профілю;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Тришарові панелі;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Оболонки;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Склопластики, </a:t>
            </a:r>
            <a:r>
              <a:rPr lang="uk-UA" dirty="0" err="1" smtClean="0"/>
              <a:t>деревношаруваті</a:t>
            </a:r>
            <a:r>
              <a:rPr lang="uk-UA" dirty="0" smtClean="0"/>
              <a:t> пластики;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Полімерні бетони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04" y="2564538"/>
            <a:ext cx="3336336" cy="32876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359" y="2476044"/>
            <a:ext cx="3944983" cy="33761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661" y="2831782"/>
            <a:ext cx="3801292" cy="302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48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153" y="287383"/>
            <a:ext cx="107115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Теплоізоляційні матеріали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Ніздрюваті або пінисті ( </a:t>
            </a:r>
            <a:r>
              <a:rPr lang="uk-UA" dirty="0" err="1" smtClean="0"/>
              <a:t>пінопласти</a:t>
            </a:r>
            <a:r>
              <a:rPr lang="uk-UA" dirty="0" smtClean="0"/>
              <a:t>);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Пористі ( поропласти);</a:t>
            </a:r>
          </a:p>
          <a:p>
            <a:pPr marL="285750" indent="-285750">
              <a:buFontTx/>
              <a:buChar char="-"/>
            </a:pPr>
            <a:r>
              <a:rPr lang="uk-UA" dirty="0" err="1" smtClean="0"/>
              <a:t>Сотові</a:t>
            </a:r>
            <a:r>
              <a:rPr lang="uk-UA" dirty="0" smtClean="0"/>
              <a:t> ( </a:t>
            </a:r>
            <a:r>
              <a:rPr lang="uk-UA" dirty="0" err="1" smtClean="0"/>
              <a:t>сотопласти</a:t>
            </a:r>
            <a:r>
              <a:rPr lang="uk-UA" dirty="0" smtClean="0"/>
              <a:t>)</a:t>
            </a:r>
          </a:p>
          <a:p>
            <a:pPr marL="285750" indent="-285750">
              <a:buFontTx/>
              <a:buChar char="-"/>
            </a:pPr>
            <a:endParaRPr lang="uk-UA" dirty="0"/>
          </a:p>
          <a:p>
            <a:pPr marL="285750" indent="-285750">
              <a:buFontTx/>
              <a:buChar char="-"/>
            </a:pPr>
            <a:endParaRPr lang="uk-UA" dirty="0" smtClean="0"/>
          </a:p>
          <a:p>
            <a:pPr marL="285750" indent="-285750">
              <a:buFontTx/>
              <a:buChar char="-"/>
            </a:pPr>
            <a:endParaRPr lang="uk-UA" dirty="0" smtClean="0"/>
          </a:p>
          <a:p>
            <a:pPr marL="285750" indent="-285750">
              <a:buFontTx/>
              <a:buChar char="-"/>
            </a:pPr>
            <a:endParaRPr lang="uk-UA" dirty="0"/>
          </a:p>
          <a:p>
            <a:pPr marL="285750" indent="-285750">
              <a:buFontTx/>
              <a:buChar char="-"/>
            </a:pPr>
            <a:endParaRPr lang="uk-UA" dirty="0" smtClean="0"/>
          </a:p>
          <a:p>
            <a:pPr marL="285750" indent="-285750">
              <a:buFontTx/>
              <a:buChar char="-"/>
            </a:pPr>
            <a:endParaRPr lang="uk-UA" dirty="0"/>
          </a:p>
          <a:p>
            <a:pPr marL="285750" indent="-285750">
              <a:buFontTx/>
              <a:buChar char="-"/>
            </a:pPr>
            <a:endParaRPr lang="uk-UA" dirty="0" smtClean="0"/>
          </a:p>
          <a:p>
            <a:pPr marL="285750" indent="-285750">
              <a:buFontTx/>
              <a:buChar char="-"/>
            </a:pPr>
            <a:endParaRPr lang="uk-UA" dirty="0"/>
          </a:p>
          <a:p>
            <a:pPr marL="285750" indent="-285750">
              <a:buFontTx/>
              <a:buChar char="-"/>
            </a:pPr>
            <a:endParaRPr lang="uk-UA" dirty="0" smtClean="0"/>
          </a:p>
          <a:p>
            <a:pPr marL="285750" indent="-285750">
              <a:buFontTx/>
              <a:buChar char="-"/>
            </a:pPr>
            <a:endParaRPr lang="uk-UA" dirty="0"/>
          </a:p>
          <a:p>
            <a:pPr marL="285750" indent="-285750">
              <a:buFontTx/>
              <a:buChar char="-"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Полімерні вироби </a:t>
            </a:r>
            <a:r>
              <a:rPr lang="uk-UA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загальнотехнічного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призначення</a:t>
            </a:r>
            <a:r>
              <a:rPr lang="uk-UA" dirty="0" smtClean="0"/>
              <a:t>: труби, </a:t>
            </a:r>
            <a:r>
              <a:rPr lang="uk-UA" dirty="0" err="1" smtClean="0"/>
              <a:t>погонажні</a:t>
            </a:r>
            <a:r>
              <a:rPr lang="uk-UA" dirty="0" smtClean="0"/>
              <a:t> вироби ( плінтуси, швелери), сантехнічні вироби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540" y="2135233"/>
            <a:ext cx="2667000" cy="16573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66" y="1944732"/>
            <a:ext cx="2466975" cy="19871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135" y="392158"/>
            <a:ext cx="4148682" cy="34004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466" y="4841001"/>
            <a:ext cx="3021058" cy="21863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2211" y="4888567"/>
            <a:ext cx="3279458" cy="20284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8356" y="4908079"/>
            <a:ext cx="3929064" cy="194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6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87532"/>
            <a:ext cx="8596668" cy="474617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Технологія виробництва полімерних виробів 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62149"/>
            <a:ext cx="8596668" cy="3880773"/>
          </a:xfrm>
        </p:spPr>
        <p:txBody>
          <a:bodyPr/>
          <a:lstStyle/>
          <a:p>
            <a:r>
              <a:rPr lang="uk-UA" dirty="0" smtClean="0"/>
              <a:t>1. </a:t>
            </a:r>
            <a:r>
              <a:rPr lang="uk-UA" b="1" i="1" dirty="0" smtClean="0"/>
              <a:t>Підготовка сировинних матеріалів </a:t>
            </a:r>
            <a:r>
              <a:rPr lang="uk-UA" dirty="0" smtClean="0"/>
              <a:t>– подрібнення, переробка в листи чи волокно, нагрівання, гранулювання, просочування синтетичним </a:t>
            </a:r>
            <a:r>
              <a:rPr lang="uk-UA" dirty="0" err="1" smtClean="0"/>
              <a:t>зв’язуючим</a:t>
            </a:r>
            <a:r>
              <a:rPr lang="uk-UA" dirty="0" smtClean="0"/>
              <a:t> наповнювачів;</a:t>
            </a:r>
          </a:p>
          <a:p>
            <a:r>
              <a:rPr lang="uk-UA" dirty="0" smtClean="0"/>
              <a:t>2</a:t>
            </a:r>
            <a:r>
              <a:rPr lang="uk-UA" b="1" i="1" dirty="0" smtClean="0"/>
              <a:t>. Підготовка пластичної маси</a:t>
            </a:r>
            <a:r>
              <a:rPr lang="uk-UA" dirty="0" smtClean="0"/>
              <a:t> – дозування, нагрівання та перемішування до одержання гомогенної суміші для пластичної маси;</a:t>
            </a:r>
          </a:p>
          <a:p>
            <a:r>
              <a:rPr lang="uk-UA" dirty="0" smtClean="0"/>
              <a:t>3. </a:t>
            </a:r>
            <a:r>
              <a:rPr lang="uk-UA" b="1" i="1" dirty="0" smtClean="0"/>
              <a:t>Виготовлення виробу</a:t>
            </a:r>
            <a:r>
              <a:rPr lang="uk-UA" dirty="0" smtClean="0"/>
              <a:t>: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– вальцювання ( формування виробів між валками – каландрами) – для рулонних, плівкових та листових матеріалів;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-  екструзія ( безперервне формування шляхом видавлювання теплої розм’якшеної пластмаси через мундштук певного профілю) – для </a:t>
            </a:r>
            <a:r>
              <a:rPr lang="uk-UA" dirty="0" err="1" smtClean="0"/>
              <a:t>погонажних</a:t>
            </a:r>
            <a:r>
              <a:rPr lang="uk-UA" dirty="0" smtClean="0"/>
              <a:t> виробів, труб, лінолеуму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4558936"/>
            <a:ext cx="5370769" cy="26811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502" y="4327632"/>
            <a:ext cx="4373418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22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526" y="600891"/>
            <a:ext cx="87259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i="1" dirty="0" smtClean="0"/>
              <a:t>Пресування </a:t>
            </a:r>
            <a:r>
              <a:rPr lang="uk-UA" dirty="0" smtClean="0"/>
              <a:t>( формування виробів у </a:t>
            </a:r>
            <a:r>
              <a:rPr lang="uk-UA" dirty="0" err="1" smtClean="0"/>
              <a:t>пресформах</a:t>
            </a:r>
            <a:r>
              <a:rPr lang="uk-UA" dirty="0" smtClean="0"/>
              <a:t>, що нагріваються) – для листових пластиків, ДСП і ДВП:</a:t>
            </a:r>
          </a:p>
          <a:p>
            <a:pPr marL="285750" indent="-285750">
              <a:buFontTx/>
              <a:buChar char="-"/>
            </a:pPr>
            <a:r>
              <a:rPr lang="uk-UA" i="1" dirty="0" smtClean="0"/>
              <a:t>Лиття під тиском </a:t>
            </a:r>
            <a:r>
              <a:rPr lang="uk-UA" dirty="0" smtClean="0"/>
              <a:t>( розплавлена маса, яка одержана в </a:t>
            </a:r>
            <a:r>
              <a:rPr lang="uk-UA" dirty="0" err="1" smtClean="0"/>
              <a:t>литтьових</a:t>
            </a:r>
            <a:r>
              <a:rPr lang="uk-UA" dirty="0" smtClean="0"/>
              <a:t> машинах, під тиском вприскується в форму, де охолоджується і швидко твердіє) – облицювальні плитки, деталі для з’єднання труб тощо;</a:t>
            </a:r>
          </a:p>
          <a:p>
            <a:pPr marL="285750" indent="-285750">
              <a:buFontTx/>
              <a:buChar char="-"/>
            </a:pPr>
            <a:r>
              <a:rPr lang="uk-UA" i="1" dirty="0" err="1" smtClean="0"/>
              <a:t>Термоформування</a:t>
            </a:r>
            <a:r>
              <a:rPr lang="uk-UA" dirty="0" smtClean="0"/>
              <a:t> ( переробка листових, плівкових заготовок з метою надання їм більш складної форми – штампування, </a:t>
            </a:r>
            <a:r>
              <a:rPr lang="uk-UA" dirty="0" err="1" smtClean="0"/>
              <a:t>пневмоформування</a:t>
            </a:r>
            <a:r>
              <a:rPr lang="uk-UA" dirty="0" smtClean="0"/>
              <a:t>);</a:t>
            </a:r>
          </a:p>
          <a:p>
            <a:pPr marL="285750" indent="-285750">
              <a:buFontTx/>
              <a:buChar char="-"/>
            </a:pPr>
            <a:r>
              <a:rPr lang="uk-UA" i="1" dirty="0" smtClean="0"/>
              <a:t>Напилення</a:t>
            </a:r>
            <a:r>
              <a:rPr lang="uk-UA" dirty="0" smtClean="0"/>
              <a:t>( нанесення порошкоподібних полімерів, </a:t>
            </a:r>
            <a:r>
              <a:rPr lang="uk-UA" dirty="0" err="1" smtClean="0"/>
              <a:t>які,розплавляючись</a:t>
            </a:r>
            <a:r>
              <a:rPr lang="uk-UA" dirty="0" smtClean="0"/>
              <a:t>, прилипають до </a:t>
            </a:r>
            <a:r>
              <a:rPr lang="uk-UA" dirty="0"/>
              <a:t>в</a:t>
            </a:r>
            <a:r>
              <a:rPr lang="uk-UA" dirty="0" smtClean="0"/>
              <a:t>иробу, а при охолодженні утворюють міцне покриття.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67" y="3335110"/>
            <a:ext cx="4529002" cy="27260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191" y="3489416"/>
            <a:ext cx="4028123" cy="2857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41137" y="3163840"/>
            <a:ext cx="3872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8C8C8C"/>
                </a:solidFill>
                <a:latin typeface="Trebuchet MS" panose="020B0603020202020204" pitchFamily="34" charset="0"/>
              </a:rPr>
              <a:t>Формування</a:t>
            </a:r>
            <a:r>
              <a:rPr lang="ru-RU" b="1" dirty="0">
                <a:solidFill>
                  <a:srgbClr val="8C8C8C"/>
                </a:solidFill>
                <a:latin typeface="Trebuchet MS" panose="020B0603020202020204" pitchFamily="34" charset="0"/>
              </a:rPr>
              <a:t> </a:t>
            </a:r>
            <a:r>
              <a:rPr lang="ru-RU" b="1" dirty="0" err="1">
                <a:solidFill>
                  <a:srgbClr val="8C8C8C"/>
                </a:solidFill>
                <a:latin typeface="Trebuchet MS" panose="020B0603020202020204" pitchFamily="34" charset="0"/>
              </a:rPr>
              <a:t>виробу</a:t>
            </a:r>
            <a:r>
              <a:rPr lang="ru-RU" b="1" dirty="0">
                <a:solidFill>
                  <a:srgbClr val="8C8C8C"/>
                </a:solidFill>
                <a:latin typeface="Trebuchet MS" panose="020B0603020202020204" pitchFamily="34" charset="0"/>
              </a:rPr>
              <a:t> </a:t>
            </a:r>
            <a:r>
              <a:rPr lang="ru-RU" b="1" dirty="0" err="1">
                <a:solidFill>
                  <a:srgbClr val="8C8C8C"/>
                </a:solidFill>
                <a:latin typeface="Trebuchet MS" panose="020B0603020202020204" pitchFamily="34" charset="0"/>
              </a:rPr>
              <a:t>відбувається</a:t>
            </a:r>
            <a:r>
              <a:rPr lang="ru-RU" b="1" dirty="0">
                <a:solidFill>
                  <a:srgbClr val="8C8C8C"/>
                </a:solidFill>
                <a:latin typeface="Trebuchet MS" panose="020B0603020202020204" pitchFamily="34" charset="0"/>
              </a:rPr>
              <a:t> на 3D принтерах </a:t>
            </a:r>
            <a:r>
              <a:rPr lang="ru-RU" b="1" dirty="0" err="1">
                <a:solidFill>
                  <a:srgbClr val="8C8C8C"/>
                </a:solidFill>
                <a:latin typeface="Trebuchet MS" panose="020B0603020202020204" pitchFamily="34" charset="0"/>
              </a:rPr>
              <a:t>внаслідок</a:t>
            </a:r>
            <a:r>
              <a:rPr lang="ru-RU" b="1" dirty="0">
                <a:solidFill>
                  <a:srgbClr val="8C8C8C"/>
                </a:solidFill>
                <a:latin typeface="Trebuchet MS" panose="020B0603020202020204" pitchFamily="34" charset="0"/>
              </a:rPr>
              <a:t> </a:t>
            </a:r>
            <a:r>
              <a:rPr lang="ru-RU" b="1" dirty="0" err="1">
                <a:solidFill>
                  <a:srgbClr val="8C8C8C"/>
                </a:solidFill>
                <a:latin typeface="Trebuchet MS" panose="020B0603020202020204" pitchFamily="34" charset="0"/>
              </a:rPr>
              <a:t>пошарового</a:t>
            </a:r>
            <a:r>
              <a:rPr lang="ru-RU" b="1" dirty="0">
                <a:solidFill>
                  <a:srgbClr val="8C8C8C"/>
                </a:solidFill>
                <a:latin typeface="Trebuchet MS" panose="020B0603020202020204" pitchFamily="34" charset="0"/>
              </a:rPr>
              <a:t> </a:t>
            </a:r>
            <a:r>
              <a:rPr lang="ru-RU" b="1" dirty="0" err="1">
                <a:solidFill>
                  <a:srgbClr val="8C8C8C"/>
                </a:solidFill>
                <a:latin typeface="Trebuchet MS" panose="020B0603020202020204" pitchFamily="34" charset="0"/>
              </a:rPr>
              <a:t>накладання</a:t>
            </a:r>
            <a:r>
              <a:rPr lang="ru-RU" b="1" dirty="0">
                <a:solidFill>
                  <a:srgbClr val="8C8C8C"/>
                </a:solidFill>
                <a:latin typeface="Trebuchet MS" panose="020B0603020202020204" pitchFamily="34" charset="0"/>
              </a:rPr>
              <a:t> </a:t>
            </a:r>
            <a:r>
              <a:rPr lang="ru-RU" b="1" dirty="0" err="1">
                <a:solidFill>
                  <a:srgbClr val="8C8C8C"/>
                </a:solidFill>
                <a:latin typeface="Trebuchet MS" panose="020B0603020202020204" pitchFamily="34" charset="0"/>
              </a:rPr>
              <a:t>полімерного</a:t>
            </a:r>
            <a:r>
              <a:rPr lang="ru-RU" b="1" dirty="0">
                <a:solidFill>
                  <a:srgbClr val="8C8C8C"/>
                </a:solidFill>
                <a:latin typeface="Trebuchet MS" panose="020B0603020202020204" pitchFamily="34" charset="0"/>
              </a:rPr>
              <a:t> </a:t>
            </a:r>
            <a:r>
              <a:rPr lang="ru-RU" b="1" dirty="0" err="1">
                <a:solidFill>
                  <a:srgbClr val="8C8C8C"/>
                </a:solidFill>
                <a:latin typeface="Trebuchet MS" panose="020B0603020202020204" pitchFamily="34" charset="0"/>
              </a:rPr>
              <a:t>матеріалу</a:t>
            </a:r>
            <a:r>
              <a:rPr lang="ru-RU" b="1" dirty="0">
                <a:solidFill>
                  <a:srgbClr val="8C8C8C"/>
                </a:solidFill>
                <a:latin typeface="Trebuchet MS" panose="020B0603020202020204" pitchFamily="34" charset="0"/>
              </a:rPr>
              <a:t>, </a:t>
            </a:r>
            <a:r>
              <a:rPr lang="ru-RU" b="1" dirty="0" err="1">
                <a:solidFill>
                  <a:srgbClr val="8C8C8C"/>
                </a:solidFill>
                <a:latin typeface="Trebuchet MS" panose="020B0603020202020204" pitchFamily="34" charset="0"/>
              </a:rPr>
              <a:t>який</a:t>
            </a:r>
            <a:r>
              <a:rPr lang="ru-RU" b="1" dirty="0">
                <a:solidFill>
                  <a:srgbClr val="8C8C8C"/>
                </a:solidFill>
                <a:latin typeface="Trebuchet MS" panose="020B0603020202020204" pitchFamily="34" charset="0"/>
              </a:rPr>
              <a:t> </a:t>
            </a:r>
            <a:r>
              <a:rPr lang="ru-RU" b="1" dirty="0" err="1">
                <a:solidFill>
                  <a:srgbClr val="8C8C8C"/>
                </a:solidFill>
                <a:latin typeface="Trebuchet MS" panose="020B0603020202020204" pitchFamily="34" charset="0"/>
              </a:rPr>
              <a:t>подається</a:t>
            </a:r>
            <a:r>
              <a:rPr lang="ru-RU" b="1" dirty="0">
                <a:solidFill>
                  <a:srgbClr val="8C8C8C"/>
                </a:solidFill>
                <a:latin typeface="Trebuchet MS" panose="020B0603020202020204" pitchFamily="34" charset="0"/>
              </a:rPr>
              <a:t> з </a:t>
            </a:r>
            <a:r>
              <a:rPr lang="ru-RU" b="1" dirty="0" err="1">
                <a:solidFill>
                  <a:srgbClr val="8C8C8C"/>
                </a:solidFill>
                <a:latin typeface="Trebuchet MS" panose="020B0603020202020204" pitchFamily="34" charset="0"/>
              </a:rPr>
              <a:t>екструзійної</a:t>
            </a:r>
            <a:r>
              <a:rPr lang="ru-RU" b="1" dirty="0">
                <a:solidFill>
                  <a:srgbClr val="8C8C8C"/>
                </a:solidFill>
                <a:latin typeface="Trebuchet MS" panose="020B0603020202020204" pitchFamily="34" charset="0"/>
              </a:rPr>
              <a:t> головки (FDM </a:t>
            </a:r>
            <a:r>
              <a:rPr lang="ru-RU" b="1" dirty="0" err="1">
                <a:solidFill>
                  <a:srgbClr val="8C8C8C"/>
                </a:solidFill>
                <a:latin typeface="Trebuchet MS" panose="020B0603020202020204" pitchFamily="34" charset="0"/>
              </a:rPr>
              <a:t>друк</a:t>
            </a:r>
            <a:r>
              <a:rPr lang="ru-RU" b="1" dirty="0">
                <a:solidFill>
                  <a:srgbClr val="8C8C8C"/>
                </a:solidFill>
                <a:latin typeface="Trebuchet MS" panose="020B0603020202020204" pitchFamily="34" charset="0"/>
              </a:rPr>
              <a:t>)</a:t>
            </a:r>
            <a:endParaRPr lang="ru-RU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279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94" y="296091"/>
            <a:ext cx="8596668" cy="487680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Технологія виробництва лінолеуму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1337"/>
            <a:ext cx="11821886" cy="5140025"/>
          </a:xfrm>
        </p:spPr>
        <p:txBody>
          <a:bodyPr>
            <a:normAutofit/>
          </a:bodyPr>
          <a:lstStyle/>
          <a:p>
            <a:r>
              <a:rPr lang="ru-RU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Ліно́леум</a:t>
            </a:r>
            <a:r>
              <a:rPr lang="ru-RU" b="1" dirty="0"/>
              <a:t> </a:t>
            </a:r>
            <a:r>
              <a:rPr lang="ru-RU" dirty="0"/>
              <a:t>(</a:t>
            </a:r>
            <a:r>
              <a:rPr lang="ru-RU" dirty="0" err="1"/>
              <a:t>від</a:t>
            </a:r>
            <a:r>
              <a:rPr lang="ru-RU" dirty="0"/>
              <a:t> </a:t>
            </a:r>
            <a:r>
              <a:rPr lang="ru-RU" dirty="0">
                <a:hlinkClick r:id="rId2" tooltip="Латинська мова"/>
              </a:rPr>
              <a:t>лат.</a:t>
            </a:r>
            <a:r>
              <a:rPr lang="ru-RU" dirty="0"/>
              <a:t> </a:t>
            </a:r>
            <a:r>
              <a:rPr lang="en-US" i="1" dirty="0" err="1"/>
              <a:t>linum</a:t>
            </a:r>
            <a:r>
              <a:rPr lang="en-US" dirty="0"/>
              <a:t> — «</a:t>
            </a:r>
            <a:r>
              <a:rPr lang="ru-RU" dirty="0" err="1"/>
              <a:t>льон</a:t>
            </a:r>
            <a:r>
              <a:rPr lang="ru-RU" dirty="0"/>
              <a:t>», «полотно» і </a:t>
            </a:r>
            <a:r>
              <a:rPr lang="en-US" i="1" dirty="0"/>
              <a:t>oleum</a:t>
            </a:r>
            <a:r>
              <a:rPr lang="en-US" dirty="0"/>
              <a:t> — «</a:t>
            </a:r>
            <a:r>
              <a:rPr lang="ru-RU" dirty="0" err="1"/>
              <a:t>олія</a:t>
            </a:r>
            <a:r>
              <a:rPr lang="ru-RU" dirty="0"/>
              <a:t>») — </a:t>
            </a:r>
            <a:r>
              <a:rPr lang="ru-RU" dirty="0" err="1"/>
              <a:t>гнучке</a:t>
            </a:r>
            <a:r>
              <a:rPr lang="ru-RU" dirty="0"/>
              <a:t> </a:t>
            </a:r>
            <a:r>
              <a:rPr lang="ru-RU" dirty="0" err="1"/>
              <a:t>водонепроникне</a:t>
            </a:r>
            <a:r>
              <a:rPr lang="ru-RU" dirty="0"/>
              <a:t> </a:t>
            </a:r>
            <a:r>
              <a:rPr lang="ru-RU" dirty="0" err="1"/>
              <a:t>штучне</a:t>
            </a:r>
            <a:r>
              <a:rPr lang="ru-RU" dirty="0"/>
              <a:t> полотно, </a:t>
            </a:r>
            <a:r>
              <a:rPr lang="ru-RU" dirty="0" err="1"/>
              <a:t>щільний</a:t>
            </a:r>
            <a:r>
              <a:rPr lang="ru-RU" dirty="0"/>
              <a:t> </a:t>
            </a:r>
            <a:r>
              <a:rPr lang="ru-RU" dirty="0" err="1"/>
              <a:t>синтетичний</a:t>
            </a:r>
            <a:r>
              <a:rPr lang="ru-RU" dirty="0"/>
              <a:t> </a:t>
            </a:r>
            <a:r>
              <a:rPr lang="ru-RU" dirty="0" err="1"/>
              <a:t>рулонний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 для </a:t>
            </a:r>
            <a:r>
              <a:rPr lang="ru-RU" dirty="0" err="1"/>
              <a:t>покриття</a:t>
            </a:r>
            <a:r>
              <a:rPr lang="ru-RU" dirty="0"/>
              <a:t> </a:t>
            </a:r>
            <a:r>
              <a:rPr lang="ru-RU" dirty="0" err="1"/>
              <a:t>підлоги</a:t>
            </a:r>
            <a:r>
              <a:rPr lang="ru-RU" dirty="0"/>
              <a:t> і </a:t>
            </a:r>
            <a:r>
              <a:rPr lang="ru-RU" dirty="0" err="1"/>
              <a:t>стін</a:t>
            </a:r>
            <a:r>
              <a:rPr lang="ru-RU" dirty="0"/>
              <a:t>. </a:t>
            </a:r>
            <a:r>
              <a:rPr lang="ru-RU" dirty="0" err="1"/>
              <a:t>Виробляється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рулонного полотна з </a:t>
            </a:r>
            <a:r>
              <a:rPr lang="ru-RU" dirty="0" err="1"/>
              <a:t>натуральних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 </a:t>
            </a:r>
            <a:r>
              <a:rPr lang="ru-RU" dirty="0" err="1">
                <a:hlinkClick r:id="rId3" tooltip="Пластмаса"/>
              </a:rPr>
              <a:t>пластмас</a:t>
            </a:r>
            <a:r>
              <a:rPr lang="ru-RU" dirty="0" smtClean="0"/>
              <a:t>.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i="1" u="sng" dirty="0" smtClean="0"/>
              <a:t>Залежное </a:t>
            </a:r>
            <a:r>
              <a:rPr lang="ru-RU" b="1" i="1" u="sng" dirty="0" err="1"/>
              <a:t>від</a:t>
            </a:r>
            <a:r>
              <a:rPr lang="ru-RU" b="1" i="1" u="sng" dirty="0"/>
              <a:t> </a:t>
            </a:r>
            <a:r>
              <a:rPr lang="ru-RU" b="1" i="1" u="sng" dirty="0" err="1"/>
              <a:t>сфери</a:t>
            </a:r>
            <a:r>
              <a:rPr lang="ru-RU" b="1" i="1" u="sng" dirty="0"/>
              <a:t> </a:t>
            </a:r>
            <a:r>
              <a:rPr lang="ru-RU" b="1" i="1" u="sng" dirty="0" err="1" smtClean="0"/>
              <a:t>застосування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буває</a:t>
            </a:r>
            <a:r>
              <a:rPr lang="ru-RU" b="1" i="1" u="sng" dirty="0" smtClean="0"/>
              <a:t>:</a:t>
            </a:r>
            <a:endParaRPr lang="ru-RU" b="1" i="1" u="sng" dirty="0"/>
          </a:p>
          <a:p>
            <a:r>
              <a:rPr lang="ru-RU" i="1" dirty="0" err="1"/>
              <a:t>Побутовий</a:t>
            </a:r>
            <a:r>
              <a:rPr lang="ru-RU" i="1" dirty="0"/>
              <a:t> </a:t>
            </a:r>
            <a:r>
              <a:rPr lang="ru-RU" i="1" dirty="0" err="1"/>
              <a:t>лінолеум</a:t>
            </a:r>
            <a:r>
              <a:rPr lang="ru-RU" dirty="0"/>
              <a:t> </a:t>
            </a:r>
            <a:r>
              <a:rPr lang="ru-RU" dirty="0" err="1"/>
              <a:t>настилають</a:t>
            </a:r>
            <a:r>
              <a:rPr lang="ru-RU" dirty="0"/>
              <a:t> у </a:t>
            </a:r>
            <a:r>
              <a:rPr lang="ru-RU" dirty="0" err="1"/>
              <a:t>житлових</a:t>
            </a:r>
            <a:r>
              <a:rPr lang="ru-RU" dirty="0"/>
              <a:t> </a:t>
            </a:r>
            <a:r>
              <a:rPr lang="ru-RU" dirty="0" err="1"/>
              <a:t>приміщеннях</a:t>
            </a:r>
            <a:r>
              <a:rPr lang="ru-RU" dirty="0"/>
              <a:t>. </a:t>
            </a:r>
            <a:r>
              <a:rPr lang="ru-RU" dirty="0" smtClean="0"/>
              <a:t> </a:t>
            </a:r>
            <a:r>
              <a:rPr lang="ru-RU" dirty="0" err="1" smtClean="0"/>
              <a:t>Захисний</a:t>
            </a:r>
            <a:r>
              <a:rPr lang="ru-RU" dirty="0" smtClean="0"/>
              <a:t> </a:t>
            </a:r>
            <a:r>
              <a:rPr lang="ru-RU" dirty="0"/>
              <a:t>шар становить 0,15-0,35 мм.</a:t>
            </a:r>
          </a:p>
          <a:p>
            <a:r>
              <a:rPr lang="ru-RU" b="1" i="1" dirty="0" err="1"/>
              <a:t>Напівкомерційний</a:t>
            </a:r>
            <a:r>
              <a:rPr lang="ru-RU" b="1" i="1" dirty="0"/>
              <a:t> </a:t>
            </a:r>
            <a:r>
              <a:rPr lang="ru-RU" b="1" i="1" dirty="0" err="1"/>
              <a:t>лінолеум</a:t>
            </a:r>
            <a:r>
              <a:rPr lang="ru-RU" i="1" dirty="0"/>
              <a:t> </a:t>
            </a:r>
            <a:r>
              <a:rPr lang="ru-RU" dirty="0"/>
              <a:t>по </a:t>
            </a:r>
            <a:r>
              <a:rPr lang="ru-RU" dirty="0" err="1"/>
              <a:t>своїх</a:t>
            </a:r>
            <a:r>
              <a:rPr lang="ru-RU" dirty="0"/>
              <a:t> характеристиках </a:t>
            </a:r>
            <a:r>
              <a:rPr lang="ru-RU" dirty="0" err="1"/>
              <a:t>міцніший</a:t>
            </a:r>
            <a:r>
              <a:rPr lang="ru-RU" dirty="0"/>
              <a:t> за </a:t>
            </a:r>
            <a:r>
              <a:rPr lang="ru-RU" dirty="0" err="1" smtClean="0"/>
              <a:t>побутовий</a:t>
            </a:r>
            <a:r>
              <a:rPr lang="ru-RU" dirty="0" smtClean="0"/>
              <a:t>. </a:t>
            </a:r>
            <a:r>
              <a:rPr lang="ru-RU" dirty="0" err="1"/>
              <a:t>Застосовується</a:t>
            </a:r>
            <a:r>
              <a:rPr lang="ru-RU" dirty="0"/>
              <a:t> в </a:t>
            </a:r>
            <a:r>
              <a:rPr lang="ru-RU" dirty="0" err="1"/>
              <a:t>офісних</a:t>
            </a:r>
            <a:r>
              <a:rPr lang="ru-RU" dirty="0"/>
              <a:t> </a:t>
            </a:r>
            <a:r>
              <a:rPr lang="ru-RU" dirty="0" err="1"/>
              <a:t>приміщеннях</a:t>
            </a:r>
            <a:r>
              <a:rPr lang="ru-RU" dirty="0"/>
              <a:t>, невеликих магазинах і </a:t>
            </a:r>
            <a:r>
              <a:rPr lang="ru-RU" dirty="0" err="1"/>
              <a:t>громадських</a:t>
            </a:r>
            <a:r>
              <a:rPr lang="ru-RU" dirty="0"/>
              <a:t> </a:t>
            </a:r>
            <a:r>
              <a:rPr lang="ru-RU" dirty="0" err="1"/>
              <a:t>приміщеннях</a:t>
            </a:r>
            <a:r>
              <a:rPr lang="ru-RU" dirty="0"/>
              <a:t> з </a:t>
            </a:r>
            <a:r>
              <a:rPr lang="ru-RU" dirty="0" err="1"/>
              <a:t>невисоким</a:t>
            </a:r>
            <a:r>
              <a:rPr lang="ru-RU" dirty="0"/>
              <a:t> </a:t>
            </a:r>
            <a:r>
              <a:rPr lang="ru-RU" dirty="0" err="1"/>
              <a:t>навантаженням</a:t>
            </a:r>
            <a:r>
              <a:rPr lang="ru-RU" dirty="0"/>
              <a:t> і малою </a:t>
            </a:r>
            <a:r>
              <a:rPr lang="ru-RU" dirty="0" err="1"/>
              <a:t>прохідністю</a:t>
            </a:r>
            <a:r>
              <a:rPr lang="ru-RU" dirty="0"/>
              <a:t>. </a:t>
            </a:r>
            <a:r>
              <a:rPr lang="ru-RU" dirty="0" err="1"/>
              <a:t>Захисний</a:t>
            </a:r>
            <a:r>
              <a:rPr lang="ru-RU" dirty="0"/>
              <a:t> шар становить 0,4-0,65 мм.</a:t>
            </a:r>
          </a:p>
          <a:p>
            <a:r>
              <a:rPr lang="ru-RU" b="1" i="1" dirty="0" err="1"/>
              <a:t>Комерційний</a:t>
            </a:r>
            <a:r>
              <a:rPr lang="ru-RU" b="1" i="1" dirty="0"/>
              <a:t> </a:t>
            </a:r>
            <a:r>
              <a:rPr lang="ru-RU" b="1" i="1" dirty="0" err="1"/>
              <a:t>лінолеум</a:t>
            </a:r>
            <a:r>
              <a:rPr lang="ru-RU" dirty="0"/>
              <a:t> є </a:t>
            </a:r>
            <a:r>
              <a:rPr lang="ru-RU" dirty="0" err="1"/>
              <a:t>основним</a:t>
            </a:r>
            <a:r>
              <a:rPr lang="ru-RU" dirty="0"/>
              <a:t> на ринку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покриттів</a:t>
            </a:r>
            <a:r>
              <a:rPr lang="ru-RU" dirty="0"/>
              <a:t> для </a:t>
            </a:r>
            <a:r>
              <a:rPr lang="ru-RU" dirty="0" err="1"/>
              <a:t>підлог</a:t>
            </a:r>
            <a:r>
              <a:rPr lang="ru-RU" dirty="0"/>
              <a:t> з ПВХ </a:t>
            </a:r>
            <a:r>
              <a:rPr lang="ru-RU" dirty="0" err="1"/>
              <a:t>матеріалів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покриття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підвищену</a:t>
            </a:r>
            <a:r>
              <a:rPr lang="ru-RU" dirty="0"/>
              <a:t> </a:t>
            </a:r>
            <a:r>
              <a:rPr lang="ru-RU" dirty="0" err="1">
                <a:hlinkClick r:id="rId4" tooltip="Зносостійкість"/>
              </a:rPr>
              <a:t>зносостійкість</a:t>
            </a:r>
            <a:r>
              <a:rPr lang="ru-RU" dirty="0"/>
              <a:t>, у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товстіший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захисний</a:t>
            </a:r>
            <a:r>
              <a:rPr lang="ru-RU" dirty="0"/>
              <a:t> шар. Як правило,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там, де проходить великий </a:t>
            </a:r>
            <a:r>
              <a:rPr lang="ru-RU" dirty="0" err="1"/>
              <a:t>потік</a:t>
            </a:r>
            <a:r>
              <a:rPr lang="ru-RU" dirty="0"/>
              <a:t> людей (</a:t>
            </a:r>
            <a:r>
              <a:rPr lang="ru-RU" dirty="0" err="1"/>
              <a:t>магазини</a:t>
            </a:r>
            <a:r>
              <a:rPr lang="ru-RU" dirty="0"/>
              <a:t>, </a:t>
            </a:r>
            <a:r>
              <a:rPr lang="ru-RU" dirty="0" err="1"/>
              <a:t>офіси</a:t>
            </a:r>
            <a:r>
              <a:rPr lang="ru-RU" dirty="0"/>
              <a:t>, </a:t>
            </a:r>
            <a:r>
              <a:rPr lang="ru-RU" dirty="0" err="1"/>
              <a:t>приміщення</a:t>
            </a:r>
            <a:r>
              <a:rPr lang="ru-RU" dirty="0"/>
              <a:t> </a:t>
            </a:r>
            <a:r>
              <a:rPr lang="ru-RU" dirty="0" err="1"/>
              <a:t>промислової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). </a:t>
            </a:r>
            <a:r>
              <a:rPr lang="ru-RU" dirty="0" err="1"/>
              <a:t>Захисний</a:t>
            </a:r>
            <a:r>
              <a:rPr lang="ru-RU" dirty="0"/>
              <a:t> шар становить 0,7 мм і </a:t>
            </a:r>
            <a:r>
              <a:rPr lang="ru-RU" dirty="0" err="1"/>
              <a:t>більше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513" y="4945959"/>
            <a:ext cx="3957293" cy="19120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4228" y="4767943"/>
            <a:ext cx="4298334" cy="211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67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" y="197346"/>
            <a:ext cx="1143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err="1">
                <a:solidFill>
                  <a:srgbClr val="000000"/>
                </a:solidFill>
                <a:latin typeface="Trebuchet MS" panose="020B0603020202020204" pitchFamily="34" charset="0"/>
              </a:rPr>
              <a:t>Залежно</a:t>
            </a:r>
            <a:r>
              <a:rPr lang="ru-RU" b="1" i="1" u="sng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ru-RU" b="1" i="1" u="sng" dirty="0" err="1">
                <a:solidFill>
                  <a:srgbClr val="000000"/>
                </a:solidFill>
                <a:latin typeface="Trebuchet MS" panose="020B0603020202020204" pitchFamily="34" charset="0"/>
              </a:rPr>
              <a:t>від</a:t>
            </a:r>
            <a:r>
              <a:rPr lang="ru-RU" b="1" i="1" u="sng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ru-RU" b="1" i="1" u="sng" dirty="0" err="1">
                <a:solidFill>
                  <a:srgbClr val="000000"/>
                </a:solidFill>
                <a:latin typeface="Trebuchet MS" panose="020B0603020202020204" pitchFamily="34" charset="0"/>
              </a:rPr>
              <a:t>технології</a:t>
            </a:r>
            <a:r>
              <a:rPr lang="ru-RU" b="1" i="1" u="sng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ru-RU" b="1" i="1" u="sng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виробництва</a:t>
            </a:r>
            <a:r>
              <a:rPr lang="ru-RU" b="1" i="1" u="sng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:</a:t>
            </a:r>
          </a:p>
          <a:p>
            <a:endParaRPr lang="ru-RU" b="1" i="1" u="sng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ru-RU" b="1" i="1" dirty="0" err="1">
                <a:solidFill>
                  <a:srgbClr val="202122"/>
                </a:solidFill>
                <a:latin typeface="Trebuchet MS" panose="020B0603020202020204" pitchFamily="34" charset="0"/>
              </a:rPr>
              <a:t>Гомогенний</a:t>
            </a:r>
            <a:r>
              <a:rPr lang="ru-RU" b="1" i="1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b="1" i="1" dirty="0" err="1">
                <a:solidFill>
                  <a:srgbClr val="202122"/>
                </a:solidFill>
                <a:latin typeface="Trebuchet MS" panose="020B0603020202020204" pitchFamily="34" charset="0"/>
              </a:rPr>
              <a:t>лінолеум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 —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це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однорідний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тонкий </a:t>
            </a:r>
            <a:r>
              <a:rPr lang="ru-RU" dirty="0" err="1" smtClean="0">
                <a:solidFill>
                  <a:srgbClr val="202122"/>
                </a:solidFill>
                <a:latin typeface="Trebuchet MS" panose="020B0603020202020204" pitchFamily="34" charset="0"/>
              </a:rPr>
              <a:t>одношаровий</a:t>
            </a:r>
            <a:r>
              <a:rPr lang="ru-RU" dirty="0" smtClean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solidFill>
                  <a:srgbClr val="202122"/>
                </a:solidFill>
                <a:latin typeface="Trebuchet MS" panose="020B0603020202020204" pitchFamily="34" charset="0"/>
              </a:rPr>
              <a:t>матеріал</a:t>
            </a:r>
            <a:r>
              <a:rPr lang="ru-RU" dirty="0" smtClean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без </a:t>
            </a:r>
            <a:r>
              <a:rPr lang="ru-RU" dirty="0" err="1" smtClean="0">
                <a:solidFill>
                  <a:srgbClr val="202122"/>
                </a:solidFill>
                <a:latin typeface="Trebuchet MS" panose="020B0603020202020204" pitchFamily="34" charset="0"/>
              </a:rPr>
              <a:t>основи</a:t>
            </a:r>
            <a:r>
              <a:rPr lang="ru-RU" dirty="0" smtClean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solidFill>
                  <a:srgbClr val="202122"/>
                </a:solidFill>
                <a:latin typeface="Trebuchet MS" panose="020B0603020202020204" pitchFamily="34" charset="0"/>
              </a:rPr>
              <a:t>товщиною</a:t>
            </a:r>
            <a:r>
              <a:rPr lang="ru-RU" dirty="0" smtClean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2 мм. </a:t>
            </a:r>
            <a:r>
              <a:rPr lang="ru-RU" dirty="0" err="1" smtClean="0">
                <a:solidFill>
                  <a:srgbClr val="202122"/>
                </a:solidFill>
                <a:latin typeface="Trebuchet MS" panose="020B0603020202020204" pitchFamily="34" charset="0"/>
              </a:rPr>
              <a:t>ру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.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Укладається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на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рівну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основу, тому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що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на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нерівних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місцях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швидко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протирається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. Але на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рівній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поверхні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може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лежати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і 5, і 7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років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.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Малюнок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на такому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лінолеумі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нанесений на всю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товщину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покриття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і тому практично не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стирається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.</a:t>
            </a:r>
          </a:p>
          <a:p>
            <a:pPr algn="just"/>
            <a:r>
              <a:rPr lang="ru-RU" b="1" i="1" dirty="0" err="1">
                <a:solidFill>
                  <a:srgbClr val="202122"/>
                </a:solidFill>
                <a:latin typeface="Trebuchet MS" panose="020B0603020202020204" pitchFamily="34" charset="0"/>
              </a:rPr>
              <a:t>Гетерогенний</a:t>
            </a:r>
            <a:r>
              <a:rPr lang="ru-RU" b="1" i="1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b="1" i="1" dirty="0" err="1">
                <a:solidFill>
                  <a:srgbClr val="202122"/>
                </a:solidFill>
                <a:latin typeface="Trebuchet MS" panose="020B0603020202020204" pitchFamily="34" charset="0"/>
              </a:rPr>
              <a:t>лінолеум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 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складається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з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декількох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шарів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.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Корисний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у наших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панельних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будинках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, тому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що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має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товстий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 </a:t>
            </a:r>
            <a:r>
              <a:rPr lang="ru-RU" dirty="0" err="1">
                <a:solidFill>
                  <a:srgbClr val="0645AD"/>
                </a:solidFill>
                <a:latin typeface="Trebuchet MS" panose="020B0603020202020204" pitchFamily="34" charset="0"/>
                <a:hlinkClick r:id="rId2" tooltip="Теплоізоляційні матеріали"/>
              </a:rPr>
              <a:t>теплоізоляційний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 шар з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повсті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або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 </a:t>
            </a:r>
            <a:r>
              <a:rPr lang="ru-RU" dirty="0">
                <a:solidFill>
                  <a:srgbClr val="0645AD"/>
                </a:solidFill>
                <a:latin typeface="Trebuchet MS" panose="020B0603020202020204" pitchFamily="34" charset="0"/>
                <a:hlinkClick r:id="rId3" tooltip="Джут"/>
              </a:rPr>
              <a:t>джуту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.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Верхній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шар з </a:t>
            </a:r>
            <a:r>
              <a:rPr lang="ru-RU" dirty="0" err="1">
                <a:solidFill>
                  <a:srgbClr val="0645AD"/>
                </a:solidFill>
                <a:latin typeface="Trebuchet MS" panose="020B0603020202020204" pitchFamily="34" charset="0"/>
                <a:hlinkClick r:id="rId4" tooltip="Полівінілхлорид"/>
              </a:rPr>
              <a:t>полівінілхлориду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 (ПВХ) з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малюнком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(</a:t>
            </a:r>
            <a:r>
              <a:rPr lang="ru-RU" dirty="0" err="1">
                <a:solidFill>
                  <a:srgbClr val="0645AD"/>
                </a:solidFill>
                <a:latin typeface="Trebuchet MS" panose="020B0603020202020204" pitchFamily="34" charset="0"/>
                <a:hlinkClick r:id="rId5" tooltip="Імітація"/>
              </a:rPr>
              <a:t>імітація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 дерева, паркету).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Загальна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товщина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лінолеуму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може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досягати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5-6 мм.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Укладати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такий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лінолеум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рекомендується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одним шматком, тому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що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стики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можуть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вбирати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вологу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,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здатну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викликати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загнивання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утеплювача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. </a:t>
            </a:r>
            <a:r>
              <a:rPr lang="ru-RU" dirty="0">
                <a:solidFill>
                  <a:srgbClr val="0645AD"/>
                </a:solidFill>
                <a:latin typeface="Trebuchet MS" panose="020B0603020202020204" pitchFamily="34" charset="0"/>
                <a:hlinkClick r:id="rId6" tooltip="Клей"/>
              </a:rPr>
              <a:t>Клей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 при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укладанні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, як правило, не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використовують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,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щільно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кріпиться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 </a:t>
            </a:r>
            <a:r>
              <a:rPr lang="ru-RU" dirty="0" err="1">
                <a:solidFill>
                  <a:srgbClr val="0645AD"/>
                </a:solidFill>
                <a:latin typeface="Trebuchet MS" panose="020B0603020202020204" pitchFamily="34" charset="0"/>
                <a:hlinkClick r:id="rId7" tooltip="Плінтус"/>
              </a:rPr>
              <a:t>плінтусами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.</a:t>
            </a:r>
          </a:p>
          <a:p>
            <a:pPr algn="just"/>
            <a:endParaRPr lang="ru-RU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Звичайна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ширина —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від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2000 до 4000,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довжина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 —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від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20-30 м, і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товщина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 —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від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2 до 5 мм.</a:t>
            </a:r>
            <a:endParaRPr lang="ru-RU" b="0" i="0" dirty="0">
              <a:solidFill>
                <a:srgbClr val="202122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289" y="4167664"/>
            <a:ext cx="8469967" cy="26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5892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367</TotalTime>
  <Words>819</Words>
  <Application>Microsoft Office PowerPoint</Application>
  <PresentationFormat>Широкоэкранный</PresentationFormat>
  <Paragraphs>95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Cambria Math</vt:lpstr>
      <vt:lpstr>Open Sans</vt:lpstr>
      <vt:lpstr>Trebuchet MS</vt:lpstr>
      <vt:lpstr>Wingdings 3</vt:lpstr>
      <vt:lpstr>Аспект</vt:lpstr>
      <vt:lpstr>Виробництво матеріалів і виробів з полімерних матеріалів</vt:lpstr>
      <vt:lpstr>Загальна характеристика пластмас</vt:lpstr>
      <vt:lpstr>Характеристика матеріалів і виробів на основі полімерів</vt:lpstr>
      <vt:lpstr>Презентация PowerPoint</vt:lpstr>
      <vt:lpstr>Презентация PowerPoint</vt:lpstr>
      <vt:lpstr>Технологія виробництва полімерних виробів </vt:lpstr>
      <vt:lpstr>Презентация PowerPoint</vt:lpstr>
      <vt:lpstr>Технологія виробництва лінолеуму</vt:lpstr>
      <vt:lpstr>Презентация PowerPoint</vt:lpstr>
      <vt:lpstr>Лінолеум одержують трьома способами</vt:lpstr>
      <vt:lpstr>Презентация PowerPoint</vt:lpstr>
      <vt:lpstr>Презентация PowerPoint</vt:lpstr>
      <vt:lpstr>Презентация PowerPoint</vt:lpstr>
      <vt:lpstr>Виробництво полімерних теплоізоляційних матеріалів</vt:lpstr>
      <vt:lpstr>Процес створення готових листів пінопласту складається з наступних етапів:</vt:lpstr>
      <vt:lpstr>Презентация PowerPoint</vt:lpstr>
      <vt:lpstr>Презентация PowerPoint</vt:lpstr>
      <vt:lpstr>Презентация PowerPoint</vt:lpstr>
      <vt:lpstr>Основні виробники полімерних матеріалів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Виробництво матеріалів і виробів з полімерних матеріалів</dc:title>
  <dc:creator>Кафедра ТБКВМ</dc:creator>
  <cp:lastModifiedBy>Кафедра ТБКВМ</cp:lastModifiedBy>
  <cp:revision>32</cp:revision>
  <dcterms:created xsi:type="dcterms:W3CDTF">2022-01-08T06:16:28Z</dcterms:created>
  <dcterms:modified xsi:type="dcterms:W3CDTF">2023-01-11T10:29:06Z</dcterms:modified>
</cp:coreProperties>
</file>