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73" r:id="rId9"/>
    <p:sldId id="264" r:id="rId10"/>
    <p:sldId id="263" r:id="rId11"/>
    <p:sldId id="265" r:id="rId12"/>
    <p:sldId id="267" r:id="rId13"/>
    <p:sldId id="274" r:id="rId14"/>
    <p:sldId id="275" r:id="rId15"/>
    <p:sldId id="276" r:id="rId16"/>
    <p:sldId id="271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Виробництво </a:t>
            </a:r>
            <a:r>
              <a:rPr lang="uk-UA" dirty="0" err="1" smtClean="0"/>
              <a:t>вододисперсійних</a:t>
            </a:r>
            <a:r>
              <a:rPr lang="uk-UA" dirty="0" smtClean="0"/>
              <a:t> матеріалів (ВДМ)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130" y="4050833"/>
            <a:ext cx="605481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7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92" y="279001"/>
            <a:ext cx="10332308" cy="605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4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81000"/>
            <a:ext cx="990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67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Найбільш</a:t>
            </a:r>
            <a:r>
              <a:rPr lang="ru-RU" b="1" dirty="0"/>
              <a:t> </a:t>
            </a:r>
            <a:r>
              <a:rPr lang="ru-RU" b="1" dirty="0" err="1"/>
              <a:t>популярні</a:t>
            </a:r>
            <a:r>
              <a:rPr lang="ru-RU" b="1" dirty="0"/>
              <a:t> </a:t>
            </a:r>
            <a:r>
              <a:rPr lang="ru-RU" b="1" dirty="0" err="1"/>
              <a:t>торгові</a:t>
            </a:r>
            <a:r>
              <a:rPr lang="ru-RU" b="1" dirty="0"/>
              <a:t> марки </a:t>
            </a:r>
            <a:r>
              <a:rPr lang="ru-RU" b="1" dirty="0" err="1"/>
              <a:t>лакофарбових</a:t>
            </a:r>
            <a:r>
              <a:rPr lang="ru-RU" b="1" dirty="0"/>
              <a:t> </a:t>
            </a:r>
            <a:r>
              <a:rPr lang="ru-RU" b="1" dirty="0" err="1"/>
              <a:t>матеріалів</a:t>
            </a:r>
            <a:r>
              <a:rPr lang="ru-RU" b="1" dirty="0"/>
              <a:t>:</a:t>
            </a:r>
            <a:endParaRPr lang="ru-RU" dirty="0"/>
          </a:p>
        </p:txBody>
      </p:sp>
      <p:pic>
        <p:nvPicPr>
          <p:cNvPr id="1026" name="Picture 2" descr="ТМ Зебр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24" y="1930400"/>
            <a:ext cx="2133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489" y="1907660"/>
            <a:ext cx="2190750" cy="981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479" y="1979054"/>
            <a:ext cx="2257425" cy="962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904" y="1945760"/>
            <a:ext cx="2209800" cy="942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889" y="3145824"/>
            <a:ext cx="2133600" cy="1038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7489" y="3228460"/>
            <a:ext cx="2400300" cy="885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4912" y="2909887"/>
            <a:ext cx="2162175" cy="1038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0032" y="2941079"/>
            <a:ext cx="2114550" cy="952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334" y="4398147"/>
            <a:ext cx="2324100" cy="10001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07492" y="440627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SegoeUIRegular"/>
              </a:rPr>
              <a:t>Flamingo (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виробник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- ТОВ «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Мефферт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Ганза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Фарбен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»);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SegoeUIRegular"/>
              </a:rPr>
              <a:t>−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Лакма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торгова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марка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належить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ТОВ «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Торговий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Дім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« ЛАКМА »);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SegoeUIRegular"/>
              </a:rPr>
              <a:t>−</a:t>
            </a:r>
            <a:r>
              <a:rPr lang="en-US" dirty="0" err="1">
                <a:solidFill>
                  <a:srgbClr val="000000"/>
                </a:solidFill>
                <a:latin typeface="SegoeUIRegular"/>
              </a:rPr>
              <a:t>Alpina</a:t>
            </a:r>
            <a:r>
              <a:rPr lang="en-US" dirty="0">
                <a:solidFill>
                  <a:srgbClr val="000000"/>
                </a:solidFill>
                <a:latin typeface="SegoeUIRegular"/>
              </a:rPr>
              <a:t> (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бренд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належить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міжнародній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групі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egoeUIRegular"/>
              </a:rPr>
              <a:t>Caparol</a:t>
            </a:r>
            <a:r>
              <a:rPr lang="en-US" dirty="0">
                <a:solidFill>
                  <a:srgbClr val="000000"/>
                </a:solidFill>
                <a:latin typeface="SegoeUIRegular"/>
              </a:rPr>
              <a:t>);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SegoeUIRegular"/>
              </a:rPr>
              <a:t>−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маляр (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виробник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- ТОВ «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Хімрезерв-Миколаїв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ЛТД»).</a:t>
            </a:r>
            <a:endParaRPr lang="ru-RU" b="0" i="0" dirty="0">
              <a:solidFill>
                <a:srgbClr val="000000"/>
              </a:solidFill>
              <a:effectLst/>
              <a:latin typeface="SegoeUI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5860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9005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Сировина для виробництва ВДМ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98605"/>
            <a:ext cx="8596668" cy="4842757"/>
          </a:xfrm>
        </p:spPr>
        <p:txBody>
          <a:bodyPr>
            <a:normAutofit/>
          </a:bodyPr>
          <a:lstStyle/>
          <a:p>
            <a:pPr algn="just"/>
            <a:r>
              <a:rPr lang="uk-UA" sz="2000" dirty="0" smtClean="0"/>
              <a:t>Деякі рецептури ВДМ </a:t>
            </a:r>
            <a:r>
              <a:rPr lang="uk-UA" sz="2000" dirty="0" err="1" smtClean="0"/>
              <a:t>нараховють</a:t>
            </a:r>
            <a:r>
              <a:rPr lang="uk-UA" sz="2000" dirty="0" smtClean="0"/>
              <a:t> до 10 компонентів, а деякі понад 30.</a:t>
            </a:r>
          </a:p>
          <a:p>
            <a:pPr algn="just"/>
            <a:r>
              <a:rPr lang="uk-UA" sz="2000" dirty="0" smtClean="0"/>
              <a:t>1. Полімерні дисперсії ( імпортують з Німеччини, Польщі та Чехія)</a:t>
            </a:r>
          </a:p>
          <a:p>
            <a:pPr algn="just"/>
            <a:r>
              <a:rPr lang="uk-UA" sz="2000" dirty="0" smtClean="0"/>
              <a:t>2. Наповнювачі – тонкомелені порошкоподібні природні матеріали, нерозчинні у воді, що покращують окремі технологічні властивості - каолін, кальцити, крейда, тальк ( в основному імпортують з Туреччини, Греції, Чехія)</a:t>
            </a:r>
          </a:p>
          <a:p>
            <a:pPr algn="just"/>
            <a:r>
              <a:rPr lang="uk-UA" sz="2000" dirty="0" smtClean="0"/>
              <a:t>3. Пігменти – діоксид титану</a:t>
            </a:r>
          </a:p>
          <a:p>
            <a:pPr algn="just"/>
            <a:r>
              <a:rPr lang="uk-UA" sz="2000" dirty="0" smtClean="0"/>
              <a:t>4. Інші функціональні добавки – біоциди, </a:t>
            </a:r>
            <a:r>
              <a:rPr lang="uk-UA" sz="2000" dirty="0" err="1" smtClean="0"/>
              <a:t>антиспінювачі</a:t>
            </a:r>
            <a:r>
              <a:rPr lang="uk-UA" sz="2000" dirty="0" smtClean="0"/>
              <a:t>, для підвищення морозостійкості , реологічні для забезпечення необхідного рівня в’язкості фарб тощо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9469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5503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 технології виробництва і обладнання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61535"/>
            <a:ext cx="9537820" cy="4879827"/>
          </a:xfrm>
        </p:spPr>
        <p:txBody>
          <a:bodyPr>
            <a:normAutofit/>
          </a:bodyPr>
          <a:lstStyle/>
          <a:p>
            <a:endParaRPr lang="uk-UA" sz="2400" dirty="0" smtClean="0"/>
          </a:p>
          <a:p>
            <a:r>
              <a:rPr lang="uk-UA" sz="2400" dirty="0" smtClean="0"/>
              <a:t>Процес виробництва:</a:t>
            </a:r>
          </a:p>
          <a:p>
            <a:r>
              <a:rPr lang="uk-UA" sz="2400" dirty="0" smtClean="0"/>
              <a:t>- підготовка сировини і матеріалів;</a:t>
            </a:r>
          </a:p>
          <a:p>
            <a:r>
              <a:rPr lang="uk-UA" sz="2400" dirty="0" smtClean="0"/>
              <a:t>- вагове дозування компонентів ВДМ;</a:t>
            </a:r>
          </a:p>
          <a:p>
            <a:r>
              <a:rPr lang="uk-UA" sz="2400" dirty="0" smtClean="0"/>
              <a:t>- приготування гомогенної суміші в змішувачах-</a:t>
            </a:r>
            <a:r>
              <a:rPr lang="uk-UA" sz="2400" dirty="0" err="1" smtClean="0"/>
              <a:t>дисольверах</a:t>
            </a:r>
            <a:endParaRPr lang="uk-UA" sz="2400" dirty="0" smtClean="0"/>
          </a:p>
          <a:p>
            <a:r>
              <a:rPr lang="uk-UA" sz="2400" dirty="0" smtClean="0"/>
              <a:t>- </a:t>
            </a:r>
            <a:r>
              <a:rPr lang="uk-UA" sz="2400" dirty="0" err="1" smtClean="0"/>
              <a:t>диспергація</a:t>
            </a:r>
            <a:r>
              <a:rPr lang="uk-UA" sz="2400" dirty="0" smtClean="0"/>
              <a:t> компонентів у водному середовищі</a:t>
            </a:r>
          </a:p>
          <a:p>
            <a:r>
              <a:rPr lang="uk-UA" sz="2400" dirty="0" smtClean="0"/>
              <a:t>- фасування готової продукції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1589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50" y="182880"/>
            <a:ext cx="9586887" cy="67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10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2" y="-119203"/>
            <a:ext cx="5718544" cy="57124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732" y="198737"/>
            <a:ext cx="4761389" cy="4755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8125" y="5408578"/>
            <a:ext cx="4767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r>
              <a:rPr lang="uk-UA" dirty="0" err="1" smtClean="0"/>
              <a:t>Дисольвери</a:t>
            </a:r>
            <a:r>
              <a:rPr lang="uk-UA" dirty="0" smtClean="0"/>
              <a:t> для приготування гомогенної </a:t>
            </a:r>
            <a:r>
              <a:rPr lang="uk-UA" dirty="0" err="1" smtClean="0"/>
              <a:t>суміші.Потужність</a:t>
            </a:r>
            <a:r>
              <a:rPr lang="uk-UA" dirty="0" smtClean="0"/>
              <a:t> від 6,8 кВт до 160 кВт та робочим об’ємом від 70 до 5800 літрів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042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30" y="261257"/>
            <a:ext cx="9008385" cy="30731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30" y="3500846"/>
            <a:ext cx="5211447" cy="321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182" y="-131290"/>
            <a:ext cx="8191500" cy="605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29318" y="-131290"/>
            <a:ext cx="363288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/>
              <a:t>Позначення</a:t>
            </a:r>
            <a:r>
              <a:rPr lang="ru-RU" sz="1600" b="1" i="1" dirty="0"/>
              <a:t>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i="1" dirty="0"/>
              <a:t>AC – </a:t>
            </a:r>
            <a:r>
              <a:rPr lang="ru-RU" sz="1600" i="1" dirty="0"/>
              <a:t>А</a:t>
            </a:r>
            <a:r>
              <a:rPr lang="en-US" sz="1600" i="1" dirty="0" err="1"/>
              <a:t>rchitectural</a:t>
            </a:r>
            <a:r>
              <a:rPr lang="en-US" sz="1600" i="1" dirty="0"/>
              <a:t> </a:t>
            </a:r>
            <a:r>
              <a:rPr lang="ru-RU" sz="1600" i="1" dirty="0"/>
              <a:t>С</a:t>
            </a:r>
            <a:r>
              <a:rPr lang="en-US" sz="1600" i="1" dirty="0" err="1"/>
              <a:t>oatings</a:t>
            </a:r>
            <a:r>
              <a:rPr lang="en-US" sz="1600" i="1" dirty="0"/>
              <a:t> – </a:t>
            </a:r>
            <a:r>
              <a:rPr lang="ru-RU" sz="1600" i="1" dirty="0" err="1"/>
              <a:t>фасадні</a:t>
            </a:r>
            <a:r>
              <a:rPr lang="ru-RU" sz="1600" i="1" dirty="0"/>
              <a:t> </a:t>
            </a:r>
            <a:r>
              <a:rPr lang="ru-RU" sz="1600" i="1" dirty="0" err="1"/>
              <a:t>покриття</a:t>
            </a:r>
            <a:r>
              <a:rPr lang="ru-RU" sz="1600" i="1" dirty="0"/>
              <a:t> для </a:t>
            </a:r>
            <a:r>
              <a:rPr lang="ru-RU" sz="1600" i="1" dirty="0" err="1"/>
              <a:t>будівель</a:t>
            </a:r>
            <a:r>
              <a:rPr lang="ru-RU" sz="1600" i="1" dirty="0"/>
              <a:t>;</a:t>
            </a:r>
            <a:br>
              <a:rPr lang="ru-RU" sz="1600" i="1" dirty="0"/>
            </a:br>
            <a:r>
              <a:rPr lang="en-US" sz="1600" i="1" dirty="0"/>
              <a:t>AP – Adhesive Products - </a:t>
            </a:r>
            <a:r>
              <a:rPr lang="ru-RU" sz="1600" i="1" dirty="0" err="1"/>
              <a:t>клеї</a:t>
            </a:r>
            <a:r>
              <a:rPr lang="ru-RU" sz="1600" i="1" dirty="0"/>
              <a:t>, герметики;</a:t>
            </a:r>
            <a:br>
              <a:rPr lang="ru-RU" sz="1600" i="1" dirty="0"/>
            </a:br>
            <a:r>
              <a:rPr lang="en-US" sz="1600" i="1" dirty="0"/>
              <a:t>CC – </a:t>
            </a:r>
            <a:r>
              <a:rPr lang="ru-RU" sz="1600" i="1" dirty="0"/>
              <a:t>С</a:t>
            </a:r>
            <a:r>
              <a:rPr lang="en-US" sz="1600" i="1" dirty="0" err="1"/>
              <a:t>onveyor</a:t>
            </a:r>
            <a:r>
              <a:rPr lang="en-US" sz="1600" i="1" dirty="0"/>
              <a:t> </a:t>
            </a:r>
            <a:r>
              <a:rPr lang="ru-RU" sz="1600" i="1" dirty="0"/>
              <a:t>С</a:t>
            </a:r>
            <a:r>
              <a:rPr lang="en-US" sz="1600" i="1" dirty="0" err="1"/>
              <a:t>oatings</a:t>
            </a:r>
            <a:r>
              <a:rPr lang="en-US" sz="1600" i="1" dirty="0"/>
              <a:t> - </a:t>
            </a:r>
            <a:r>
              <a:rPr lang="ru-RU" sz="1600" i="1" dirty="0" err="1"/>
              <a:t>конвеєрні</a:t>
            </a:r>
            <a:r>
              <a:rPr lang="ru-RU" sz="1600" i="1" dirty="0"/>
              <a:t> </a:t>
            </a:r>
            <a:r>
              <a:rPr lang="ru-RU" sz="1600" i="1" dirty="0" err="1"/>
              <a:t>автомобільні</a:t>
            </a:r>
            <a:r>
              <a:rPr lang="ru-RU" sz="1600" i="1" dirty="0"/>
              <a:t> </a:t>
            </a:r>
            <a:r>
              <a:rPr lang="ru-RU" sz="1600" i="1" dirty="0" err="1"/>
              <a:t>покриття</a:t>
            </a:r>
            <a:r>
              <a:rPr lang="ru-RU" sz="1600" i="1" dirty="0"/>
              <a:t>;</a:t>
            </a:r>
            <a:br>
              <a:rPr lang="ru-RU" sz="1600" i="1" dirty="0"/>
            </a:br>
            <a:r>
              <a:rPr lang="en-US" sz="1600" i="1" dirty="0"/>
              <a:t>CR – </a:t>
            </a:r>
            <a:r>
              <a:rPr lang="ru-RU" sz="1600" i="1" dirty="0"/>
              <a:t>С</a:t>
            </a:r>
            <a:r>
              <a:rPr lang="en-US" sz="1600" i="1" dirty="0" err="1"/>
              <a:t>ar</a:t>
            </a:r>
            <a:r>
              <a:rPr lang="en-US" sz="1600" i="1" dirty="0"/>
              <a:t> Refi </a:t>
            </a:r>
            <a:r>
              <a:rPr lang="en-US" sz="1600" i="1" dirty="0" err="1"/>
              <a:t>nish</a:t>
            </a:r>
            <a:r>
              <a:rPr lang="en-US" sz="1600" i="1" dirty="0"/>
              <a:t> – </a:t>
            </a:r>
            <a:r>
              <a:rPr lang="ru-RU" sz="1600" i="1" dirty="0" err="1"/>
              <a:t>авторемонтні</a:t>
            </a:r>
            <a:r>
              <a:rPr lang="ru-RU" sz="1600" i="1" dirty="0"/>
              <a:t> </a:t>
            </a:r>
            <a:r>
              <a:rPr lang="ru-RU" sz="1600" i="1" dirty="0" err="1"/>
              <a:t>покриття</a:t>
            </a:r>
            <a:r>
              <a:rPr lang="ru-RU" sz="1600" i="1" dirty="0"/>
              <a:t>;</a:t>
            </a:r>
            <a:br>
              <a:rPr lang="ru-RU" sz="1600" i="1" dirty="0"/>
            </a:br>
            <a:r>
              <a:rPr lang="en-US" sz="1600" i="1" dirty="0"/>
              <a:t>DC – Decorative Coatings – </a:t>
            </a:r>
            <a:r>
              <a:rPr lang="ru-RU" sz="1600" i="1" dirty="0" err="1"/>
              <a:t>декоративні</a:t>
            </a:r>
            <a:r>
              <a:rPr lang="ru-RU" sz="1600" i="1" dirty="0"/>
              <a:t> </a:t>
            </a:r>
            <a:r>
              <a:rPr lang="ru-RU" sz="1600" i="1" dirty="0" err="1"/>
              <a:t>покриття</a:t>
            </a:r>
            <a:r>
              <a:rPr lang="ru-RU" sz="1600" i="1" dirty="0"/>
              <a:t>;</a:t>
            </a:r>
            <a:br>
              <a:rPr lang="ru-RU" sz="1600" i="1" dirty="0"/>
            </a:br>
            <a:r>
              <a:rPr lang="en-US" sz="1600" i="1" dirty="0"/>
              <a:t>IC – Industrial Coatings – </a:t>
            </a:r>
            <a:r>
              <a:rPr lang="ru-RU" sz="1600" i="1" dirty="0" err="1"/>
              <a:t>промислові</a:t>
            </a:r>
            <a:r>
              <a:rPr lang="ru-RU" sz="1600" i="1" dirty="0"/>
              <a:t> </a:t>
            </a:r>
            <a:r>
              <a:rPr lang="ru-RU" sz="1600" i="1" dirty="0" err="1"/>
              <a:t>покриття</a:t>
            </a:r>
            <a:r>
              <a:rPr lang="ru-RU" sz="1600" i="1" dirty="0"/>
              <a:t>;</a:t>
            </a:r>
            <a:br>
              <a:rPr lang="ru-RU" sz="1600" i="1" dirty="0"/>
            </a:br>
            <a:r>
              <a:rPr lang="en-US" sz="1600" i="1" dirty="0"/>
              <a:t>PC – Powder Coatings – </a:t>
            </a:r>
            <a:r>
              <a:rPr lang="ru-RU" sz="1600" i="1" dirty="0" err="1"/>
              <a:t>порошкові</a:t>
            </a:r>
            <a:r>
              <a:rPr lang="ru-RU" sz="1600" i="1" dirty="0"/>
              <a:t> </a:t>
            </a:r>
            <a:r>
              <a:rPr lang="ru-RU" sz="1600" i="1" dirty="0" err="1"/>
              <a:t>покриття</a:t>
            </a:r>
            <a:r>
              <a:rPr lang="ru-RU" sz="1600" i="1" dirty="0"/>
              <a:t>;</a:t>
            </a:r>
            <a:br>
              <a:rPr lang="ru-RU" sz="1600" i="1" dirty="0"/>
            </a:br>
            <a:r>
              <a:rPr lang="en-US" sz="1600" i="1" dirty="0"/>
              <a:t>PP – Performance Products – </a:t>
            </a:r>
            <a:r>
              <a:rPr lang="ru-RU" sz="1600" i="1" dirty="0" err="1"/>
              <a:t>високотехнологічні</a:t>
            </a:r>
            <a:r>
              <a:rPr lang="ru-RU" sz="1600" i="1" dirty="0"/>
              <a:t> </a:t>
            </a:r>
            <a:r>
              <a:rPr lang="ru-RU" sz="1600" i="1" dirty="0" err="1"/>
              <a:t>матеріали</a:t>
            </a:r>
            <a:r>
              <a:rPr lang="ru-RU" sz="1600" i="1" dirty="0"/>
              <a:t>;</a:t>
            </a:r>
            <a:br>
              <a:rPr lang="ru-RU" sz="1600" i="1" dirty="0"/>
            </a:br>
            <a:r>
              <a:rPr lang="en-US" sz="1600" i="1" dirty="0"/>
              <a:t>S – </a:t>
            </a:r>
            <a:r>
              <a:rPr lang="ru-RU" sz="1600" i="1" dirty="0" err="1"/>
              <a:t>шпатлівки</a:t>
            </a:r>
            <a:r>
              <a:rPr lang="ru-RU" sz="1600" i="1" dirty="0"/>
              <a:t>, </a:t>
            </a:r>
            <a:r>
              <a:rPr lang="ru-RU" sz="1600" i="1" dirty="0" err="1"/>
              <a:t>грунти</a:t>
            </a:r>
            <a:r>
              <a:rPr lang="ru-RU" sz="1600" i="1" dirty="0"/>
              <a:t>;</a:t>
            </a:r>
            <a:br>
              <a:rPr lang="ru-RU" sz="1600" i="1" dirty="0"/>
            </a:br>
            <a:r>
              <a:rPr lang="en-US" sz="1600" i="1" dirty="0"/>
              <a:t>SP – Special Products – </a:t>
            </a:r>
            <a:r>
              <a:rPr lang="ru-RU" sz="1600" i="1" dirty="0" err="1"/>
              <a:t>спеціальні</a:t>
            </a:r>
            <a:r>
              <a:rPr lang="ru-RU" sz="1600" i="1" dirty="0"/>
              <a:t> </a:t>
            </a:r>
            <a:r>
              <a:rPr lang="ru-RU" sz="1600" i="1" dirty="0" err="1"/>
              <a:t>покриття</a:t>
            </a:r>
            <a:r>
              <a:rPr lang="ru-RU" sz="1600" i="1" dirty="0"/>
              <a:t>;</a:t>
            </a:r>
            <a:br>
              <a:rPr lang="ru-RU" sz="1600" i="1" dirty="0"/>
            </a:br>
            <a:r>
              <a:rPr lang="en-US" sz="1600" i="1" dirty="0"/>
              <a:t>WC – Wood Coatings – </a:t>
            </a:r>
            <a:r>
              <a:rPr lang="ru-RU" sz="1600" i="1" dirty="0" err="1"/>
              <a:t>покриття</a:t>
            </a:r>
            <a:r>
              <a:rPr lang="ru-RU" sz="1600" i="1" dirty="0"/>
              <a:t> для </a:t>
            </a:r>
            <a:r>
              <a:rPr lang="ru-RU" sz="1600" i="1" dirty="0" err="1"/>
              <a:t>деревини</a:t>
            </a:r>
            <a:r>
              <a:rPr lang="ru-RU" sz="1600" i="1" dirty="0"/>
              <a:t>.</a:t>
            </a:r>
            <a:br>
              <a:rPr lang="ru-RU" sz="1600" i="1" dirty="0"/>
            </a:br>
            <a:r>
              <a:rPr lang="en-US" sz="1600" i="1" dirty="0"/>
              <a:t>MO – Marine, Off shore - </a:t>
            </a:r>
            <a:r>
              <a:rPr lang="ru-RU" sz="1600" i="1" dirty="0" err="1"/>
              <a:t>морскі</a:t>
            </a:r>
            <a:r>
              <a:rPr lang="ru-RU" sz="1600" i="1" dirty="0"/>
              <a:t> і </a:t>
            </a:r>
            <a:r>
              <a:rPr lang="ru-RU" sz="1600" i="1" dirty="0" err="1"/>
              <a:t>захисні</a:t>
            </a:r>
            <a:r>
              <a:rPr lang="ru-RU" sz="1600" i="1" dirty="0"/>
              <a:t> </a:t>
            </a:r>
            <a:r>
              <a:rPr lang="ru-RU" sz="1600" i="1" dirty="0" err="1"/>
              <a:t>покриття</a:t>
            </a:r>
            <a:r>
              <a:rPr lang="ru-RU" sz="1600" i="1" dirty="0"/>
              <a:t>;</a:t>
            </a:r>
            <a:br>
              <a:rPr lang="ru-RU" sz="1600" i="1" dirty="0"/>
            </a:br>
            <a:r>
              <a:rPr lang="en-US" sz="1600" i="1" dirty="0"/>
              <a:t>L – </a:t>
            </a:r>
            <a:r>
              <a:rPr lang="ru-RU" sz="1600" i="1" dirty="0" err="1"/>
              <a:t>аерокосмічні</a:t>
            </a:r>
            <a:r>
              <a:rPr lang="ru-RU" sz="1600" i="1" dirty="0"/>
              <a:t> </a:t>
            </a:r>
            <a:r>
              <a:rPr lang="ru-RU" sz="1600" i="1" dirty="0" err="1"/>
              <a:t>покриття</a:t>
            </a:r>
            <a:r>
              <a:rPr lang="ru-RU" sz="1600" i="1" dirty="0"/>
              <a:t>;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044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Лакофарбові</a:t>
            </a:r>
            <a:r>
              <a:rPr lang="ru-RU" b="1" dirty="0"/>
              <a:t> </a:t>
            </a:r>
            <a:r>
              <a:rPr lang="ru-RU" b="1" dirty="0" err="1"/>
              <a:t>матеріали</a:t>
            </a:r>
            <a:r>
              <a:rPr lang="ru-RU" b="1" dirty="0"/>
              <a:t> (ЛФМ)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60389"/>
            <a:ext cx="9850623" cy="478097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ru-RU" sz="2900" dirty="0"/>
              <a:t> - </a:t>
            </a:r>
            <a:r>
              <a:rPr lang="ru-RU" sz="2900" dirty="0" err="1"/>
              <a:t>матеріали</a:t>
            </a:r>
            <a:r>
              <a:rPr lang="ru-RU" sz="2900" dirty="0"/>
              <a:t>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складаються</a:t>
            </a:r>
            <a:r>
              <a:rPr lang="ru-RU" sz="2900" dirty="0"/>
              <a:t> з </a:t>
            </a:r>
            <a:r>
              <a:rPr lang="ru-RU" sz="2900" dirty="0" err="1"/>
              <a:t>декількох</a:t>
            </a:r>
            <a:r>
              <a:rPr lang="ru-RU" sz="2900" dirty="0"/>
              <a:t> </a:t>
            </a:r>
            <a:r>
              <a:rPr lang="ru-RU" sz="2900" dirty="0" err="1"/>
              <a:t>компонентів</a:t>
            </a:r>
            <a:r>
              <a:rPr lang="ru-RU" sz="2900" dirty="0"/>
              <a:t>, і </a:t>
            </a:r>
            <a:r>
              <a:rPr lang="ru-RU" sz="2900" dirty="0" err="1"/>
              <a:t>які</a:t>
            </a:r>
            <a:r>
              <a:rPr lang="ru-RU" sz="2900" dirty="0"/>
              <a:t> </a:t>
            </a:r>
            <a:r>
              <a:rPr lang="ru-RU" sz="2900" dirty="0" err="1"/>
              <a:t>наносяться</a:t>
            </a:r>
            <a:r>
              <a:rPr lang="ru-RU" sz="2900" dirty="0"/>
              <a:t> на </a:t>
            </a:r>
            <a:r>
              <a:rPr lang="ru-RU" sz="2900" dirty="0" err="1"/>
              <a:t>поверхню</a:t>
            </a:r>
            <a:r>
              <a:rPr lang="ru-RU" sz="2900" dirty="0"/>
              <a:t>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обробляється</a:t>
            </a:r>
            <a:r>
              <a:rPr lang="ru-RU" sz="2900" dirty="0"/>
              <a:t> в </a:t>
            </a:r>
            <a:r>
              <a:rPr lang="ru-RU" sz="2900" dirty="0" err="1"/>
              <a:t>рідкому</a:t>
            </a:r>
            <a:r>
              <a:rPr lang="ru-RU" sz="2900" dirty="0"/>
              <a:t> </a:t>
            </a:r>
            <a:r>
              <a:rPr lang="ru-RU" sz="2900" dirty="0" err="1"/>
              <a:t>або</a:t>
            </a:r>
            <a:r>
              <a:rPr lang="ru-RU" sz="2900" dirty="0"/>
              <a:t> </a:t>
            </a:r>
            <a:r>
              <a:rPr lang="ru-RU" sz="2900" dirty="0" err="1"/>
              <a:t>порошкоподібному</a:t>
            </a:r>
            <a:r>
              <a:rPr lang="ru-RU" sz="2900" dirty="0"/>
              <a:t> </a:t>
            </a:r>
            <a:r>
              <a:rPr lang="ru-RU" sz="2900" dirty="0" err="1"/>
              <a:t>стані</a:t>
            </a:r>
            <a:r>
              <a:rPr lang="ru-RU" sz="2900" dirty="0"/>
              <a:t>. </a:t>
            </a:r>
            <a:endParaRPr lang="en-US" sz="2900" dirty="0" smtClean="0"/>
          </a:p>
          <a:p>
            <a:pPr>
              <a:lnSpc>
                <a:spcPct val="160000"/>
              </a:lnSpc>
            </a:pPr>
            <a:r>
              <a:rPr lang="ru-RU" sz="2900" dirty="0" err="1" smtClean="0"/>
              <a:t>Після</a:t>
            </a:r>
            <a:r>
              <a:rPr lang="ru-RU" sz="2900" dirty="0" smtClean="0"/>
              <a:t> </a:t>
            </a:r>
            <a:r>
              <a:rPr lang="ru-RU" sz="2900" dirty="0" err="1"/>
              <a:t>висихання</a:t>
            </a:r>
            <a:r>
              <a:rPr lang="ru-RU" sz="2900" dirty="0"/>
              <a:t> </a:t>
            </a:r>
            <a:r>
              <a:rPr lang="ru-RU" sz="2900" dirty="0" err="1"/>
              <a:t>лакофарбові</a:t>
            </a:r>
            <a:r>
              <a:rPr lang="ru-RU" sz="2900" dirty="0"/>
              <a:t> </a:t>
            </a:r>
            <a:r>
              <a:rPr lang="ru-RU" sz="2900" dirty="0" err="1"/>
              <a:t>матеріали</a:t>
            </a:r>
            <a:r>
              <a:rPr lang="ru-RU" sz="2900" dirty="0"/>
              <a:t> </a:t>
            </a:r>
            <a:r>
              <a:rPr lang="ru-RU" sz="2900" dirty="0" err="1"/>
              <a:t>утворюють</a:t>
            </a:r>
            <a:r>
              <a:rPr lang="ru-RU" sz="2900" dirty="0"/>
              <a:t> </a:t>
            </a:r>
            <a:r>
              <a:rPr lang="ru-RU" sz="2900" dirty="0" err="1"/>
              <a:t>міцну</a:t>
            </a:r>
            <a:r>
              <a:rPr lang="ru-RU" sz="2900" dirty="0"/>
              <a:t> </a:t>
            </a:r>
            <a:r>
              <a:rPr lang="ru-RU" sz="2900" dirty="0" err="1"/>
              <a:t>плівку</a:t>
            </a:r>
            <a:r>
              <a:rPr lang="ru-RU" sz="2900" dirty="0"/>
              <a:t>, яку </a:t>
            </a:r>
            <a:r>
              <a:rPr lang="ru-RU" sz="2900" dirty="0" err="1"/>
              <a:t>називають</a:t>
            </a:r>
            <a:r>
              <a:rPr lang="ru-RU" sz="2900" dirty="0"/>
              <a:t> 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лакофарбовим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покриттям</a:t>
            </a:r>
            <a:r>
              <a:rPr lang="ru-RU" sz="2900" dirty="0"/>
              <a:t>. </a:t>
            </a:r>
            <a:endParaRPr lang="en-US" sz="2900" dirty="0" smtClean="0"/>
          </a:p>
          <a:p>
            <a:pPr>
              <a:lnSpc>
                <a:spcPct val="160000"/>
              </a:lnSpc>
            </a:pPr>
            <a:r>
              <a:rPr lang="ru-RU" sz="2900" dirty="0" smtClean="0"/>
              <a:t>Головне </a:t>
            </a:r>
            <a:r>
              <a:rPr lang="ru-RU" sz="2900" dirty="0" err="1"/>
              <a:t>призначення</a:t>
            </a:r>
            <a:r>
              <a:rPr lang="ru-RU" sz="2900" dirty="0"/>
              <a:t> </a:t>
            </a:r>
            <a:r>
              <a:rPr lang="ru-RU" sz="2900" dirty="0" err="1"/>
              <a:t>лакофарбового</a:t>
            </a:r>
            <a:r>
              <a:rPr lang="ru-RU" sz="2900" dirty="0"/>
              <a:t> </a:t>
            </a:r>
            <a:r>
              <a:rPr lang="ru-RU" sz="2900" dirty="0" err="1"/>
              <a:t>покриття</a:t>
            </a:r>
            <a:r>
              <a:rPr lang="ru-RU" sz="2900" dirty="0"/>
              <a:t> - </a:t>
            </a:r>
            <a:r>
              <a:rPr lang="ru-RU" sz="2900" dirty="0" err="1"/>
              <a:t>це</a:t>
            </a:r>
            <a:r>
              <a:rPr lang="ru-RU" sz="2900" dirty="0"/>
              <a:t> </a:t>
            </a:r>
            <a:r>
              <a:rPr lang="ru-RU" sz="2900" dirty="0" err="1"/>
              <a:t>захист</a:t>
            </a:r>
            <a:r>
              <a:rPr lang="ru-RU" sz="2900" dirty="0"/>
              <a:t> </a:t>
            </a:r>
            <a:r>
              <a:rPr lang="ru-RU" sz="2900" dirty="0" err="1"/>
              <a:t>поверхонь</a:t>
            </a:r>
            <a:r>
              <a:rPr lang="ru-RU" sz="2900" dirty="0"/>
              <a:t> </a:t>
            </a:r>
            <a:r>
              <a:rPr lang="ru-RU" sz="2900" dirty="0" err="1"/>
              <a:t>від</a:t>
            </a:r>
            <a:r>
              <a:rPr lang="ru-RU" sz="2900" dirty="0"/>
              <a:t> </a:t>
            </a:r>
            <a:r>
              <a:rPr lang="ru-RU" sz="2900" dirty="0" err="1"/>
              <a:t>впливу</a:t>
            </a:r>
            <a:r>
              <a:rPr lang="ru-RU" sz="2900" dirty="0"/>
              <a:t> </a:t>
            </a:r>
            <a:r>
              <a:rPr lang="ru-RU" sz="2900" dirty="0" err="1"/>
              <a:t>факторів</a:t>
            </a:r>
            <a:r>
              <a:rPr lang="ru-RU" sz="2900" dirty="0"/>
              <a:t> </a:t>
            </a:r>
            <a:r>
              <a:rPr lang="ru-RU" sz="2900" dirty="0" err="1"/>
              <a:t>зовнішнього</a:t>
            </a:r>
            <a:r>
              <a:rPr lang="ru-RU" sz="2900" dirty="0"/>
              <a:t> </a:t>
            </a:r>
            <a:r>
              <a:rPr lang="ru-RU" sz="2900" dirty="0" err="1"/>
              <a:t>середовища</a:t>
            </a:r>
            <a:r>
              <a:rPr lang="ru-RU" sz="2900" dirty="0"/>
              <a:t> (вода, температура, </a:t>
            </a:r>
            <a:r>
              <a:rPr lang="ru-RU" sz="2900" dirty="0" err="1"/>
              <a:t>різні</a:t>
            </a:r>
            <a:r>
              <a:rPr lang="ru-RU" sz="2900" dirty="0"/>
              <a:t> </a:t>
            </a:r>
            <a:r>
              <a:rPr lang="ru-RU" sz="2900" dirty="0" err="1"/>
              <a:t>хімічні</a:t>
            </a:r>
            <a:r>
              <a:rPr lang="ru-RU" sz="2900" dirty="0"/>
              <a:t> і </a:t>
            </a:r>
            <a:r>
              <a:rPr lang="ru-RU" sz="2900" dirty="0" err="1"/>
              <a:t>шкідливі</a:t>
            </a:r>
            <a:r>
              <a:rPr lang="ru-RU" sz="2900" dirty="0"/>
              <a:t> </a:t>
            </a:r>
            <a:r>
              <a:rPr lang="ru-RU" sz="2900" dirty="0" err="1"/>
              <a:t>речовини</a:t>
            </a:r>
            <a:r>
              <a:rPr lang="ru-RU" sz="2900" dirty="0"/>
              <a:t>, </a:t>
            </a:r>
            <a:r>
              <a:rPr lang="ru-RU" sz="2900" dirty="0" err="1"/>
              <a:t>корозія</a:t>
            </a:r>
            <a:r>
              <a:rPr lang="ru-RU" sz="2900" dirty="0"/>
              <a:t>). </a:t>
            </a:r>
            <a:endParaRPr lang="en-US" sz="2900" dirty="0" smtClean="0"/>
          </a:p>
          <a:p>
            <a:pPr>
              <a:lnSpc>
                <a:spcPct val="160000"/>
              </a:lnSpc>
            </a:pPr>
            <a:r>
              <a:rPr lang="ru-RU" sz="2900" dirty="0" err="1" smtClean="0"/>
              <a:t>Також</a:t>
            </a:r>
            <a:r>
              <a:rPr lang="ru-RU" sz="2900" dirty="0" smtClean="0"/>
              <a:t> </a:t>
            </a:r>
            <a:r>
              <a:rPr lang="ru-RU" sz="2900" dirty="0" err="1"/>
              <a:t>лакофарбові</a:t>
            </a:r>
            <a:r>
              <a:rPr lang="ru-RU" sz="2900" dirty="0"/>
              <a:t> </a:t>
            </a:r>
            <a:r>
              <a:rPr lang="ru-RU" sz="2900" dirty="0" err="1"/>
              <a:t>матеріали</a:t>
            </a:r>
            <a:r>
              <a:rPr lang="ru-RU" sz="2900" dirty="0"/>
              <a:t> </a:t>
            </a:r>
            <a:r>
              <a:rPr lang="ru-RU" sz="2900" dirty="0" err="1"/>
              <a:t>використовують</a:t>
            </a:r>
            <a:r>
              <a:rPr lang="ru-RU" sz="2900" dirty="0"/>
              <a:t> в </a:t>
            </a:r>
            <a:r>
              <a:rPr lang="ru-RU" sz="2900" dirty="0" err="1"/>
              <a:t>дизайнерських</a:t>
            </a:r>
            <a:r>
              <a:rPr lang="ru-RU" sz="2900" dirty="0"/>
              <a:t> </a:t>
            </a:r>
            <a:r>
              <a:rPr lang="ru-RU" sz="2900" dirty="0" err="1"/>
              <a:t>цілях</a:t>
            </a:r>
            <a:r>
              <a:rPr lang="ru-RU" sz="2900" dirty="0"/>
              <a:t>: для того, </a:t>
            </a:r>
            <a:r>
              <a:rPr lang="ru-RU" sz="2900" dirty="0" err="1"/>
              <a:t>щоб</a:t>
            </a:r>
            <a:r>
              <a:rPr lang="ru-RU" sz="2900" dirty="0"/>
              <a:t> </a:t>
            </a:r>
            <a:r>
              <a:rPr lang="ru-RU" sz="2900" dirty="0" err="1"/>
              <a:t>надати</a:t>
            </a:r>
            <a:r>
              <a:rPr lang="ru-RU" sz="2900" dirty="0"/>
              <a:t> </a:t>
            </a:r>
            <a:r>
              <a:rPr lang="ru-RU" sz="2900" dirty="0" err="1"/>
              <a:t>поверхні</a:t>
            </a:r>
            <a:r>
              <a:rPr lang="ru-RU" sz="2900" dirty="0"/>
              <a:t> </a:t>
            </a:r>
            <a:r>
              <a:rPr lang="ru-RU" sz="2900" dirty="0" err="1"/>
              <a:t>певний</a:t>
            </a:r>
            <a:r>
              <a:rPr lang="ru-RU" sz="2900" dirty="0"/>
              <a:t> вид, </a:t>
            </a:r>
            <a:r>
              <a:rPr lang="ru-RU" sz="2900" dirty="0" err="1"/>
              <a:t>колір</a:t>
            </a:r>
            <a:r>
              <a:rPr lang="ru-RU" sz="2900" dirty="0"/>
              <a:t> </a:t>
            </a:r>
            <a:r>
              <a:rPr lang="ru-RU" sz="2900" dirty="0" err="1"/>
              <a:t>або</a:t>
            </a:r>
            <a:r>
              <a:rPr lang="ru-RU" sz="2900" dirty="0"/>
              <a:t> фактуру.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68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9773" y="829097"/>
            <a:ext cx="8258432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Всі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лакофарбові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матеріали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ділять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 на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наступні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групи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: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UIRegular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основні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фарба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лак,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емаль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шпаклівка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грунтовка, штукатурка);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проміжні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розчинники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розріджувачі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смоли,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оліфа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сикативи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-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прискорювачі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висихання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фарби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);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інші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підсобні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допоміжні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матеріали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(антисептики,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отверджувачі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мастики,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змивки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заповнювачі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пор).</a:t>
            </a:r>
            <a:endParaRPr lang="ru-RU" sz="2000" b="0" i="0" dirty="0">
              <a:solidFill>
                <a:srgbClr val="000000"/>
              </a:solidFill>
              <a:effectLst/>
              <a:latin typeface="SegoeUIRegular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958" y="3634417"/>
            <a:ext cx="4736639" cy="266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5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62" y="362169"/>
            <a:ext cx="8508226" cy="59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4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4335" y="469557"/>
            <a:ext cx="843966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Державина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класифікація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товарів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 і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послуг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 в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Україні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виділяє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такі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види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лакофарбових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матеріалів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Bold"/>
              </a:rPr>
              <a:t>: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UIBold"/>
            </a:endParaRPr>
          </a:p>
          <a:p>
            <a:pPr algn="just"/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UIRegular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SegoeUIRegular"/>
              </a:rPr>
              <a:t>− 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ЛФМ на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основі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полімерів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розчинених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у водному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середовищі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водорозчинні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фарби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і лаки</a:t>
            </a:r>
            <a:r>
              <a:rPr lang="ru-RU" sz="2000" dirty="0" smtClean="0">
                <a:solidFill>
                  <a:srgbClr val="000000"/>
                </a:solidFill>
                <a:latin typeface="SegoeUIRegular"/>
              </a:rPr>
              <a:t>);</a:t>
            </a:r>
            <a:endParaRPr lang="ru-RU" sz="2000" dirty="0">
              <a:solidFill>
                <a:srgbClr val="000000"/>
              </a:solidFill>
              <a:latin typeface="SegoeUIRegular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SegoeUIRegular"/>
              </a:rPr>
              <a:t>− ЛФМ на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основі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полімерів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диспергованих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розчинених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наведених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середовищах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органорозчинні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ЛФМ</a:t>
            </a:r>
            <a:r>
              <a:rPr lang="ru-RU" sz="2000" dirty="0" smtClean="0">
                <a:solidFill>
                  <a:srgbClr val="000000"/>
                </a:solidFill>
                <a:latin typeface="SegoeUIRegular"/>
              </a:rPr>
              <a:t>);</a:t>
            </a:r>
            <a:endParaRPr lang="ru-RU" sz="2000" dirty="0">
              <a:solidFill>
                <a:srgbClr val="000000"/>
              </a:solidFill>
              <a:latin typeface="SegoeUIRegular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SegoeUIRegular"/>
              </a:rPr>
              <a:t>−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Фарби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та лаки,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сикативи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готові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водорозчинні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грунтовки,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шпаклівки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штукатурки,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розчинники</a:t>
            </a:r>
            <a:r>
              <a:rPr lang="ru-RU" sz="2000" dirty="0" smtClean="0">
                <a:solidFill>
                  <a:srgbClr val="000000"/>
                </a:solidFill>
                <a:latin typeface="SegoeUIRegular"/>
              </a:rPr>
              <a:t>);</a:t>
            </a:r>
            <a:endParaRPr lang="ru-RU" sz="2000" dirty="0">
              <a:solidFill>
                <a:srgbClr val="000000"/>
              </a:solidFill>
              <a:latin typeface="SegoeUIRegular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SegoeUIRegular"/>
              </a:rPr>
              <a:t>−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Клеї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і желатин</a:t>
            </a:r>
            <a:r>
              <a:rPr lang="ru-RU" sz="2000" dirty="0" smtClean="0">
                <a:solidFill>
                  <a:srgbClr val="000000"/>
                </a:solidFill>
                <a:latin typeface="SegoeUIRegular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SegoeUIRegular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02" y="3801291"/>
            <a:ext cx="6028947" cy="286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8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Портрет </a:t>
            </a:r>
            <a:r>
              <a:rPr lang="ru-RU" b="1" dirty="0" err="1"/>
              <a:t>українського</a:t>
            </a:r>
            <a:r>
              <a:rPr lang="ru-RU" b="1" dirty="0"/>
              <a:t> </a:t>
            </a:r>
            <a:r>
              <a:rPr lang="ru-RU" b="1" dirty="0" err="1"/>
              <a:t>споживача</a:t>
            </a:r>
            <a:r>
              <a:rPr lang="ru-RU" b="1" dirty="0"/>
              <a:t> </a:t>
            </a:r>
            <a:r>
              <a:rPr lang="ru-RU" b="1" dirty="0" err="1"/>
              <a:t>лакофарбових</a:t>
            </a:r>
            <a:r>
              <a:rPr lang="ru-RU" b="1" dirty="0"/>
              <a:t> </a:t>
            </a:r>
            <a:r>
              <a:rPr lang="ru-RU" b="1" dirty="0" err="1"/>
              <a:t>матеріалів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7280417" cy="3880773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Споживачів</a:t>
            </a:r>
            <a:r>
              <a:rPr lang="ru-RU" sz="2400" b="1" dirty="0"/>
              <a:t> </a:t>
            </a:r>
            <a:r>
              <a:rPr lang="ru-RU" sz="2400" b="1" dirty="0" err="1"/>
              <a:t>лакофарбових</a:t>
            </a:r>
            <a:r>
              <a:rPr lang="ru-RU" sz="2400" b="1" dirty="0"/>
              <a:t> </a:t>
            </a:r>
            <a:r>
              <a:rPr lang="ru-RU" sz="2400" b="1" dirty="0" err="1"/>
              <a:t>матеріалів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розділити</a:t>
            </a:r>
            <a:r>
              <a:rPr lang="ru-RU" sz="2400" b="1" dirty="0"/>
              <a:t> на </a:t>
            </a:r>
            <a:r>
              <a:rPr lang="ru-RU" sz="2400" b="1" dirty="0" err="1"/>
              <a:t>такі</a:t>
            </a:r>
            <a:r>
              <a:rPr lang="ru-RU" sz="2400" b="1" dirty="0"/>
              <a:t> </a:t>
            </a:r>
            <a:r>
              <a:rPr lang="ru-RU" sz="2400" b="1" dirty="0" err="1"/>
              <a:t>сегменти</a:t>
            </a:r>
            <a:r>
              <a:rPr lang="ru-RU" sz="2400" b="1" dirty="0"/>
              <a:t>:</a:t>
            </a:r>
            <a:endParaRPr lang="ru-RU" sz="2400" dirty="0"/>
          </a:p>
          <a:p>
            <a:r>
              <a:rPr lang="ru-RU" sz="2400" dirty="0" err="1"/>
              <a:t>Індивідуальні</a:t>
            </a:r>
            <a:r>
              <a:rPr lang="ru-RU" sz="2400" dirty="0"/>
              <a:t> </a:t>
            </a:r>
            <a:r>
              <a:rPr lang="ru-RU" sz="2400" dirty="0" err="1"/>
              <a:t>споживачі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Промислові</a:t>
            </a:r>
            <a:r>
              <a:rPr lang="ru-RU" sz="2400" dirty="0"/>
              <a:t> </a:t>
            </a:r>
            <a:r>
              <a:rPr lang="ru-RU" sz="2400" dirty="0" err="1"/>
              <a:t>споживачі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Посередники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Державні</a:t>
            </a:r>
            <a:r>
              <a:rPr lang="ru-RU" sz="2400" dirty="0"/>
              <a:t> </a:t>
            </a:r>
            <a:r>
              <a:rPr lang="ru-RU" sz="2400" dirty="0" err="1"/>
              <a:t>споживачі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333" y="704335"/>
            <a:ext cx="3833667" cy="54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5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205" y="1"/>
            <a:ext cx="1054031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SegoeUIRegular"/>
              </a:rPr>
              <a:t> 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Лакофарбові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матеріали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купують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як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чоловіки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, так і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жінки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у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віці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16 до 65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років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але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більшість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- </a:t>
            </a:r>
            <a:r>
              <a:rPr lang="ru-RU" sz="2000" dirty="0" err="1" smtClean="0">
                <a:solidFill>
                  <a:srgbClr val="000000"/>
                </a:solidFill>
                <a:latin typeface="SegoeUIRegular"/>
              </a:rPr>
              <a:t>чоловіки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. Для себе і потреб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своєї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сім'ї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купує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79</a:t>
            </a:r>
            <a:r>
              <a:rPr lang="ru-RU" sz="2000" dirty="0" smtClean="0">
                <a:solidFill>
                  <a:srgbClr val="000000"/>
                </a:solidFill>
                <a:latin typeface="SegoeUIRegular"/>
              </a:rPr>
              <a:t>%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SegoeUIRegular"/>
              </a:rPr>
              <a:t> </a:t>
            </a:r>
            <a:endParaRPr lang="ru-RU" sz="2000" dirty="0" smtClean="0">
              <a:solidFill>
                <a:srgbClr val="000000"/>
              </a:solidFill>
              <a:latin typeface="SegoeUIRegular"/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SegoeUIBold"/>
              </a:rPr>
              <a:t>За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даними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дослідження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українці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найчастіше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купують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фарби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бо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поверхня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яку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необхідно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пофарбувати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забруднилася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(45%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відповіли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), тому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фарба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прийшла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непридатність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(36</a:t>
            </a:r>
            <a:r>
              <a:rPr lang="ru-RU" sz="2000" dirty="0" smtClean="0">
                <a:solidFill>
                  <a:srgbClr val="000000"/>
                </a:solidFill>
                <a:latin typeface="SegoeUIRegular"/>
              </a:rPr>
              <a:t>%),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колір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фарби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потьмянів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(14</a:t>
            </a:r>
            <a:r>
              <a:rPr lang="ru-RU" sz="2000" dirty="0" smtClean="0">
                <a:solidFill>
                  <a:srgbClr val="000000"/>
                </a:solidFill>
                <a:latin typeface="SegoeUIRegular"/>
              </a:rPr>
              <a:t>%) 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і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лише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5%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респондентів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купують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фарби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, тому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вирішили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оновити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дизайн. У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Європі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майже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50%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споживачів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купують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фарби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для того,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щоб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змінити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дизайн, а 33% тому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поверхні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забруднилися</a:t>
            </a:r>
            <a:r>
              <a:rPr lang="ru-RU" sz="2000" dirty="0" smtClean="0">
                <a:solidFill>
                  <a:srgbClr val="000000"/>
                </a:solidFill>
                <a:latin typeface="SegoeUIRegular"/>
              </a:rPr>
              <a:t>.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SegoeUIRegular"/>
            </a:endParaRPr>
          </a:p>
          <a:p>
            <a:pPr algn="just"/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Більшість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споживачів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купують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лакофарбові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матеріали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за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порадою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продавця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-консультанта в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місцях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продажів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 (48%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споживачів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), 22%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купують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ЛФМ за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порадою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родичів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знайомих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друзів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по 11%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роблять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свій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вибір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основі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інформації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отриманої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Інтернету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і за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рекомендацією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будівельника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дизайнера.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Всього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5%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відповіли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зробили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свою покупку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завдяки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побаченої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реклами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а 3% -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завдяки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спеціалізованим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телепередач</a:t>
            </a:r>
            <a:r>
              <a:rPr lang="ru-RU" sz="2000" dirty="0" smtClean="0">
                <a:solidFill>
                  <a:srgbClr val="000000"/>
                </a:solidFill>
                <a:latin typeface="SegoeUIRegular"/>
              </a:rPr>
              <a:t>.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SegoeUIRegular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SegoeUIBold"/>
              </a:rPr>
              <a:t>При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покупці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лакофарбових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матеріалів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споживачі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в першу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чергу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звертають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увагу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на: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якість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товару,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співвідношення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ціна-якість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SegoeUIBold"/>
              </a:rPr>
              <a:t>торгову</a:t>
            </a:r>
            <a:r>
              <a:rPr lang="ru-RU" sz="2000" b="1" dirty="0">
                <a:solidFill>
                  <a:srgbClr val="000000"/>
                </a:solidFill>
                <a:latin typeface="SegoeUIBold"/>
              </a:rPr>
              <a:t> марку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. А при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виборі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фарби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найбільше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звертають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увагу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її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довговічність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екологічність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стійкість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кольору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швидкість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висихання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легкість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нанесенні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хорошу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покриваність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egoeUIRegular"/>
              </a:rPr>
              <a:t>поверхонь</a:t>
            </a:r>
            <a:r>
              <a:rPr lang="ru-RU" sz="2000" dirty="0">
                <a:solidFill>
                  <a:srgbClr val="000000"/>
                </a:solidFill>
                <a:latin typeface="SegoeUIRegular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SegoeUI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11980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Виробництво</a:t>
            </a:r>
            <a:r>
              <a:rPr lang="ru-RU" b="1" dirty="0"/>
              <a:t>, </a:t>
            </a:r>
            <a:r>
              <a:rPr lang="ru-RU" b="1" dirty="0" err="1"/>
              <a:t>експорт-імпорт</a:t>
            </a:r>
            <a:r>
              <a:rPr lang="ru-RU" b="1" dirty="0"/>
              <a:t> </a:t>
            </a:r>
            <a:r>
              <a:rPr lang="ru-RU" b="1" dirty="0" err="1"/>
              <a:t>лакофарбових</a:t>
            </a:r>
            <a:r>
              <a:rPr lang="ru-RU" b="1" dirty="0"/>
              <a:t> </a:t>
            </a:r>
            <a:r>
              <a:rPr lang="ru-RU" b="1" dirty="0" err="1"/>
              <a:t>матеріалів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89885"/>
            <a:ext cx="5606520" cy="388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3542" y="2299442"/>
            <a:ext cx="48809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SegoeUIBold"/>
              </a:rPr>
              <a:t>Виробництво</a:t>
            </a:r>
            <a:r>
              <a:rPr lang="ru-RU" b="1" dirty="0">
                <a:solidFill>
                  <a:srgbClr val="000000"/>
                </a:solidFill>
                <a:latin typeface="SegoeUIBold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всіх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ЛФМ в </a:t>
            </a:r>
            <a:r>
              <a:rPr lang="ru-RU" dirty="0" smtClean="0">
                <a:solidFill>
                  <a:srgbClr val="000000"/>
                </a:solidFill>
                <a:latin typeface="SegoeUIRegular"/>
              </a:rPr>
              <a:t>2019 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р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незначно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збільшилася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порівнянні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з </a:t>
            </a:r>
            <a:r>
              <a:rPr lang="ru-RU" dirty="0" smtClean="0">
                <a:solidFill>
                  <a:srgbClr val="000000"/>
                </a:solidFill>
                <a:latin typeface="SegoeUIRegular"/>
              </a:rPr>
              <a:t>2014 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р і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склало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212,9 тис. Тон. </a:t>
            </a:r>
            <a:endParaRPr lang="ru-RU" dirty="0" smtClean="0">
              <a:solidFill>
                <a:srgbClr val="000000"/>
              </a:solidFill>
              <a:latin typeface="SegoeUIRegular"/>
            </a:endParaRPr>
          </a:p>
          <a:p>
            <a:r>
              <a:rPr lang="ru-RU" dirty="0" err="1" smtClean="0">
                <a:solidFill>
                  <a:srgbClr val="000000"/>
                </a:solidFill>
                <a:latin typeface="SegoeUIRegular"/>
              </a:rPr>
              <a:t>Обсяг</a:t>
            </a:r>
            <a:r>
              <a:rPr lang="ru-RU" dirty="0" smtClean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водорозчинних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ЛФМ в </a:t>
            </a:r>
            <a:r>
              <a:rPr lang="ru-RU" dirty="0" smtClean="0">
                <a:solidFill>
                  <a:srgbClr val="000000"/>
                </a:solidFill>
                <a:latin typeface="SegoeUIRegular"/>
              </a:rPr>
              <a:t>2018 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р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склав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79,5 тис. Тон,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що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менше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на 0,3% в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порівнянні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з 2010 р,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органорозчинних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ЛФМ 81,3 тис. Тон,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що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менше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на 16,3% в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порівнянні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попереднім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роком,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фарби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, лаки і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сикативи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готові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52 тис. тон,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що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на 16,7%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більше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SegoeUIRegular"/>
              </a:rPr>
              <a:t>ніж</a:t>
            </a:r>
            <a:r>
              <a:rPr lang="ru-RU" dirty="0">
                <a:solidFill>
                  <a:srgbClr val="000000"/>
                </a:solidFill>
                <a:latin typeface="SegoeUIRegular"/>
              </a:rPr>
              <a:t> у 2010 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80855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</TotalTime>
  <Words>366</Words>
  <Application>Microsoft Office PowerPoint</Application>
  <PresentationFormat>Широкоэкранный</PresentationFormat>
  <Paragraphs>55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SegoeUIBold</vt:lpstr>
      <vt:lpstr>SegoeUIRegular</vt:lpstr>
      <vt:lpstr>Trebuchet MS</vt:lpstr>
      <vt:lpstr>Wingdings 3</vt:lpstr>
      <vt:lpstr>Грань</vt:lpstr>
      <vt:lpstr>Виробництво вододисперсійних матеріалів (ВДМ)</vt:lpstr>
      <vt:lpstr>Презентация PowerPoint</vt:lpstr>
      <vt:lpstr>Лакофарбові матеріали (ЛФМ)</vt:lpstr>
      <vt:lpstr>Презентация PowerPoint</vt:lpstr>
      <vt:lpstr>Презентация PowerPoint</vt:lpstr>
      <vt:lpstr>Презентация PowerPoint</vt:lpstr>
      <vt:lpstr>Портрет українського споживача лакофарбових матеріалів </vt:lpstr>
      <vt:lpstr>Презентация PowerPoint</vt:lpstr>
      <vt:lpstr>Виробництво, експорт-імпорт лакофарбових матеріалів в Україні </vt:lpstr>
      <vt:lpstr>Презентация PowerPoint</vt:lpstr>
      <vt:lpstr>Презентация PowerPoint</vt:lpstr>
      <vt:lpstr>Найбільш популярні торгові марки лакофарбових матеріалів:</vt:lpstr>
      <vt:lpstr>Сировина для виробництва ВДМ</vt:lpstr>
      <vt:lpstr>Основи технології виробництва і обладнання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Виробництво вододисперсійних матеріалів</dc:title>
  <dc:creator>Пользователь Windows</dc:creator>
  <cp:lastModifiedBy>Кафедра ТБКВМ</cp:lastModifiedBy>
  <cp:revision>19</cp:revision>
  <dcterms:created xsi:type="dcterms:W3CDTF">2021-12-14T07:16:58Z</dcterms:created>
  <dcterms:modified xsi:type="dcterms:W3CDTF">2023-01-11T08:19:16Z</dcterms:modified>
</cp:coreProperties>
</file>