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6" r:id="rId4"/>
    <p:sldId id="267" r:id="rId5"/>
    <p:sldId id="257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2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sz="4000" dirty="0" smtClean="0"/>
              <a:t>Виробництво виробів з ніздрюватих бетонів</a:t>
            </a:r>
            <a:r>
              <a:rPr lang="uk-UA" sz="4000" dirty="0" smtClean="0">
                <a:latin typeface="+mn-lt"/>
              </a:rPr>
              <a:t> 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2297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77" y="304119"/>
            <a:ext cx="6041299" cy="40307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686" y="3396343"/>
            <a:ext cx="5483331" cy="34616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900" y="4869588"/>
            <a:ext cx="3639231" cy="1988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67006" y="653143"/>
            <a:ext cx="2913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Виробництво газобетону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93042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289" y="3944983"/>
            <a:ext cx="4352980" cy="31092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71" y="365760"/>
            <a:ext cx="4629818" cy="30697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484" y="365760"/>
            <a:ext cx="4436667" cy="30697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4360" y="4637315"/>
            <a:ext cx="3788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Автоклави для виробництва газобетону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08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9715" y="783771"/>
            <a:ext cx="86476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i="1" dirty="0" smtClean="0"/>
              <a:t>Ніздрюваті бетони </a:t>
            </a:r>
            <a:r>
              <a:rPr lang="uk-UA" sz="2400" dirty="0" smtClean="0"/>
              <a:t>– бетони з </a:t>
            </a:r>
            <a:r>
              <a:rPr lang="uk-UA" sz="2400" dirty="0" err="1" smtClean="0"/>
              <a:t>поризованою</a:t>
            </a:r>
            <a:r>
              <a:rPr lang="uk-UA" sz="2400" dirty="0" smtClean="0"/>
              <a:t> структурою за рахунок рівномірно розподілених пор і капілярів.</a:t>
            </a:r>
          </a:p>
          <a:p>
            <a:pPr algn="just"/>
            <a:r>
              <a:rPr lang="uk-UA" sz="2400" dirty="0" smtClean="0"/>
              <a:t>Одержують в результаті тверднення суміші із в’яжучого, </a:t>
            </a:r>
            <a:r>
              <a:rPr lang="uk-UA" sz="2400" dirty="0" err="1" smtClean="0"/>
              <a:t>замішувача</a:t>
            </a:r>
            <a:r>
              <a:rPr lang="uk-UA" sz="2400" dirty="0" smtClean="0"/>
              <a:t>, тонкомеленого кремнеземистого заповнювача і </a:t>
            </a:r>
            <a:r>
              <a:rPr lang="uk-UA" sz="2400" dirty="0" err="1" smtClean="0"/>
              <a:t>пороутворювача</a:t>
            </a:r>
            <a:endParaRPr lang="uk-UA" sz="2400" dirty="0" smtClean="0"/>
          </a:p>
          <a:p>
            <a:pPr algn="just"/>
            <a:endParaRPr lang="uk-UA" sz="2400" dirty="0"/>
          </a:p>
          <a:p>
            <a:pPr algn="just"/>
            <a:endParaRPr lang="uk-UA" sz="2400" dirty="0" smtClean="0"/>
          </a:p>
          <a:p>
            <a:pPr algn="just"/>
            <a:r>
              <a:rPr lang="uk-UA" sz="2400" b="1" i="1" dirty="0" smtClean="0"/>
              <a:t>Два види  ніздрюватих бетонів:</a:t>
            </a:r>
          </a:p>
          <a:p>
            <a:pPr marL="342900" indent="-342900" algn="just">
              <a:buAutoNum type="arabicPeriod"/>
            </a:pPr>
            <a:r>
              <a:rPr lang="uk-UA" sz="2400" i="1" dirty="0" smtClean="0"/>
              <a:t>Газобетон</a:t>
            </a:r>
            <a:r>
              <a:rPr lang="uk-UA" sz="2400" dirty="0" smtClean="0"/>
              <a:t> – отримують в результаті спучування розчинної маси </a:t>
            </a:r>
            <a:r>
              <a:rPr lang="uk-UA" sz="2400" dirty="0" err="1" smtClean="0"/>
              <a:t>газоутворюючим</a:t>
            </a:r>
            <a:r>
              <a:rPr lang="uk-UA" sz="2400" dirty="0" smtClean="0"/>
              <a:t> елементом – алюмінієвою пудрою і пастою</a:t>
            </a:r>
          </a:p>
          <a:p>
            <a:pPr marL="342900" indent="-342900" algn="just">
              <a:buAutoNum type="arabicPeriod"/>
            </a:pPr>
            <a:r>
              <a:rPr lang="uk-UA" sz="2400" i="1" dirty="0" smtClean="0"/>
              <a:t>Пінобетон</a:t>
            </a:r>
            <a:r>
              <a:rPr lang="uk-UA" sz="2400" dirty="0" smtClean="0"/>
              <a:t> – отримують змішуванням водного розчину в’яжучого з технічною піною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68438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48343"/>
            <a:ext cx="8596668" cy="552994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Історія розвитку технології ніздрюватих бетонів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01337"/>
            <a:ext cx="8596668" cy="514002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uk-UA" sz="2000" dirty="0" smtClean="0"/>
              <a:t>1889 – перший патент на ніздрюваті бетони в Чехії</a:t>
            </a:r>
          </a:p>
          <a:p>
            <a:pPr>
              <a:lnSpc>
                <a:spcPct val="150000"/>
              </a:lnSpc>
            </a:pPr>
            <a:r>
              <a:rPr lang="uk-UA" sz="2000" dirty="0" smtClean="0"/>
              <a:t>19</a:t>
            </a:r>
            <a:r>
              <a:rPr lang="uk-UA" sz="2000" dirty="0"/>
              <a:t>14 – пропозиція застосовувати як </a:t>
            </a:r>
            <a:r>
              <a:rPr lang="uk-UA" sz="2000" dirty="0" err="1" smtClean="0"/>
              <a:t>газоутворювач</a:t>
            </a:r>
            <a:r>
              <a:rPr lang="uk-UA" sz="2000" dirty="0" smtClean="0"/>
              <a:t> порошки алюмінію, цинку (США)</a:t>
            </a:r>
          </a:p>
          <a:p>
            <a:pPr>
              <a:lnSpc>
                <a:spcPct val="150000"/>
              </a:lnSpc>
            </a:pPr>
            <a:r>
              <a:rPr lang="uk-UA" sz="2000" dirty="0" smtClean="0"/>
              <a:t>1918..1920 – пропозиція спучування суміші вапна з піском і цементом з алюмінієвим порошком ( Швеція)</a:t>
            </a:r>
          </a:p>
          <a:p>
            <a:pPr>
              <a:lnSpc>
                <a:spcPct val="150000"/>
              </a:lnSpc>
            </a:pPr>
            <a:r>
              <a:rPr lang="uk-UA" sz="2000" dirty="0" smtClean="0"/>
              <a:t>1934 – винайдення технології </a:t>
            </a:r>
            <a:r>
              <a:rPr lang="en-US" sz="2000" dirty="0" err="1" smtClean="0"/>
              <a:t>Siporex</a:t>
            </a:r>
            <a:r>
              <a:rPr lang="en-US" sz="2000" dirty="0" smtClean="0"/>
              <a:t> ( </a:t>
            </a:r>
            <a:r>
              <a:rPr lang="uk-UA" sz="2000" dirty="0" smtClean="0"/>
              <a:t>Швеція)</a:t>
            </a:r>
          </a:p>
          <a:p>
            <a:pPr>
              <a:lnSpc>
                <a:spcPct val="150000"/>
              </a:lnSpc>
            </a:pPr>
            <a:r>
              <a:rPr lang="uk-UA" sz="2000" dirty="0" smtClean="0"/>
              <a:t>1960…1962  - початок виробництва ніздрюватого бетону в Україні</a:t>
            </a:r>
          </a:p>
          <a:p>
            <a:pPr>
              <a:lnSpc>
                <a:spcPct val="150000"/>
              </a:lnSpc>
            </a:pPr>
            <a:endParaRPr lang="uk-UA" sz="2000" dirty="0"/>
          </a:p>
          <a:p>
            <a:pPr>
              <a:lnSpc>
                <a:spcPct val="150000"/>
              </a:lnSpc>
            </a:pPr>
            <a:r>
              <a:rPr lang="uk-UA" sz="2000" dirty="0" smtClean="0"/>
              <a:t>Зараз: у світі працюють більше 240 заводів у 50 країнах – 60 млн.м3</a:t>
            </a:r>
          </a:p>
          <a:p>
            <a:pPr>
              <a:lnSpc>
                <a:spcPct val="150000"/>
              </a:lnSpc>
            </a:pPr>
            <a:r>
              <a:rPr lang="uk-UA" sz="2000" dirty="0" smtClean="0"/>
              <a:t>Лідер – Німеччина, Великобританія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28851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5246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Основні виробники ніздрюватого бетону в Україні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657741"/>
              </p:ext>
            </p:extLst>
          </p:nvPr>
        </p:nvGraphicFramePr>
        <p:xfrm>
          <a:off x="677863" y="1214438"/>
          <a:ext cx="859631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920">
                  <a:extLst>
                    <a:ext uri="{9D8B030D-6E8A-4147-A177-3AD203B41FA5}">
                      <a16:colId xmlns:a16="http://schemas.microsoft.com/office/drawing/2014/main" val="3065142873"/>
                    </a:ext>
                  </a:extLst>
                </a:gridCol>
                <a:gridCol w="2338251">
                  <a:extLst>
                    <a:ext uri="{9D8B030D-6E8A-4147-A177-3AD203B41FA5}">
                      <a16:colId xmlns:a16="http://schemas.microsoft.com/office/drawing/2014/main" val="2897238946"/>
                    </a:ext>
                  </a:extLst>
                </a:gridCol>
                <a:gridCol w="2295615">
                  <a:extLst>
                    <a:ext uri="{9D8B030D-6E8A-4147-A177-3AD203B41FA5}">
                      <a16:colId xmlns:a16="http://schemas.microsoft.com/office/drawing/2014/main" val="1630399696"/>
                    </a:ext>
                  </a:extLst>
                </a:gridCol>
                <a:gridCol w="1719262">
                  <a:extLst>
                    <a:ext uri="{9D8B030D-6E8A-4147-A177-3AD203B41FA5}">
                      <a16:colId xmlns:a16="http://schemas.microsoft.com/office/drawing/2014/main" val="4282084352"/>
                    </a:ext>
                  </a:extLst>
                </a:gridCol>
                <a:gridCol w="1719262">
                  <a:extLst>
                    <a:ext uri="{9D8B030D-6E8A-4147-A177-3AD203B41FA5}">
                      <a16:colId xmlns:a16="http://schemas.microsoft.com/office/drawing/2014/main" val="1094625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Завод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Технологічне обладнання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Потужність</a:t>
                      </a:r>
                    </a:p>
                    <a:p>
                      <a:r>
                        <a:rPr lang="uk-UA" dirty="0" smtClean="0"/>
                        <a:t>М3/рік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Середня густина, кг/м3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659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«</a:t>
                      </a:r>
                      <a:r>
                        <a:rPr lang="uk-UA" dirty="0" err="1" smtClean="0"/>
                        <a:t>Стоунлайт</a:t>
                      </a:r>
                      <a:r>
                        <a:rPr lang="uk-UA" dirty="0" smtClean="0"/>
                        <a:t>»</a:t>
                      </a:r>
                    </a:p>
                    <a:p>
                      <a:r>
                        <a:rPr lang="uk-UA" dirty="0" smtClean="0"/>
                        <a:t>(</a:t>
                      </a:r>
                      <a:r>
                        <a:rPr lang="uk-UA" dirty="0" err="1" smtClean="0"/>
                        <a:t>м.Бровари</a:t>
                      </a:r>
                      <a:r>
                        <a:rPr lang="uk-UA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</a:t>
                      </a:r>
                      <a:r>
                        <a:rPr lang="en-US" dirty="0" err="1" smtClean="0"/>
                        <a:t>Hetten</a:t>
                      </a:r>
                      <a:r>
                        <a:rPr lang="en-US" dirty="0" smtClean="0"/>
                        <a:t>”</a:t>
                      </a:r>
                    </a:p>
                    <a:p>
                      <a:r>
                        <a:rPr lang="uk-UA" dirty="0" smtClean="0"/>
                        <a:t>(Німеччина)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&gt;</a:t>
                      </a:r>
                      <a:r>
                        <a:rPr lang="en-US" dirty="0" smtClean="0"/>
                        <a:t> </a:t>
                      </a:r>
                      <a:r>
                        <a:rPr lang="uk-UA" dirty="0" smtClean="0"/>
                        <a:t>1 млн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400…500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498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«</a:t>
                      </a:r>
                      <a:r>
                        <a:rPr lang="uk-UA" dirty="0" err="1" smtClean="0"/>
                        <a:t>Аерок</a:t>
                      </a:r>
                      <a:r>
                        <a:rPr lang="uk-UA" dirty="0" smtClean="0"/>
                        <a:t>»</a:t>
                      </a:r>
                    </a:p>
                    <a:p>
                      <a:r>
                        <a:rPr lang="uk-UA" dirty="0" err="1" smtClean="0"/>
                        <a:t>м.Обухів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“WEHRHANN Smart”</a:t>
                      </a:r>
                      <a:endParaRPr lang="uk-UA" dirty="0" smtClean="0"/>
                    </a:p>
                    <a:p>
                      <a:r>
                        <a:rPr lang="uk-UA" dirty="0" smtClean="0"/>
                        <a:t>( Німеччина)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280</a:t>
                      </a:r>
                      <a:r>
                        <a:rPr lang="uk-UA" baseline="0" dirty="0" smtClean="0"/>
                        <a:t> 000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r>
                        <a:rPr lang="uk-UA" dirty="0" smtClean="0"/>
                        <a:t>300…500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489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«</a:t>
                      </a:r>
                      <a:r>
                        <a:rPr lang="uk-UA" dirty="0" err="1" smtClean="0"/>
                        <a:t>Аерок</a:t>
                      </a:r>
                      <a:r>
                        <a:rPr lang="uk-UA" dirty="0" smtClean="0"/>
                        <a:t>»</a:t>
                      </a:r>
                    </a:p>
                    <a:p>
                      <a:r>
                        <a:rPr lang="uk-UA" dirty="0" smtClean="0"/>
                        <a:t>м. Березань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HESS ACC </a:t>
                      </a:r>
                      <a:r>
                        <a:rPr lang="uk-UA" dirty="0" smtClean="0"/>
                        <a:t>(Німеччина)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500 000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112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«ЮДК»</a:t>
                      </a:r>
                    </a:p>
                    <a:p>
                      <a:r>
                        <a:rPr lang="uk-UA" dirty="0" err="1" smtClean="0"/>
                        <a:t>м.Дніпро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“Masa-</a:t>
                      </a:r>
                      <a:r>
                        <a:rPr lang="en-US" dirty="0" err="1" smtClean="0"/>
                        <a:t>henke</a:t>
                      </a:r>
                      <a:r>
                        <a:rPr lang="en-US" dirty="0" smtClean="0"/>
                        <a:t>”</a:t>
                      </a:r>
                      <a:endParaRPr lang="uk-UA" dirty="0" smtClean="0"/>
                    </a:p>
                    <a:p>
                      <a:r>
                        <a:rPr lang="uk-UA" dirty="0" smtClean="0"/>
                        <a:t>( Німеччина)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450 000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400…600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768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«</a:t>
                      </a:r>
                      <a:r>
                        <a:rPr lang="uk-UA" dirty="0" err="1" smtClean="0"/>
                        <a:t>Енерджи</a:t>
                      </a:r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продакт</a:t>
                      </a:r>
                      <a:r>
                        <a:rPr lang="uk-UA" dirty="0" smtClean="0"/>
                        <a:t>»</a:t>
                      </a:r>
                    </a:p>
                    <a:p>
                      <a:r>
                        <a:rPr lang="uk-UA" dirty="0" smtClean="0"/>
                        <a:t>м. Нова Каховка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DUROX</a:t>
                      </a:r>
                      <a:endParaRPr lang="uk-UA" dirty="0" smtClean="0"/>
                    </a:p>
                    <a:p>
                      <a:r>
                        <a:rPr lang="uk-UA" dirty="0" smtClean="0"/>
                        <a:t>( </a:t>
                      </a:r>
                      <a:r>
                        <a:rPr lang="uk-UA" dirty="0" err="1" smtClean="0"/>
                        <a:t>Голандія</a:t>
                      </a:r>
                      <a:r>
                        <a:rPr lang="uk-UA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450 000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400…500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510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996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Характеристика продукції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uk-UA" sz="2400" dirty="0" smtClean="0"/>
              <a:t>1. Теплоізоляційні вироби (середня густина 350…500 кг/м3)</a:t>
            </a:r>
          </a:p>
          <a:p>
            <a:pPr>
              <a:lnSpc>
                <a:spcPct val="150000"/>
              </a:lnSpc>
            </a:pPr>
            <a:r>
              <a:rPr lang="uk-UA" sz="2400" dirty="0" smtClean="0"/>
              <a:t>2. </a:t>
            </a:r>
            <a:r>
              <a:rPr lang="uk-UA" sz="2400" dirty="0" err="1" smtClean="0"/>
              <a:t>Теплоізоляційно</a:t>
            </a:r>
            <a:r>
              <a:rPr lang="uk-UA" sz="2400" dirty="0" smtClean="0"/>
              <a:t> – конструктивні (середня </a:t>
            </a:r>
            <a:r>
              <a:rPr lang="uk-UA" sz="2400" dirty="0"/>
              <a:t>густина 350…500 кг/м3</a:t>
            </a:r>
            <a:r>
              <a:rPr lang="uk-UA" sz="2400" dirty="0" smtClean="0"/>
              <a:t>) – дрібні стінові блоки</a:t>
            </a:r>
          </a:p>
          <a:p>
            <a:pPr>
              <a:lnSpc>
                <a:spcPct val="150000"/>
              </a:lnSpc>
            </a:pPr>
            <a:r>
              <a:rPr lang="uk-UA" sz="2400" dirty="0" smtClean="0"/>
              <a:t>3. Конструкційні ( середня густина 1000…1400кг/м3) – плити покриття і перекриття, зовнішні </a:t>
            </a:r>
            <a:r>
              <a:rPr lang="uk-UA" sz="2400" dirty="0" err="1" smtClean="0"/>
              <a:t>стіновіпанелі</a:t>
            </a:r>
            <a:r>
              <a:rPr lang="uk-UA" sz="2400" dirty="0" smtClean="0"/>
              <a:t> для промислових споруд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15639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4" y="0"/>
            <a:ext cx="3448594" cy="22221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594" y="653144"/>
            <a:ext cx="3346925" cy="23121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34" y="2405353"/>
            <a:ext cx="3735978" cy="1822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634" y="4627546"/>
            <a:ext cx="4088675" cy="20331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8294" y="3069771"/>
            <a:ext cx="4406905" cy="302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4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39931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Сировина для виробництва ніздрюватих бетонів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40971"/>
            <a:ext cx="8596668" cy="48003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2000" b="1" i="1" dirty="0" smtClean="0"/>
              <a:t>В’яжучі</a:t>
            </a:r>
            <a:r>
              <a:rPr lang="uk-UA" sz="2000" dirty="0" smtClean="0"/>
              <a:t> : портландцемент, пуцолановий портландцемент, </a:t>
            </a:r>
            <a:r>
              <a:rPr lang="uk-UA" sz="2000" dirty="0" err="1" smtClean="0"/>
              <a:t>шлаколужні</a:t>
            </a:r>
            <a:r>
              <a:rPr lang="uk-UA" sz="2000" dirty="0" smtClean="0"/>
              <a:t> в’яжучі марок не нижче 400, вапно</a:t>
            </a:r>
          </a:p>
          <a:p>
            <a:pPr>
              <a:lnSpc>
                <a:spcPct val="150000"/>
              </a:lnSpc>
            </a:pPr>
            <a:r>
              <a:rPr lang="uk-UA" sz="2000" b="1" i="1" dirty="0" smtClean="0"/>
              <a:t>Кремнеземисті компоненти </a:t>
            </a:r>
            <a:r>
              <a:rPr lang="uk-UA" sz="2000" dirty="0" smtClean="0"/>
              <a:t>: кварцовий пісок, золи виносу електростанцій, доменні та інші металургійні шлаки, трепел, діатоміт</a:t>
            </a:r>
          </a:p>
          <a:p>
            <a:pPr>
              <a:lnSpc>
                <a:spcPct val="150000"/>
              </a:lnSpc>
            </a:pPr>
            <a:r>
              <a:rPr lang="uk-UA" sz="2000" b="1" i="1" dirty="0" err="1" smtClean="0"/>
              <a:t>Газоутворювачі</a:t>
            </a:r>
            <a:r>
              <a:rPr lang="uk-UA" sz="2000" dirty="0" smtClean="0"/>
              <a:t>: алюмінієва пігментна пудра ПАП, алюмінієва паста</a:t>
            </a:r>
          </a:p>
          <a:p>
            <a:pPr>
              <a:lnSpc>
                <a:spcPct val="150000"/>
              </a:lnSpc>
            </a:pPr>
            <a:r>
              <a:rPr lang="uk-UA" sz="2000" b="1" i="1" dirty="0" smtClean="0"/>
              <a:t>Піноутворювачі</a:t>
            </a:r>
            <a:r>
              <a:rPr lang="uk-UA" sz="2000" dirty="0" smtClean="0"/>
              <a:t>: </a:t>
            </a:r>
            <a:r>
              <a:rPr lang="uk-UA" sz="2000" dirty="0" err="1" smtClean="0"/>
              <a:t>клеєканіфольний</a:t>
            </a:r>
            <a:r>
              <a:rPr lang="uk-UA" sz="2000" dirty="0" smtClean="0"/>
              <a:t> , пожежний та інші піноутворювачі, </a:t>
            </a:r>
          </a:p>
          <a:p>
            <a:pPr>
              <a:lnSpc>
                <a:spcPct val="150000"/>
              </a:lnSpc>
            </a:pPr>
            <a:r>
              <a:rPr lang="uk-UA" sz="2000" b="1" i="1" dirty="0" smtClean="0"/>
              <a:t>Добавки</a:t>
            </a:r>
            <a:r>
              <a:rPr lang="uk-UA" sz="2000" dirty="0" smtClean="0"/>
              <a:t>: гіпс, прискорювачі тверднення, стабілізатори газовиділення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59911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513806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Технологія виробництва </a:t>
            </a:r>
            <a:r>
              <a:rPr lang="uk-UA" sz="2400" dirty="0" err="1" smtClean="0"/>
              <a:t>ніздрюватобетонних</a:t>
            </a:r>
            <a:r>
              <a:rPr lang="uk-UA" sz="2400" dirty="0" smtClean="0"/>
              <a:t> виробів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97726"/>
            <a:ext cx="8596668" cy="5298909"/>
          </a:xfrm>
        </p:spPr>
        <p:txBody>
          <a:bodyPr>
            <a:normAutofit lnSpcReduction="10000"/>
          </a:bodyPr>
          <a:lstStyle/>
          <a:p>
            <a:r>
              <a:rPr lang="uk-UA" sz="2000" dirty="0" smtClean="0"/>
              <a:t>Основні стадійні процеси для виробництва газобетону:</a:t>
            </a:r>
          </a:p>
          <a:p>
            <a:r>
              <a:rPr lang="uk-UA" sz="2000" dirty="0" smtClean="0"/>
              <a:t>1. Підготовка сировинних компонентів  </a:t>
            </a:r>
            <a:r>
              <a:rPr lang="uk-UA" dirty="0" smtClean="0"/>
              <a:t>(Помел вапна і цементу і змішування з піском) </a:t>
            </a:r>
            <a:endParaRPr lang="uk-UA" sz="2000" dirty="0" smtClean="0"/>
          </a:p>
          <a:p>
            <a:r>
              <a:rPr lang="uk-UA" sz="2000" dirty="0" smtClean="0"/>
              <a:t>2. Змішування сировинних компонентів в певному співвідношенні і одержання </a:t>
            </a:r>
            <a:r>
              <a:rPr lang="uk-UA" sz="2000" dirty="0" err="1" smtClean="0"/>
              <a:t>ніздрюватобетонної</a:t>
            </a:r>
            <a:r>
              <a:rPr lang="uk-UA" sz="2000" dirty="0" smtClean="0"/>
              <a:t> суміші в змішувачі 2…3 хв </a:t>
            </a:r>
          </a:p>
          <a:p>
            <a:r>
              <a:rPr lang="uk-UA" sz="2000" dirty="0" smtClean="0"/>
              <a:t>3. Заповнення форми сумішшю за допомогою гнучких рукавів на ¾ висоти</a:t>
            </a:r>
          </a:p>
          <a:p>
            <a:r>
              <a:rPr lang="uk-UA" sz="2000" dirty="0" smtClean="0"/>
              <a:t>4. Витримування для спучування 30…40хв</a:t>
            </a:r>
          </a:p>
          <a:p>
            <a:r>
              <a:rPr lang="uk-UA" sz="2000" dirty="0" smtClean="0"/>
              <a:t>5. Розрізання на блоки( для блоків)</a:t>
            </a:r>
          </a:p>
          <a:p>
            <a:r>
              <a:rPr lang="uk-UA" sz="2000" dirty="0" smtClean="0"/>
              <a:t>5. </a:t>
            </a:r>
            <a:r>
              <a:rPr lang="uk-UA" sz="2000" dirty="0" err="1"/>
              <a:t>Т</a:t>
            </a:r>
            <a:r>
              <a:rPr lang="uk-UA" sz="2000" dirty="0" err="1" smtClean="0"/>
              <a:t>епловологісна</a:t>
            </a:r>
            <a:r>
              <a:rPr lang="uk-UA" sz="2000" dirty="0" smtClean="0"/>
              <a:t> обробка в автоклаві (для </a:t>
            </a:r>
            <a:r>
              <a:rPr lang="uk-UA" sz="2000" dirty="0" err="1" smtClean="0"/>
              <a:t>автоклавного</a:t>
            </a:r>
            <a:r>
              <a:rPr lang="uk-UA" sz="2000" dirty="0" smtClean="0"/>
              <a:t> газобетону) під тиском 1,1…1,3МПа на протязі 15…20 год </a:t>
            </a:r>
          </a:p>
          <a:p>
            <a:r>
              <a:rPr lang="uk-UA" sz="2000" dirty="0" smtClean="0"/>
              <a:t>6. Розпалублення</a:t>
            </a:r>
          </a:p>
          <a:p>
            <a:r>
              <a:rPr lang="uk-UA" sz="2000" dirty="0" smtClean="0"/>
              <a:t>7. Опорядження і пакування</a:t>
            </a:r>
          </a:p>
          <a:p>
            <a:r>
              <a:rPr lang="uk-UA" sz="2000" dirty="0" smtClean="0"/>
              <a:t>8. Складування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54279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32" y="201706"/>
            <a:ext cx="9586309" cy="627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8789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1680</TotalTime>
  <Words>454</Words>
  <Application>Microsoft Office PowerPoint</Application>
  <PresentationFormat>Широкоэкранный</PresentationFormat>
  <Paragraphs>83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Аспект</vt:lpstr>
      <vt:lpstr>Виробництво виробів з ніздрюватих бетонів  </vt:lpstr>
      <vt:lpstr>Презентация PowerPoint</vt:lpstr>
      <vt:lpstr>Історія розвитку технології ніздрюватих бетонів</vt:lpstr>
      <vt:lpstr>Основні виробники ніздрюватого бетону в Україні</vt:lpstr>
      <vt:lpstr>Характеристика продукції</vt:lpstr>
      <vt:lpstr>Презентация PowerPoint</vt:lpstr>
      <vt:lpstr>Сировина для виробництва ніздрюватих бетонів</vt:lpstr>
      <vt:lpstr>Технологія виробництва ніздрюватобетонних виробів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Виробництво виробів з ніздрюватих бетонів</dc:title>
  <dc:creator>Кафедра ТБКВМ</dc:creator>
  <cp:lastModifiedBy>Кафедра ТБКВМ</cp:lastModifiedBy>
  <cp:revision>28</cp:revision>
  <dcterms:created xsi:type="dcterms:W3CDTF">2020-10-08T09:01:55Z</dcterms:created>
  <dcterms:modified xsi:type="dcterms:W3CDTF">2023-12-18T10:31:07Z</dcterms:modified>
</cp:coreProperties>
</file>