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82" r:id="rId14"/>
    <p:sldId id="267" r:id="rId15"/>
    <p:sldId id="268" r:id="rId16"/>
    <p:sldId id="269" r:id="rId17"/>
    <p:sldId id="273" r:id="rId18"/>
    <p:sldId id="270" r:id="rId19"/>
    <p:sldId id="272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96%D1%81%D0%BE%D0%BA" TargetMode="External"/><Relationship Id="rId2" Type="http://schemas.openxmlformats.org/officeDocument/2006/relationships/hyperlink" Target="https://uk.wikipedia.org/wiki/%D0%A9%D0%B5%D0%B1%D1%96%D0%BD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1%D1%96%D1%82%D1%83%D0%BC" TargetMode="External"/><Relationship Id="rId4" Type="http://schemas.openxmlformats.org/officeDocument/2006/relationships/hyperlink" Target="https://uk.wikipedia.org/w/index.php?title=%D0%9C%D1%96%D0%BD%D0%B5%D1%80%D0%B0%D0%BB%D1%8C%D0%BD%D0%B8%D0%B9_%D0%BF%D0%BE%D1%80%D0%BE%D1%88%D0%BE%D0%BA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96%D1%82%D1%83%D0%BC%D0%B8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0%D1%80%D0%BE%D1%96%D0%B7%D0%BE%D0%BB%D1%8F%D1%86%D1%96%D1%8F" TargetMode="External"/><Relationship Id="rId5" Type="http://schemas.openxmlformats.org/officeDocument/2006/relationships/hyperlink" Target="https://uk.wikipedia.org/wiki/%D0%9C%D0%B0%D1%81%D1%82%D0%B8%D0%BA%D0%B0" TargetMode="External"/><Relationship Id="rId4" Type="http://schemas.openxmlformats.org/officeDocument/2006/relationships/hyperlink" Target="https://uk.wikipedia.org/wiki/%D0%A1%D0%BA%D0%BB%D0%BE%D1%82%D0%BA%D0%B0%D0%BD%D0%B8%D0%BD%D0%B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1%D1%96%D1%82%D1%83%D0%BC%D0%B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МАТЕРІАЛІВ І ВИРОБІВ НА ОСНОВІ ОРГАНІЧНИХ ВЯЖУЧИХ РЕЧОВИН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2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197582"/>
            <a:ext cx="10371908" cy="67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65" y="129948"/>
            <a:ext cx="9207838" cy="61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6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246" y="47125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0000"/>
                </a:solidFill>
                <a:latin typeface="Lato"/>
              </a:rPr>
              <a:t>АСФАЛЬТОБЕТОННИЙ ЗАВОД АБ СТОЛИЧНИЙ, ПРАТ</a:t>
            </a:r>
            <a:endParaRPr lang="ru-RU" b="1" i="0" cap="all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246" y="14076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0000"/>
                </a:solidFill>
                <a:latin typeface="Lato"/>
              </a:rPr>
              <a:t>ТЕРНОПІЛЬСЬКИЙ КОМБІНАТ ПО ВИРОБНИЦТВУ ДОРОЖНО-БУДІВЕЛЬНИХ МАТЕРІАЛІВ, ПАТ</a:t>
            </a:r>
            <a:endParaRPr lang="ru-RU" b="1" i="0" cap="all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246" y="2486689"/>
            <a:ext cx="522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000000"/>
                </a:solidFill>
                <a:latin typeface="Lato"/>
              </a:rPr>
              <a:t>АСФАЛЬТОБЕТОННИЙ ЗАВОД, </a:t>
            </a:r>
            <a:r>
              <a:rPr lang="ru-RU" b="1" cap="all" dirty="0" smtClean="0">
                <a:solidFill>
                  <a:srgbClr val="000000"/>
                </a:solidFill>
                <a:latin typeface="Lato"/>
              </a:rPr>
              <a:t>ПАТ, м. </a:t>
            </a:r>
            <a:r>
              <a:rPr lang="ru-RU" b="1" cap="all" dirty="0" err="1" smtClean="0">
                <a:solidFill>
                  <a:srgbClr val="000000"/>
                </a:solidFill>
                <a:latin typeface="Lato"/>
              </a:rPr>
              <a:t>Київ</a:t>
            </a:r>
            <a:endParaRPr lang="ru-RU" b="1" i="0" cap="all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246" y="3288715"/>
            <a:ext cx="612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000000"/>
                </a:solidFill>
                <a:latin typeface="Lato"/>
              </a:rPr>
              <a:t>ЗАПОРІЗЬКИЙ АСФАЛЬТОБЕТОННИЙ ЗАВОД, ПРАТ</a:t>
            </a:r>
            <a:endParaRPr lang="ru-RU" b="1" i="0" cap="all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246" y="4090741"/>
            <a:ext cx="586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000000"/>
                </a:solidFill>
                <a:latin typeface="Lato"/>
              </a:rPr>
              <a:t>ВІННИЦЬКИЙ АСФАЛЬТОБЕТОННИЙ ЗАВОД, ПАТ</a:t>
            </a:r>
            <a:endParaRPr lang="ru-RU" b="1" i="0" cap="all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57" y="467139"/>
            <a:ext cx="710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виробники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асфальтобетону України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54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бітумних емульсій і мастик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443" y="3330724"/>
            <a:ext cx="6381514" cy="2474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1" y="3035771"/>
            <a:ext cx="2681417" cy="3579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832" y="1421027"/>
            <a:ext cx="762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Бітумна емульсія і в’язкі дьогті використовують як просочувальні матеріали для надання гідрофобності поверхням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80560" y="6061166"/>
            <a:ext cx="589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СТД, </a:t>
            </a:r>
            <a:r>
              <a:rPr lang="uk-UA" dirty="0" err="1" smtClean="0"/>
              <a:t>Техноніколь</a:t>
            </a:r>
            <a:r>
              <a:rPr lang="uk-UA" dirty="0" smtClean="0"/>
              <a:t>, </a:t>
            </a:r>
            <a:r>
              <a:rPr lang="en-US" dirty="0" err="1" smtClean="0"/>
              <a:t>Ecobit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9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757" y="432486"/>
            <a:ext cx="9428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Мастики застосовують для наклеювання рулонних матеріалів на різні поверхні та їх склеювання при багатошарових покриттях: </a:t>
            </a:r>
          </a:p>
          <a:p>
            <a:pPr algn="just"/>
            <a:r>
              <a:rPr lang="uk-UA" sz="2000" dirty="0" smtClean="0"/>
              <a:t>Бітумна мастика – для наклеювання пергаміну та руберойду;</a:t>
            </a:r>
          </a:p>
          <a:p>
            <a:pPr algn="just"/>
            <a:r>
              <a:rPr lang="uk-UA" sz="2000" dirty="0" smtClean="0"/>
              <a:t>Для гідроізоляції конструкцій, в тому числі трубопроводів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5" y="2614850"/>
            <a:ext cx="4767134" cy="2971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548" y="1632815"/>
            <a:ext cx="2908601" cy="2908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746" y="4100383"/>
            <a:ext cx="2476114" cy="24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314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 для мастик і емульсій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3957"/>
            <a:ext cx="8596668" cy="4657405"/>
          </a:xfrm>
        </p:spPr>
        <p:txBody>
          <a:bodyPr/>
          <a:lstStyle/>
          <a:p>
            <a:pPr algn="just"/>
            <a:r>
              <a:rPr lang="uk-UA" sz="2400" dirty="0" smtClean="0"/>
              <a:t>До складу бітумної емульсії входять </a:t>
            </a:r>
            <a:r>
              <a:rPr lang="uk-UA" sz="2400" b="1" i="1" dirty="0" smtClean="0"/>
              <a:t>рідкий бітум, вода.</a:t>
            </a:r>
          </a:p>
          <a:p>
            <a:pPr algn="just"/>
            <a:r>
              <a:rPr lang="uk-UA" sz="2400" dirty="0" smtClean="0"/>
              <a:t>Для стійкості емульсій до її складу додають </a:t>
            </a:r>
            <a:r>
              <a:rPr lang="uk-UA" sz="2400" b="1" i="1" dirty="0" smtClean="0"/>
              <a:t>емульгатори</a:t>
            </a:r>
            <a:r>
              <a:rPr lang="uk-UA" sz="2400" dirty="0" smtClean="0"/>
              <a:t> – </a:t>
            </a:r>
            <a:r>
              <a:rPr lang="uk-UA" sz="2400" b="1" i="1" dirty="0" smtClean="0"/>
              <a:t>поверхнево-активні речовини – ЛСТ, асидол, олеїнову кислоту, порошки глин, вапна, кам’яного вугілля, сажі.</a:t>
            </a:r>
          </a:p>
          <a:p>
            <a:pPr algn="just"/>
            <a:r>
              <a:rPr lang="uk-UA" sz="2400" dirty="0" smtClean="0"/>
              <a:t>Для емульсій прямого типу ( в’яжуче </a:t>
            </a:r>
            <a:r>
              <a:rPr lang="uk-UA" sz="2400" dirty="0" err="1" smtClean="0"/>
              <a:t>диспергується</a:t>
            </a:r>
            <a:r>
              <a:rPr lang="uk-UA" sz="2400" dirty="0" smtClean="0"/>
              <a:t> у воді) використовують </a:t>
            </a:r>
            <a:r>
              <a:rPr lang="uk-UA" sz="2400" b="1" i="1" dirty="0" smtClean="0"/>
              <a:t>в’язкі і рідкі бітуми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dirty="0" smtClean="0"/>
              <a:t>Для емульсій оберненого типу ( вода </a:t>
            </a:r>
            <a:r>
              <a:rPr lang="uk-UA" sz="2400" dirty="0" err="1" smtClean="0"/>
              <a:t>диспергується</a:t>
            </a:r>
            <a:r>
              <a:rPr lang="uk-UA" sz="2400" dirty="0" smtClean="0"/>
              <a:t> у в’яжучому) використовують </a:t>
            </a:r>
            <a:r>
              <a:rPr lang="uk-UA" sz="2400" b="1" i="1" dirty="0" smtClean="0"/>
              <a:t>дьогті</a:t>
            </a:r>
            <a:r>
              <a:rPr lang="uk-UA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552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1827"/>
            <a:ext cx="8596668" cy="62607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виробництва емульсій і мастик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35677"/>
            <a:ext cx="9727055" cy="4805686"/>
          </a:xfrm>
        </p:spPr>
        <p:txBody>
          <a:bodyPr>
            <a:normAutofit fontScale="62500" lnSpcReduction="20000"/>
          </a:bodyPr>
          <a:lstStyle/>
          <a:p>
            <a:r>
              <a:rPr lang="uk-UA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 технологічного процесу виробництва емульсії:</a:t>
            </a:r>
          </a:p>
          <a:p>
            <a:r>
              <a:rPr lang="uk-UA" sz="3200" dirty="0" smtClean="0"/>
              <a:t>Розігрівання бітуму до 120…140°С;</a:t>
            </a:r>
          </a:p>
          <a:p>
            <a:r>
              <a:rPr lang="uk-UA" sz="3200" dirty="0" smtClean="0"/>
              <a:t>Підігрів води до 90°С;</a:t>
            </a:r>
          </a:p>
          <a:p>
            <a:r>
              <a:rPr lang="uk-UA" sz="3200" dirty="0" smtClean="0"/>
              <a:t>Приготування розчину емульгатора у воді;</a:t>
            </a:r>
          </a:p>
          <a:p>
            <a:r>
              <a:rPr lang="uk-UA" sz="3200" dirty="0" smtClean="0"/>
              <a:t>Гомогенізація </a:t>
            </a:r>
            <a:r>
              <a:rPr lang="uk-UA" sz="3200" dirty="0" err="1" smtClean="0"/>
              <a:t>бітума</a:t>
            </a:r>
            <a:r>
              <a:rPr lang="uk-UA" sz="3200" dirty="0" smtClean="0"/>
              <a:t> з водним розчином емульгатора в дискових і лопатевих змішувачах</a:t>
            </a:r>
          </a:p>
          <a:p>
            <a:r>
              <a:rPr lang="uk-UA" sz="3200" dirty="0" smtClean="0"/>
              <a:t>Розливання готової емульсії в мірні ємності</a:t>
            </a:r>
          </a:p>
          <a:p>
            <a:r>
              <a:rPr lang="uk-UA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 технологічного процесу виробництва </a:t>
            </a:r>
            <a:r>
              <a:rPr lang="uk-UA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гарячих бітумних мастик:</a:t>
            </a:r>
          </a:p>
          <a:p>
            <a:r>
              <a:rPr lang="uk-UA" sz="3200" dirty="0" smtClean="0"/>
              <a:t>Перемішування зневодненого розплавленого при температурі 180…185°С </a:t>
            </a:r>
            <a:r>
              <a:rPr lang="uk-UA" sz="3200" dirty="0" err="1" smtClean="0"/>
              <a:t>бітума</a:t>
            </a:r>
            <a:r>
              <a:rPr lang="uk-UA" sz="3200" dirty="0" smtClean="0"/>
              <a:t> і підігрітого наповнювача ( азбесту, деревинного борошна)</a:t>
            </a:r>
          </a:p>
          <a:p>
            <a:r>
              <a:rPr lang="uk-UA" sz="3200" dirty="0" smtClean="0"/>
              <a:t>Розлив в мірні ємності;</a:t>
            </a:r>
          </a:p>
          <a:p>
            <a:r>
              <a:rPr lang="uk-UA" sz="3200" dirty="0" smtClean="0"/>
              <a:t>охолодження:</a:t>
            </a:r>
          </a:p>
          <a:p>
            <a:r>
              <a:rPr lang="uk-UA" sz="3200" dirty="0" smtClean="0"/>
              <a:t>Виймання з </a:t>
            </a:r>
            <a:r>
              <a:rPr lang="uk-UA" sz="3200" dirty="0" err="1" smtClean="0"/>
              <a:t>ємностей</a:t>
            </a:r>
            <a:r>
              <a:rPr lang="uk-UA" sz="3200" dirty="0" smtClean="0"/>
              <a:t> і пакування в паперові пакети</a:t>
            </a:r>
            <a:endParaRPr lang="uk-UA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4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7" y="582924"/>
            <a:ext cx="8637373" cy="4487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114" y="5486400"/>
            <a:ext cx="63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Схема виготовлення бітумної емульсії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97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81" y="304726"/>
            <a:ext cx="5857103" cy="4133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595" y="4572000"/>
            <a:ext cx="198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Гомогенізатор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08" y="2473204"/>
            <a:ext cx="4992130" cy="41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5395" y="1755542"/>
            <a:ext cx="35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Диспергатор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3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асфальтобетонних і </a:t>
            </a:r>
            <a:r>
              <a:rPr lang="uk-UA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дьогтебетонних</a:t>
            </a:r>
            <a:r>
              <a:rPr lang="uk-U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сумішей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764125" cy="3880773"/>
          </a:xfrm>
        </p:spPr>
        <p:txBody>
          <a:bodyPr/>
          <a:lstStyle/>
          <a:p>
            <a:pPr algn="just"/>
            <a:r>
              <a:rPr lang="ru-RU" dirty="0"/>
              <a:t> </a:t>
            </a:r>
            <a:r>
              <a:rPr lang="ru-RU" sz="2400" i="1" u="sng" dirty="0" smtClean="0"/>
              <a:t>Асфальтобетон</a:t>
            </a:r>
            <a:r>
              <a:rPr lang="ru-RU" sz="2400" dirty="0" smtClean="0"/>
              <a:t> - </a:t>
            </a:r>
            <a:r>
              <a:rPr lang="ru-RU" sz="2400" dirty="0" err="1" smtClean="0"/>
              <a:t>будівельний</a:t>
            </a:r>
            <a:r>
              <a:rPr lang="ru-RU" sz="2400" dirty="0" smtClean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з </a:t>
            </a:r>
            <a:r>
              <a:rPr lang="ru-RU" sz="2400" dirty="0" err="1"/>
              <a:t>ущільненої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 </a:t>
            </a:r>
            <a:r>
              <a:rPr lang="ru-RU" sz="2400" dirty="0">
                <a:hlinkClick r:id="rId2" tooltip="Щебінь"/>
              </a:rPr>
              <a:t>щебеню</a:t>
            </a:r>
            <a:r>
              <a:rPr lang="ru-RU" sz="2400" dirty="0"/>
              <a:t>, </a:t>
            </a:r>
            <a:r>
              <a:rPr lang="ru-RU" sz="2400" dirty="0" err="1">
                <a:hlinkClick r:id="rId3" tooltip="Пісок"/>
              </a:rPr>
              <a:t>піску</a:t>
            </a:r>
            <a:r>
              <a:rPr lang="ru-RU" sz="2400" dirty="0"/>
              <a:t>, </a:t>
            </a:r>
            <a:r>
              <a:rPr lang="ru-RU" sz="2400" dirty="0" err="1">
                <a:hlinkClick r:id="rId4" tooltip="Мінеральний порошок (ще не написана)"/>
              </a:rPr>
              <a:t>мінерального</a:t>
            </a:r>
            <a:r>
              <a:rPr lang="ru-RU" sz="2400" dirty="0">
                <a:hlinkClick r:id="rId4" tooltip="Мінеральний порошок (ще не написана)"/>
              </a:rPr>
              <a:t> порошку</a:t>
            </a:r>
            <a:r>
              <a:rPr lang="ru-RU" sz="2400" dirty="0"/>
              <a:t> з </a:t>
            </a:r>
            <a:r>
              <a:rPr lang="ru-RU" sz="2400" dirty="0" err="1">
                <a:hlinkClick r:id="rId5" tooltip="Бітум"/>
              </a:rPr>
              <a:t>бітумом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у </a:t>
            </a:r>
            <a:r>
              <a:rPr lang="ru-RU" sz="2400" dirty="0" err="1"/>
              <a:t>гарячому</a:t>
            </a:r>
            <a:r>
              <a:rPr lang="ru-RU" sz="2400" dirty="0"/>
              <a:t>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у </a:t>
            </a:r>
            <a:r>
              <a:rPr lang="ru-RU" sz="2400" dirty="0" err="1"/>
              <a:t>дорожньому</a:t>
            </a:r>
            <a:r>
              <a:rPr lang="ru-RU" sz="2400" dirty="0"/>
              <a:t> </a:t>
            </a:r>
            <a:r>
              <a:rPr lang="ru-RU" sz="2400" dirty="0" err="1"/>
              <a:t>будівництві</a:t>
            </a:r>
            <a:r>
              <a:rPr lang="ru-RU" sz="2400" dirty="0"/>
              <a:t> як </a:t>
            </a:r>
            <a:r>
              <a:rPr lang="ru-RU" sz="2400" dirty="0" err="1"/>
              <a:t>покривний</a:t>
            </a:r>
            <a:r>
              <a:rPr lang="ru-RU" sz="2400" dirty="0"/>
              <a:t> шар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велико-, </a:t>
            </a:r>
            <a:r>
              <a:rPr lang="ru-RU" sz="2400" dirty="0" err="1"/>
              <a:t>середньо</a:t>
            </a:r>
            <a:r>
              <a:rPr lang="ru-RU" sz="2400" dirty="0"/>
              <a:t>-, </a:t>
            </a:r>
            <a:r>
              <a:rPr lang="ru-RU" sz="2400" dirty="0" err="1"/>
              <a:t>дрібнозернистим</a:t>
            </a:r>
            <a:r>
              <a:rPr lang="ru-RU" sz="2400" dirty="0"/>
              <a:t> та </a:t>
            </a:r>
            <a:r>
              <a:rPr lang="ru-RU" sz="2400" dirty="0" err="1"/>
              <a:t>піщаним</a:t>
            </a:r>
            <a:r>
              <a:rPr lang="ru-RU" sz="2400" dirty="0"/>
              <a:t> (</a:t>
            </a:r>
            <a:r>
              <a:rPr lang="ru-RU" sz="2400" dirty="0" err="1"/>
              <a:t>розмір</a:t>
            </a:r>
            <a:r>
              <a:rPr lang="ru-RU" sz="2400" dirty="0"/>
              <a:t> зерен </a:t>
            </a:r>
            <a:r>
              <a:rPr lang="ru-RU" sz="2400" dirty="0" err="1"/>
              <a:t>відповідно</a:t>
            </a:r>
            <a:r>
              <a:rPr lang="ru-RU" sz="2400" dirty="0"/>
              <a:t>, 40-25-15-5 мм).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навантажень</a:t>
            </a:r>
            <a:r>
              <a:rPr lang="ru-RU" sz="2400" dirty="0"/>
              <a:t> і </a:t>
            </a:r>
            <a:r>
              <a:rPr lang="ru-RU" sz="2400" dirty="0" err="1"/>
              <a:t>кліматичних</a:t>
            </a:r>
            <a:r>
              <a:rPr lang="ru-RU" sz="2400" dirty="0"/>
              <a:t> умов до асфальтобетону є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щільності</a:t>
            </a:r>
            <a:r>
              <a:rPr lang="ru-RU" sz="2400" dirty="0"/>
              <a:t>, </a:t>
            </a:r>
            <a:r>
              <a:rPr lang="ru-RU" sz="2400" dirty="0" err="1"/>
              <a:t>міцності</a:t>
            </a:r>
            <a:r>
              <a:rPr lang="ru-RU" sz="2400" dirty="0"/>
              <a:t>, </a:t>
            </a:r>
            <a:r>
              <a:rPr lang="ru-RU" sz="2400" dirty="0" err="1"/>
              <a:t>зсувостійкості</a:t>
            </a:r>
            <a:r>
              <a:rPr lang="ru-RU" sz="2400" dirty="0"/>
              <a:t> та </a:t>
            </a:r>
            <a:r>
              <a:rPr lang="ru-RU" sz="2400" dirty="0" err="1"/>
              <a:t>водостійкості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53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7" y="258915"/>
            <a:ext cx="6140793" cy="394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62" y="2396471"/>
            <a:ext cx="5387546" cy="405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768" y="4806778"/>
            <a:ext cx="53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Установки для виробництва бітумної емульсії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0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3568"/>
            <a:ext cx="8596668" cy="679621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рулонних покрівельних матеріалів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03189"/>
            <a:ext cx="10332537" cy="52381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i="1" u="sng" dirty="0" err="1"/>
              <a:t>Руберойд</a:t>
            </a:r>
            <a:r>
              <a:rPr lang="ru-RU" sz="2400" i="1" u="sng" dirty="0"/>
              <a:t> </a:t>
            </a:r>
            <a:r>
              <a:rPr lang="ru-RU" sz="2400" dirty="0"/>
              <a:t>(</a:t>
            </a:r>
            <a:r>
              <a:rPr lang="ru-RU" sz="2400" dirty="0" err="1"/>
              <a:t>від</a:t>
            </a:r>
            <a:r>
              <a:rPr lang="ru-RU" sz="2400" dirty="0"/>
              <a:t> </a:t>
            </a:r>
            <a:r>
              <a:rPr lang="ru-RU" sz="2400" dirty="0">
                <a:hlinkClick r:id="rId2" tooltip="Англійська мова"/>
              </a:rPr>
              <a:t>англ.</a:t>
            </a:r>
            <a:r>
              <a:rPr lang="ru-RU" sz="2400" dirty="0"/>
              <a:t> </a:t>
            </a:r>
            <a:r>
              <a:rPr lang="en-US" sz="2400" i="1" dirty="0" err="1"/>
              <a:t>rubberoid</a:t>
            </a:r>
            <a:r>
              <a:rPr lang="en-US" sz="2400" dirty="0"/>
              <a:t> — «</a:t>
            </a:r>
            <a:r>
              <a:rPr lang="ru-RU" sz="2400" dirty="0" err="1"/>
              <a:t>гумоподібний</a:t>
            </a:r>
            <a:r>
              <a:rPr lang="ru-RU" sz="2400" dirty="0"/>
              <a:t>») — </a:t>
            </a:r>
            <a:r>
              <a:rPr lang="ru-RU" sz="2400" dirty="0" err="1"/>
              <a:t>матеріал</a:t>
            </a:r>
            <a:r>
              <a:rPr lang="ru-RU" sz="2400" dirty="0"/>
              <a:t>, основа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просочена</a:t>
            </a:r>
            <a:r>
              <a:rPr lang="ru-RU" sz="2400" dirty="0"/>
              <a:t> </a:t>
            </a:r>
            <a:r>
              <a:rPr lang="ru-RU" sz="2400" dirty="0" err="1"/>
              <a:t>м'якими</a:t>
            </a:r>
            <a:r>
              <a:rPr lang="ru-RU" sz="2400" dirty="0"/>
              <a:t> </a:t>
            </a:r>
            <a:r>
              <a:rPr lang="ru-RU" sz="2400" dirty="0" err="1"/>
              <a:t>нафтовими</a:t>
            </a:r>
            <a:r>
              <a:rPr lang="ru-RU" sz="2400" dirty="0"/>
              <a:t> </a:t>
            </a:r>
            <a:r>
              <a:rPr lang="ru-RU" sz="2400" dirty="0" err="1">
                <a:hlinkClick r:id="rId3" tooltip="Бітуми"/>
              </a:rPr>
              <a:t>бітумами</a:t>
            </a:r>
            <a:r>
              <a:rPr lang="ru-RU" sz="2400" dirty="0"/>
              <a:t> і </a:t>
            </a:r>
            <a:r>
              <a:rPr lang="ru-RU" sz="2400" dirty="0" err="1"/>
              <a:t>покрита</a:t>
            </a:r>
            <a:r>
              <a:rPr lang="ru-RU" sz="2400" dirty="0"/>
              <a:t> шаром тугоплавкого </a:t>
            </a:r>
            <a:r>
              <a:rPr lang="ru-RU" sz="2400" dirty="0" err="1"/>
              <a:t>бітуму</a:t>
            </a:r>
            <a:r>
              <a:rPr lang="ru-RU" sz="2400" dirty="0"/>
              <a:t> з </a:t>
            </a:r>
            <a:r>
              <a:rPr lang="ru-RU" sz="2400" dirty="0" err="1"/>
              <a:t>наповнювачем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Різновиди</a:t>
            </a:r>
            <a:r>
              <a:rPr lang="ru-RU" sz="2400" dirty="0" smtClean="0"/>
              <a:t> </a:t>
            </a:r>
            <a:r>
              <a:rPr lang="ru-RU" sz="2400" dirty="0" err="1"/>
              <a:t>руберойду</a:t>
            </a:r>
            <a:r>
              <a:rPr lang="ru-RU" sz="2400" dirty="0"/>
              <a:t> — </a:t>
            </a:r>
            <a:r>
              <a:rPr lang="ru-RU" sz="2400" i="1" u="sng" dirty="0" err="1"/>
              <a:t>склоруберойд</a:t>
            </a:r>
            <a:r>
              <a:rPr lang="ru-RU" sz="2400" dirty="0"/>
              <a:t> (на </a:t>
            </a:r>
            <a:r>
              <a:rPr lang="ru-RU" sz="2400" dirty="0" err="1"/>
              <a:t>основі</a:t>
            </a:r>
            <a:r>
              <a:rPr lang="ru-RU" sz="2400" dirty="0"/>
              <a:t> </a:t>
            </a:r>
            <a:r>
              <a:rPr lang="ru-RU" sz="2400" dirty="0" err="1">
                <a:hlinkClick r:id="rId4" tooltip="Склотканина"/>
              </a:rPr>
              <a:t>склотканини</a:t>
            </a:r>
            <a:r>
              <a:rPr lang="ru-RU" sz="2400" dirty="0"/>
              <a:t>) і </a:t>
            </a:r>
            <a:r>
              <a:rPr lang="ru-RU" sz="2400" i="1" u="sng" dirty="0" err="1"/>
              <a:t>руберойд</a:t>
            </a:r>
            <a:r>
              <a:rPr lang="ru-RU" sz="2400" i="1" u="sng" dirty="0"/>
              <a:t> </a:t>
            </a:r>
            <a:r>
              <a:rPr lang="ru-RU" sz="2400" i="1" u="sng" dirty="0" err="1"/>
              <a:t>наплавний</a:t>
            </a:r>
            <a:r>
              <a:rPr lang="ru-RU" sz="2400" dirty="0"/>
              <a:t> (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наклеюють</a:t>
            </a:r>
            <a:r>
              <a:rPr lang="ru-RU" sz="2400" dirty="0"/>
              <a:t> без </a:t>
            </a:r>
            <a:r>
              <a:rPr lang="ru-RU" sz="2400" dirty="0">
                <a:hlinkClick r:id="rId5" tooltip="Мастика"/>
              </a:rPr>
              <a:t>мастики</a:t>
            </a:r>
            <a:r>
              <a:rPr lang="ru-RU" sz="2400" dirty="0"/>
              <a:t>, шляхом </a:t>
            </a:r>
            <a:r>
              <a:rPr lang="ru-RU" sz="2400" dirty="0" err="1"/>
              <a:t>розплавлення</a:t>
            </a:r>
            <a:r>
              <a:rPr lang="ru-RU" sz="2400" dirty="0"/>
              <a:t> </a:t>
            </a:r>
            <a:r>
              <a:rPr lang="ru-RU" sz="2400" dirty="0" err="1"/>
              <a:t>нижнього</a:t>
            </a:r>
            <a:r>
              <a:rPr lang="ru-RU" sz="2400" dirty="0"/>
              <a:t> </a:t>
            </a:r>
            <a:r>
              <a:rPr lang="ru-RU" sz="2400" dirty="0" err="1"/>
              <a:t>покрівельного</a:t>
            </a:r>
            <a:r>
              <a:rPr lang="ru-RU" sz="2400" dirty="0"/>
              <a:t> шару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i="1" u="sng" dirty="0" err="1"/>
              <a:t>Пергамін</a:t>
            </a:r>
            <a:r>
              <a:rPr lang="ru-RU" sz="2400" dirty="0"/>
              <a:t> — </a:t>
            </a:r>
            <a:r>
              <a:rPr lang="ru-RU" sz="2400" dirty="0" err="1"/>
              <a:t>рулонний</a:t>
            </a:r>
            <a:r>
              <a:rPr lang="ru-RU" sz="2400" dirty="0"/>
              <a:t> </a:t>
            </a:r>
            <a:r>
              <a:rPr lang="ru-RU" sz="2400" dirty="0" err="1"/>
              <a:t>безпокровний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, </a:t>
            </a:r>
            <a:r>
              <a:rPr lang="ru-RU" sz="2400" dirty="0" err="1"/>
              <a:t>одержується</a:t>
            </a:r>
            <a:r>
              <a:rPr lang="ru-RU" sz="2400" dirty="0"/>
              <a:t> </a:t>
            </a:r>
            <a:r>
              <a:rPr lang="ru-RU" sz="2400" dirty="0" err="1"/>
              <a:t>просоченням</a:t>
            </a:r>
            <a:r>
              <a:rPr lang="ru-RU" sz="2400" dirty="0"/>
              <a:t> </a:t>
            </a:r>
            <a:r>
              <a:rPr lang="ru-RU" sz="2400" dirty="0" err="1"/>
              <a:t>покрівельного</a:t>
            </a:r>
            <a:r>
              <a:rPr lang="ru-RU" sz="2400" dirty="0"/>
              <a:t> картону </a:t>
            </a:r>
            <a:r>
              <a:rPr lang="ru-RU" sz="2400" dirty="0" err="1"/>
              <a:t>розплавленим</a:t>
            </a:r>
            <a:r>
              <a:rPr lang="ru-RU" sz="2400" dirty="0"/>
              <a:t> </a:t>
            </a:r>
            <a:r>
              <a:rPr lang="ru-RU" sz="2400" dirty="0" err="1"/>
              <a:t>нафтовим</a:t>
            </a:r>
            <a:r>
              <a:rPr lang="ru-RU" sz="2400" dirty="0"/>
              <a:t> </a:t>
            </a:r>
            <a:r>
              <a:rPr lang="ru-RU" sz="2400" dirty="0" err="1"/>
              <a:t>бітумом</a:t>
            </a:r>
            <a:r>
              <a:rPr lang="ru-RU" sz="2400" dirty="0"/>
              <a:t> з температурою </a:t>
            </a:r>
            <a:r>
              <a:rPr lang="ru-RU" sz="2400" dirty="0" err="1"/>
              <a:t>розм'якшення</a:t>
            </a:r>
            <a:r>
              <a:rPr lang="ru-RU" sz="2400" dirty="0"/>
              <a:t> не </a:t>
            </a:r>
            <a:r>
              <a:rPr lang="ru-RU" sz="2400" dirty="0" err="1"/>
              <a:t>нижче</a:t>
            </a:r>
            <a:r>
              <a:rPr lang="ru-RU" sz="2400" dirty="0"/>
              <a:t> 40 °</a:t>
            </a:r>
            <a:r>
              <a:rPr lang="en-US" sz="2400" dirty="0"/>
              <a:t>C. </a:t>
            </a:r>
            <a:r>
              <a:rPr lang="ru-RU" sz="2400" dirty="0"/>
              <a:t>Служить </a:t>
            </a:r>
            <a:r>
              <a:rPr lang="ru-RU" sz="2400" dirty="0" err="1"/>
              <a:t>підкладковим</a:t>
            </a:r>
            <a:r>
              <a:rPr lang="ru-RU" sz="2400" dirty="0"/>
              <a:t> </a:t>
            </a:r>
            <a:r>
              <a:rPr lang="ru-RU" sz="2400" dirty="0" err="1"/>
              <a:t>матеріалом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руберойд</a:t>
            </a:r>
            <a:r>
              <a:rPr lang="ru-RU" sz="2400" dirty="0"/>
              <a:t> і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для </a:t>
            </a:r>
            <a:r>
              <a:rPr lang="ru-RU" sz="2400" dirty="0" err="1">
                <a:hlinkClick r:id="rId6" tooltip="Пароізоляція"/>
              </a:rPr>
              <a:t>пароізоляції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Пергамін</a:t>
            </a:r>
            <a:r>
              <a:rPr lang="ru-RU" sz="2400" dirty="0"/>
              <a:t>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err="1"/>
              <a:t>покрівельний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з </a:t>
            </a:r>
            <a:r>
              <a:rPr lang="ru-RU" sz="2400" dirty="0" err="1"/>
              <a:t>покрівельного</a:t>
            </a:r>
            <a:r>
              <a:rPr lang="ru-RU" sz="2400" dirty="0"/>
              <a:t> картону, </a:t>
            </a:r>
            <a:r>
              <a:rPr lang="ru-RU" sz="2400" dirty="0" err="1"/>
              <a:t>просоченого</a:t>
            </a:r>
            <a:r>
              <a:rPr lang="ru-RU" sz="2400" dirty="0"/>
              <a:t> </a:t>
            </a:r>
            <a:r>
              <a:rPr lang="ru-RU" sz="2400" dirty="0" err="1"/>
              <a:t>нафтовими</a:t>
            </a:r>
            <a:r>
              <a:rPr lang="ru-RU" sz="2400" dirty="0"/>
              <a:t> </a:t>
            </a:r>
            <a:r>
              <a:rPr lang="ru-RU" sz="2400" dirty="0" err="1"/>
              <a:t>бітумами</a:t>
            </a:r>
            <a:r>
              <a:rPr lang="ru-RU" sz="2400" dirty="0"/>
              <a:t>.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руберойду</a:t>
            </a:r>
            <a:r>
              <a:rPr lang="ru-RU" sz="2400" dirty="0"/>
              <a:t> </a:t>
            </a:r>
            <a:r>
              <a:rPr lang="ru-RU" sz="2400" dirty="0" err="1"/>
              <a:t>пергамін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на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покривного</a:t>
            </a:r>
            <a:r>
              <a:rPr lang="ru-RU" sz="2400" dirty="0"/>
              <a:t> шару </a:t>
            </a:r>
            <a:r>
              <a:rPr lang="ru-RU" sz="2400" dirty="0" err="1"/>
              <a:t>бітуму</a:t>
            </a:r>
            <a:r>
              <a:rPr lang="ru-RU" sz="2400" dirty="0"/>
              <a:t>.</a:t>
            </a:r>
          </a:p>
          <a:p>
            <a:pPr algn="just"/>
            <a:r>
              <a:rPr lang="uk-UA" sz="2000" dirty="0" smtClean="0"/>
              <a:t>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163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551" y="617838"/>
            <a:ext cx="8736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err="1" smtClean="0"/>
              <a:t>Гідросклоізол</a:t>
            </a:r>
            <a:r>
              <a:rPr lang="uk-UA" sz="2400" b="1" i="1" dirty="0" smtClean="0"/>
              <a:t> –</a:t>
            </a:r>
            <a:r>
              <a:rPr lang="uk-UA" sz="2400" dirty="0" smtClean="0"/>
              <a:t> для гідроізоляції </a:t>
            </a:r>
            <a:r>
              <a:rPr lang="uk-UA" sz="2400" dirty="0" err="1" smtClean="0"/>
              <a:t>зб</a:t>
            </a:r>
            <a:r>
              <a:rPr lang="uk-UA" sz="2400" dirty="0" smtClean="0"/>
              <a:t> стін тунелів, шляхопроводів та ін. Складається з </a:t>
            </a:r>
            <a:r>
              <a:rPr lang="uk-UA" sz="2400" dirty="0" err="1" smtClean="0"/>
              <a:t>склооснови</a:t>
            </a:r>
            <a:r>
              <a:rPr lang="uk-UA" sz="2400" dirty="0" smtClean="0"/>
              <a:t>, яка з обох боків покривається шаром бітумної маси без присипки.</a:t>
            </a:r>
          </a:p>
          <a:p>
            <a:pPr algn="just"/>
            <a:r>
              <a:rPr lang="uk-UA" sz="2400" b="1" i="1" dirty="0" smtClean="0"/>
              <a:t>Гідроізол</a:t>
            </a:r>
            <a:r>
              <a:rPr lang="uk-UA" sz="2400" dirty="0" smtClean="0"/>
              <a:t> – безпокривний рулонний матеріал з азбестового картону, просоченого нафтовим бітумом для гідроізоляції в підземних і гідротехнічних спорудах.</a:t>
            </a:r>
          </a:p>
          <a:p>
            <a:pPr algn="just"/>
            <a:r>
              <a:rPr lang="uk-UA" sz="2400" b="1" i="1" dirty="0" smtClean="0"/>
              <a:t>Толь </a:t>
            </a:r>
            <a:r>
              <a:rPr lang="uk-UA" sz="2400" dirty="0" smtClean="0"/>
              <a:t>– виготовляють просочуванням та покриттям покрівельного картону </a:t>
            </a:r>
            <a:r>
              <a:rPr lang="uk-UA" sz="2400" dirty="0" err="1" smtClean="0"/>
              <a:t>дьогтями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b="1" i="1" dirty="0" err="1" smtClean="0"/>
              <a:t>Фольгоізол</a:t>
            </a:r>
            <a:r>
              <a:rPr lang="uk-UA" sz="2400" dirty="0" smtClean="0"/>
              <a:t> – нанесення в’яжучого на рифлену або гладку алюмінієву фольгу</a:t>
            </a:r>
          </a:p>
          <a:p>
            <a:pPr algn="just"/>
            <a:r>
              <a:rPr lang="uk-UA" sz="2400" b="1" i="1" dirty="0" err="1" smtClean="0"/>
              <a:t>Метаізол</a:t>
            </a:r>
            <a:r>
              <a:rPr lang="uk-UA" sz="2400" dirty="0" smtClean="0"/>
              <a:t> – при двобічному нанесенні бітумної мастики на алюмінієву фольгу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285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" y="362155"/>
            <a:ext cx="4769708" cy="32736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80" y="565707"/>
            <a:ext cx="3365801" cy="3365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98" y="3916847"/>
            <a:ext cx="4399005" cy="2526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492" y="4077730"/>
            <a:ext cx="3645243" cy="25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69855" cy="959708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Технологічний процес виробництва рулонних покрівельних матеріалів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69309"/>
            <a:ext cx="9554061" cy="4472054"/>
          </a:xfrm>
        </p:spPr>
        <p:txBody>
          <a:bodyPr/>
          <a:lstStyle/>
          <a:p>
            <a:r>
              <a:rPr lang="uk-UA" dirty="0" smtClean="0"/>
              <a:t>1. Підготовка основного матеріалу ( картону, скловолокнистого полотна або скловати);</a:t>
            </a:r>
          </a:p>
          <a:p>
            <a:r>
              <a:rPr lang="uk-UA" dirty="0" smtClean="0"/>
              <a:t>2.Розмотування з рулонів і створення запасу розмотаної основи</a:t>
            </a:r>
          </a:p>
          <a:p>
            <a:r>
              <a:rPr lang="uk-UA" dirty="0" smtClean="0"/>
              <a:t>3. Надходження основного матеріалу системою привідних валків до просочувальної ванни, заповненої розігрітим бітумом або дьогтем.</a:t>
            </a:r>
          </a:p>
          <a:p>
            <a:r>
              <a:rPr lang="uk-UA" dirty="0" smtClean="0"/>
              <a:t>4. Подання просоченої основи до камери повітряного підсушування через валки, які відтискають зайву бітумну масу.</a:t>
            </a:r>
          </a:p>
          <a:p>
            <a:r>
              <a:rPr lang="uk-UA" dirty="0" smtClean="0"/>
              <a:t>5. Занурення просоченої основи в ванну з покривним матеріалом ( бітумом або сумішшю бітуму з мінеральними добавками) і подавання її на агрегат з посипками.</a:t>
            </a:r>
          </a:p>
          <a:p>
            <a:r>
              <a:rPr lang="uk-UA" dirty="0" smtClean="0"/>
              <a:t>6. Намотування готового матеріалу в рулони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74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1" y="311727"/>
            <a:ext cx="8705575" cy="61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107344"/>
            <a:ext cx="3632887" cy="2613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72" y="218946"/>
            <a:ext cx="4148781" cy="3111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36" y="2817341"/>
            <a:ext cx="3520029" cy="3923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719" y="3473664"/>
            <a:ext cx="4292667" cy="3174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4930" y="4250724"/>
            <a:ext cx="236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Обладнання для виробництва руберойду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5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248195"/>
            <a:ext cx="124097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Виробники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імпортери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рулонних покрівельних матеріалів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виробництвом</a:t>
            </a:r>
            <a:r>
              <a:rPr lang="ru-RU" dirty="0"/>
              <a:t> </a:t>
            </a:r>
            <a:r>
              <a:rPr lang="ru-RU" dirty="0" err="1"/>
              <a:t>рулонних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для </a:t>
            </a:r>
            <a:r>
              <a:rPr lang="ru-RU" dirty="0" err="1"/>
              <a:t>м'яких</a:t>
            </a:r>
            <a:r>
              <a:rPr lang="ru-RU" dirty="0"/>
              <a:t> </a:t>
            </a:r>
            <a:r>
              <a:rPr lang="ru-RU" dirty="0" err="1"/>
              <a:t>покрівель</a:t>
            </a:r>
            <a:r>
              <a:rPr lang="ru-RU" dirty="0"/>
              <a:t> на </a:t>
            </a:r>
            <a:r>
              <a:rPr lang="ru-RU" dirty="0" err="1"/>
              <a:t>бітумній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 </a:t>
            </a:r>
            <a:r>
              <a:rPr lang="ru-RU" dirty="0" err="1"/>
              <a:t>підприємств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</a:t>
            </a:r>
            <a:r>
              <a:rPr lang="ru-RU" dirty="0" err="1"/>
              <a:t>рубероїду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: </a:t>
            </a:r>
            <a:r>
              <a:rPr lang="ru-RU" dirty="0" err="1"/>
              <a:t>Житомирський</a:t>
            </a:r>
            <a:r>
              <a:rPr lang="ru-RU" dirty="0"/>
              <a:t> завод </a:t>
            </a:r>
            <a:r>
              <a:rPr lang="ru-RU" dirty="0" err="1"/>
              <a:t>покрівельних</a:t>
            </a:r>
            <a:r>
              <a:rPr lang="ru-RU" dirty="0"/>
              <a:t> та </a:t>
            </a:r>
            <a:r>
              <a:rPr lang="ru-RU" dirty="0" err="1"/>
              <a:t>гідроізоляційних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ВАТ «</a:t>
            </a:r>
            <a:r>
              <a:rPr lang="ru-RU" dirty="0" err="1"/>
              <a:t>Комбінат</a:t>
            </a:r>
            <a:r>
              <a:rPr lang="ru-RU" dirty="0"/>
              <a:t> </a:t>
            </a:r>
            <a:r>
              <a:rPr lang="ru-RU" dirty="0" err="1"/>
              <a:t>Будіндустрії</a:t>
            </a:r>
            <a:r>
              <a:rPr lang="ru-RU" dirty="0"/>
              <a:t>» (</a:t>
            </a:r>
            <a:r>
              <a:rPr lang="ru-RU" dirty="0" err="1"/>
              <a:t>Київ</a:t>
            </a:r>
            <a:r>
              <a:rPr lang="ru-RU" dirty="0"/>
              <a:t>), ТОВ «</a:t>
            </a:r>
            <a:r>
              <a:rPr lang="ru-RU" dirty="0" err="1"/>
              <a:t>Камелот</a:t>
            </a:r>
            <a:r>
              <a:rPr lang="ru-RU" dirty="0"/>
              <a:t>» (</a:t>
            </a:r>
            <a:r>
              <a:rPr lang="ru-RU" dirty="0" err="1"/>
              <a:t>Північно-Донецьк</a:t>
            </a:r>
            <a:r>
              <a:rPr lang="ru-RU" dirty="0"/>
              <a:t>), ТОВ «</a:t>
            </a:r>
            <a:r>
              <a:rPr lang="ru-RU" dirty="0" err="1"/>
              <a:t>Рубітел</a:t>
            </a:r>
            <a:r>
              <a:rPr lang="ru-RU" dirty="0"/>
              <a:t>» (Одеса), ПП «</a:t>
            </a:r>
            <a:r>
              <a:rPr lang="ru-RU" dirty="0" err="1"/>
              <a:t>Рубікон</a:t>
            </a:r>
            <a:r>
              <a:rPr lang="ru-RU" dirty="0"/>
              <a:t>» і «</a:t>
            </a:r>
            <a:r>
              <a:rPr lang="ru-RU" dirty="0" err="1"/>
              <a:t>Промтех</a:t>
            </a:r>
            <a:r>
              <a:rPr lang="ru-RU" dirty="0"/>
              <a:t>» ( </a:t>
            </a:r>
            <a:r>
              <a:rPr lang="ru-RU" dirty="0" err="1"/>
              <a:t>Харків</a:t>
            </a:r>
            <a:r>
              <a:rPr lang="ru-RU" dirty="0"/>
              <a:t>) та </a:t>
            </a:r>
            <a:r>
              <a:rPr lang="ru-RU" dirty="0" err="1"/>
              <a:t>інші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 ринку </a:t>
            </a:r>
            <a:r>
              <a:rPr lang="ru-RU" dirty="0" err="1"/>
              <a:t>єврорубероїду</a:t>
            </a:r>
            <a:r>
              <a:rPr lang="ru-RU" dirty="0"/>
              <a:t> </a:t>
            </a:r>
            <a:r>
              <a:rPr lang="ru-RU" dirty="0" err="1"/>
              <a:t>закріпилися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:</a:t>
            </a:r>
          </a:p>
          <a:p>
            <a:r>
              <a:rPr lang="ru-RU" dirty="0" err="1"/>
              <a:t>корпорація</a:t>
            </a:r>
            <a:r>
              <a:rPr lang="ru-RU" dirty="0"/>
              <a:t> "</a:t>
            </a:r>
            <a:r>
              <a:rPr lang="ru-RU" dirty="0" err="1"/>
              <a:t>ТехноНІКОЛЬ</a:t>
            </a:r>
            <a:r>
              <a:rPr lang="ru-RU" dirty="0"/>
              <a:t>" (</a:t>
            </a:r>
            <a:r>
              <a:rPr lang="ru-RU" dirty="0" err="1"/>
              <a:t>Дніпродзержинськ</a:t>
            </a:r>
            <a:r>
              <a:rPr lang="ru-RU" dirty="0"/>
              <a:t>) </a:t>
            </a:r>
            <a:r>
              <a:rPr lang="ru-RU" dirty="0" err="1"/>
              <a:t>поширює</a:t>
            </a:r>
            <a:r>
              <a:rPr lang="ru-RU" dirty="0"/>
              <a:t> свою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торговою маркою "Техно-НІКОЛЬ",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в 30-32% </a:t>
            </a:r>
            <a:r>
              <a:rPr lang="ru-RU" dirty="0" err="1"/>
              <a:t>від</a:t>
            </a:r>
            <a:r>
              <a:rPr lang="ru-RU" dirty="0"/>
              <a:t> ринку </a:t>
            </a:r>
            <a:r>
              <a:rPr lang="ru-RU" dirty="0" err="1" smtClean="0"/>
              <a:t>України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err="1"/>
              <a:t>Славутський</a:t>
            </a:r>
            <a:r>
              <a:rPr lang="ru-RU" dirty="0"/>
              <a:t> </a:t>
            </a:r>
            <a:r>
              <a:rPr lang="ru-RU" dirty="0" err="1"/>
              <a:t>рубероїдний</a:t>
            </a:r>
            <a:r>
              <a:rPr lang="ru-RU" dirty="0"/>
              <a:t> завод (м. Славута </a:t>
            </a:r>
            <a:r>
              <a:rPr lang="ru-RU" dirty="0" err="1"/>
              <a:t>Хмельницької</a:t>
            </a:r>
            <a:r>
              <a:rPr lang="ru-RU" dirty="0"/>
              <a:t> обл.), </a:t>
            </a:r>
            <a:r>
              <a:rPr lang="ru-RU" dirty="0" err="1"/>
              <a:t>Викуплений</a:t>
            </a:r>
            <a:r>
              <a:rPr lang="ru-RU" dirty="0"/>
              <a:t> </a:t>
            </a:r>
            <a:r>
              <a:rPr lang="ru-RU" dirty="0" err="1"/>
              <a:t>корпорацією</a:t>
            </a:r>
            <a:r>
              <a:rPr lang="ru-RU" dirty="0"/>
              <a:t> </a:t>
            </a:r>
            <a:r>
              <a:rPr lang="ru-RU" dirty="0" err="1"/>
              <a:t>Техноніколь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торговою маркою "СПОЛІ",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 </a:t>
            </a:r>
            <a:r>
              <a:rPr lang="ru-RU" dirty="0" err="1"/>
              <a:t>ринкова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до 15</a:t>
            </a:r>
            <a:r>
              <a:rPr lang="ru-RU" dirty="0" smtClean="0"/>
              <a:t>%;</a:t>
            </a:r>
          </a:p>
          <a:p>
            <a:endParaRPr lang="ru-RU" dirty="0"/>
          </a:p>
          <a:p>
            <a:r>
              <a:rPr lang="ru-RU" dirty="0"/>
              <a:t>завод </a:t>
            </a:r>
            <a:r>
              <a:rPr lang="ru-RU" dirty="0" err="1"/>
              <a:t>покрівельних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"</a:t>
            </a:r>
            <a:r>
              <a:rPr lang="ru-RU" dirty="0" err="1"/>
              <a:t>Акваізол</a:t>
            </a:r>
            <a:r>
              <a:rPr lang="ru-RU" dirty="0"/>
              <a:t>" (</a:t>
            </a:r>
            <a:r>
              <a:rPr lang="ru-RU" dirty="0" err="1"/>
              <a:t>Харківська</a:t>
            </a:r>
            <a:r>
              <a:rPr lang="ru-RU" dirty="0"/>
              <a:t> обл.) з торговою маркою "</a:t>
            </a:r>
            <a:r>
              <a:rPr lang="ru-RU" dirty="0" err="1"/>
              <a:t>Акваізол</a:t>
            </a:r>
            <a:r>
              <a:rPr lang="ru-RU" dirty="0"/>
              <a:t>" і </a:t>
            </a:r>
            <a:r>
              <a:rPr lang="ru-RU" dirty="0" err="1"/>
              <a:t>часткою</a:t>
            </a:r>
            <a:r>
              <a:rPr lang="ru-RU" dirty="0"/>
              <a:t> в 14-20</a:t>
            </a:r>
            <a:r>
              <a:rPr lang="ru-RU" dirty="0" smtClean="0"/>
              <a:t>%.</a:t>
            </a:r>
          </a:p>
          <a:p>
            <a:endParaRPr lang="ru-RU" dirty="0"/>
          </a:p>
          <a:p>
            <a:r>
              <a:rPr lang="ru-RU" dirty="0" err="1"/>
              <a:t>Багатогалузева</a:t>
            </a:r>
            <a:r>
              <a:rPr lang="ru-RU" dirty="0"/>
              <a:t> </a:t>
            </a:r>
            <a:r>
              <a:rPr lang="ru-RU" dirty="0" err="1"/>
              <a:t>виробнича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«КРЗ» </a:t>
            </a:r>
            <a:r>
              <a:rPr lang="ru-RU" dirty="0" err="1"/>
              <a:t>новачок</a:t>
            </a:r>
            <a:r>
              <a:rPr lang="ru-RU" dirty="0"/>
              <a:t> з хорошими </a:t>
            </a:r>
            <a:r>
              <a:rPr lang="ru-RU" dirty="0" err="1"/>
              <a:t>амбіціями</a:t>
            </a:r>
            <a:r>
              <a:rPr lang="ru-RU" dirty="0"/>
              <a:t> і </a:t>
            </a:r>
            <a:r>
              <a:rPr lang="ru-RU" dirty="0" err="1"/>
              <a:t>цікавими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 в </a:t>
            </a:r>
            <a:r>
              <a:rPr lang="ru-RU" dirty="0" err="1"/>
              <a:t>преміум</a:t>
            </a:r>
            <a:r>
              <a:rPr lang="ru-RU" dirty="0"/>
              <a:t>, </a:t>
            </a:r>
            <a:r>
              <a:rPr lang="ru-RU" dirty="0" err="1"/>
              <a:t>економ</a:t>
            </a:r>
            <a:r>
              <a:rPr lang="ru-RU" dirty="0"/>
              <a:t> і стандарт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ринку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/>
              <a:t>ринку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середні</a:t>
            </a:r>
            <a:r>
              <a:rPr lang="ru-RU" dirty="0"/>
              <a:t> і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розрахована</a:t>
            </a:r>
            <a:r>
              <a:rPr lang="ru-RU" dirty="0"/>
              <a:t> на </a:t>
            </a:r>
            <a:r>
              <a:rPr lang="ru-RU" dirty="0" err="1"/>
              <a:t>регіональні</a:t>
            </a:r>
            <a:r>
              <a:rPr lang="ru-RU" dirty="0"/>
              <a:t> ринки: ОРЕОЛ-1 (м. </a:t>
            </a:r>
            <a:r>
              <a:rPr lang="ru-RU" dirty="0" err="1"/>
              <a:t>Київ</a:t>
            </a:r>
            <a:r>
              <a:rPr lang="ru-RU" dirty="0"/>
              <a:t>, ТМ "</a:t>
            </a:r>
            <a:r>
              <a:rPr lang="ru-RU" dirty="0" err="1"/>
              <a:t>Бітумакс</a:t>
            </a:r>
            <a:r>
              <a:rPr lang="ru-RU" dirty="0"/>
              <a:t>" і "</a:t>
            </a:r>
            <a:r>
              <a:rPr lang="ru-RU" dirty="0" err="1"/>
              <a:t>Пластобіт</a:t>
            </a:r>
            <a:r>
              <a:rPr lang="ru-RU" dirty="0"/>
              <a:t>"), СП "</a:t>
            </a:r>
            <a:r>
              <a:rPr lang="ru-RU" dirty="0" err="1"/>
              <a:t>Фібребіт</a:t>
            </a:r>
            <a:r>
              <a:rPr lang="ru-RU" dirty="0"/>
              <a:t>" (м. </a:t>
            </a:r>
            <a:r>
              <a:rPr lang="ru-RU" dirty="0" err="1"/>
              <a:t>Київ</a:t>
            </a:r>
            <a:r>
              <a:rPr lang="ru-RU" dirty="0"/>
              <a:t>, ТМ "</a:t>
            </a:r>
            <a:r>
              <a:rPr lang="ru-RU" dirty="0" err="1"/>
              <a:t>Фібребіт</a:t>
            </a:r>
            <a:r>
              <a:rPr lang="ru-RU" dirty="0"/>
              <a:t>") , "</a:t>
            </a:r>
            <a:r>
              <a:rPr lang="ru-RU" dirty="0" err="1"/>
              <a:t>Будінвест</a:t>
            </a:r>
            <a:r>
              <a:rPr lang="ru-RU" dirty="0"/>
              <a:t>" (м. </a:t>
            </a:r>
            <a:r>
              <a:rPr lang="ru-RU" dirty="0" err="1"/>
              <a:t>Харків</a:t>
            </a:r>
            <a:r>
              <a:rPr lang="ru-RU" dirty="0"/>
              <a:t>), </a:t>
            </a:r>
            <a:r>
              <a:rPr lang="ru-RU" dirty="0" err="1"/>
              <a:t>Склопластик</a:t>
            </a:r>
            <a:r>
              <a:rPr lang="ru-RU" dirty="0"/>
              <a:t> (м. </a:t>
            </a:r>
            <a:r>
              <a:rPr lang="ru-RU" dirty="0" err="1"/>
              <a:t>Бердянськ</a:t>
            </a:r>
            <a:r>
              <a:rPr lang="ru-RU" dirty="0"/>
              <a:t>, ТМ "</a:t>
            </a:r>
            <a:r>
              <a:rPr lang="ru-RU" dirty="0" err="1"/>
              <a:t>Склорубероїд</a:t>
            </a:r>
            <a:r>
              <a:rPr lang="ru-RU" dirty="0"/>
              <a:t>"), КП "</a:t>
            </a:r>
            <a:r>
              <a:rPr lang="ru-RU" dirty="0" err="1"/>
              <a:t>Аркон</a:t>
            </a:r>
            <a:r>
              <a:rPr lang="ru-RU" dirty="0"/>
              <a:t>" (м. </a:t>
            </a:r>
            <a:r>
              <a:rPr lang="ru-RU" dirty="0" err="1"/>
              <a:t>Запоріжжя</a:t>
            </a:r>
            <a:r>
              <a:rPr lang="ru-RU" dirty="0"/>
              <a:t>)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1958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-43731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Рулонні</a:t>
            </a:r>
            <a:r>
              <a:rPr lang="ru-RU" dirty="0" smtClean="0"/>
              <a:t> </a:t>
            </a:r>
            <a:r>
              <a:rPr lang="ru-RU" dirty="0" err="1"/>
              <a:t>покрівельно-ізоляційні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м'яких</a:t>
            </a:r>
            <a:r>
              <a:rPr lang="ru-RU" dirty="0"/>
              <a:t> </a:t>
            </a:r>
            <a:r>
              <a:rPr lang="ru-RU" dirty="0" err="1"/>
              <a:t>покрівель</a:t>
            </a:r>
            <a:r>
              <a:rPr lang="ru-RU" dirty="0"/>
              <a:t> </a:t>
            </a:r>
            <a:r>
              <a:rPr lang="ru-RU" dirty="0" err="1"/>
              <a:t>зарубіжного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60% </a:t>
            </a:r>
            <a:r>
              <a:rPr lang="ru-RU" dirty="0" err="1"/>
              <a:t>українського</a:t>
            </a:r>
            <a:r>
              <a:rPr lang="ru-RU" dirty="0"/>
              <a:t> ринку.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третини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, </a:t>
            </a:r>
            <a:r>
              <a:rPr lang="ru-RU" dirty="0" err="1"/>
              <a:t>імпортована</a:t>
            </a:r>
            <a:r>
              <a:rPr lang="ru-RU" dirty="0"/>
              <a:t> з </a:t>
            </a:r>
            <a:r>
              <a:rPr lang="ru-RU" dirty="0" err="1"/>
              <a:t>Росії</a:t>
            </a:r>
            <a:r>
              <a:rPr lang="ru-RU" dirty="0"/>
              <a:t>.</a:t>
            </a:r>
          </a:p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Техноніколь</a:t>
            </a:r>
            <a:r>
              <a:rPr lang="ru-RU" dirty="0"/>
              <a:t>, КРЗ і </a:t>
            </a:r>
            <a:r>
              <a:rPr lang="ru-RU" dirty="0" err="1"/>
              <a:t>Оргкровля</a:t>
            </a:r>
            <a:r>
              <a:rPr lang="ru-RU" dirty="0"/>
              <a:t> на </a:t>
            </a:r>
            <a:r>
              <a:rPr lang="ru-RU" dirty="0" err="1"/>
              <a:t>покрівельному</a:t>
            </a:r>
            <a:r>
              <a:rPr lang="ru-RU" dirty="0"/>
              <a:t> ринку </a:t>
            </a:r>
            <a:r>
              <a:rPr lang="ru-RU" dirty="0" err="1"/>
              <a:t>України</a:t>
            </a:r>
            <a:r>
              <a:rPr lang="ru-RU" dirty="0"/>
              <a:t> представлена </a:t>
            </a:r>
            <a:r>
              <a:rPr lang="ru-RU" dirty="0" err="1"/>
              <a:t>продукція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з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комбінату</a:t>
            </a:r>
            <a:r>
              <a:rPr lang="ru-RU" dirty="0"/>
              <a:t> «Завод АК-Мембрана» (</a:t>
            </a:r>
            <a:r>
              <a:rPr lang="ru-RU" dirty="0" err="1"/>
              <a:t>Петрофлекс</a:t>
            </a:r>
            <a:r>
              <a:rPr lang="ru-RU" dirty="0"/>
              <a:t>), ЗАТ «</a:t>
            </a:r>
            <a:r>
              <a:rPr lang="ru-RU" dirty="0" err="1"/>
              <a:t>Люберіт</a:t>
            </a:r>
            <a:r>
              <a:rPr lang="ru-RU" dirty="0"/>
              <a:t>» (ТМ «</a:t>
            </a:r>
            <a:r>
              <a:rPr lang="ru-RU" dirty="0" err="1"/>
              <a:t>Люберіт</a:t>
            </a:r>
            <a:r>
              <a:rPr lang="ru-RU" dirty="0" smtClean="0"/>
              <a:t>»).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5224" y="709524"/>
            <a:ext cx="93256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Крім</a:t>
            </a:r>
            <a:r>
              <a:rPr lang="ru-RU" sz="2800" dirty="0"/>
              <a:t> того, на </a:t>
            </a:r>
            <a:r>
              <a:rPr lang="ru-RU" sz="2800" dirty="0" err="1"/>
              <a:t>українському</a:t>
            </a:r>
            <a:r>
              <a:rPr lang="ru-RU" sz="2800" dirty="0"/>
              <a:t> ринку представлена </a:t>
            </a:r>
            <a:r>
              <a:rPr lang="ru-RU" sz="2800" dirty="0" err="1"/>
              <a:t>продукція</a:t>
            </a:r>
            <a:r>
              <a:rPr lang="ru-RU" sz="2800" dirty="0"/>
              <a:t> </a:t>
            </a:r>
            <a:r>
              <a:rPr lang="ru-RU" sz="2800" dirty="0" err="1"/>
              <a:t>європейських</a:t>
            </a:r>
            <a:r>
              <a:rPr lang="ru-RU" sz="2800" dirty="0"/>
              <a:t> </a:t>
            </a:r>
            <a:r>
              <a:rPr lang="ru-RU" sz="2800" dirty="0" err="1"/>
              <a:t>виробників</a:t>
            </a:r>
            <a:r>
              <a:rPr lang="ru-RU" sz="2800" dirty="0"/>
              <a:t>: «КАТЕРА</a:t>
            </a:r>
            <a:r>
              <a:rPr lang="en-US" sz="2800" dirty="0"/>
              <a:t>L» (</a:t>
            </a:r>
            <a:r>
              <a:rPr lang="ru-RU" sz="2800" dirty="0" err="1"/>
              <a:t>Фінляндія</a:t>
            </a:r>
            <a:r>
              <a:rPr lang="ru-RU" sz="2800" dirty="0"/>
              <a:t>), "</a:t>
            </a:r>
            <a:r>
              <a:rPr lang="ru-RU" sz="2800" dirty="0" err="1"/>
              <a:t>Індекс</a:t>
            </a:r>
            <a:r>
              <a:rPr lang="ru-RU" sz="2800" dirty="0"/>
              <a:t>" (</a:t>
            </a:r>
            <a:r>
              <a:rPr lang="ru-RU" sz="2800" dirty="0" err="1"/>
              <a:t>Італія</a:t>
            </a:r>
            <a:r>
              <a:rPr lang="ru-RU" sz="2800" dirty="0"/>
              <a:t>), "</a:t>
            </a:r>
            <a:r>
              <a:rPr lang="en-US" sz="2800" dirty="0"/>
              <a:t>I</a:t>
            </a:r>
            <a:r>
              <a:rPr lang="ru-RU" sz="2800" dirty="0"/>
              <a:t>СОРА</a:t>
            </a:r>
            <a:r>
              <a:rPr lang="en-US" sz="2800" dirty="0"/>
              <a:t>L" (</a:t>
            </a:r>
            <a:r>
              <a:rPr lang="ru-RU" sz="2800" dirty="0" err="1"/>
              <a:t>Франція</a:t>
            </a:r>
            <a:r>
              <a:rPr lang="ru-RU" sz="2800" dirty="0"/>
              <a:t>), </a:t>
            </a:r>
            <a:r>
              <a:rPr lang="en-US" sz="2800" dirty="0"/>
              <a:t>IKO Sales International »(</a:t>
            </a:r>
            <a:r>
              <a:rPr lang="ru-RU" sz="2800" dirty="0" err="1"/>
              <a:t>Бельгія</a:t>
            </a:r>
            <a:r>
              <a:rPr lang="ru-RU" sz="2800" dirty="0"/>
              <a:t>)," </a:t>
            </a:r>
            <a:r>
              <a:rPr lang="en-US" sz="2800" dirty="0" err="1"/>
              <a:t>Polyglass</a:t>
            </a:r>
            <a:r>
              <a:rPr lang="en-US" sz="2800" dirty="0"/>
              <a:t> "(</a:t>
            </a:r>
            <a:r>
              <a:rPr lang="ru-RU" sz="2800" dirty="0" err="1"/>
              <a:t>Італія</a:t>
            </a:r>
            <a:r>
              <a:rPr lang="ru-RU" sz="2800" dirty="0"/>
              <a:t>) та </a:t>
            </a:r>
            <a:r>
              <a:rPr lang="ru-RU" sz="2800" dirty="0" err="1"/>
              <a:t>ін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31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395" y="481914"/>
            <a:ext cx="98606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Асфальтобетон </a:t>
            </a:r>
            <a:r>
              <a:rPr lang="ru-RU" sz="2800" b="1" dirty="0" err="1"/>
              <a:t>поділяють</a:t>
            </a:r>
            <a:r>
              <a:rPr lang="ru-RU" sz="2800" b="1" dirty="0"/>
              <a:t> на</a:t>
            </a:r>
            <a:r>
              <a:rPr lang="ru-RU" sz="2800" b="1" dirty="0" smtClean="0"/>
              <a:t>:</a:t>
            </a:r>
          </a:p>
          <a:p>
            <a:endParaRPr lang="ru-RU" sz="2800" b="1" dirty="0"/>
          </a:p>
          <a:p>
            <a:pPr algn="just"/>
            <a:r>
              <a:rPr lang="ru-RU" sz="2400" i="1" dirty="0" err="1"/>
              <a:t>Гарячий</a:t>
            </a:r>
            <a:r>
              <a:rPr lang="ru-RU" sz="2400" dirty="0"/>
              <a:t> (до складу входить </a:t>
            </a:r>
            <a:r>
              <a:rPr lang="ru-RU" sz="2400" dirty="0" err="1">
                <a:hlinkClick r:id="rId2" tooltip="Бітуми"/>
              </a:rPr>
              <a:t>бітум</a:t>
            </a:r>
            <a:r>
              <a:rPr lang="ru-RU" sz="2400" dirty="0"/>
              <a:t>)- </a:t>
            </a:r>
            <a:r>
              <a:rPr lang="ru-RU" sz="2400" dirty="0" err="1"/>
              <a:t>виготовляють</a:t>
            </a:r>
            <a:r>
              <a:rPr lang="ru-RU" sz="2400" dirty="0"/>
              <a:t> за </a:t>
            </a:r>
            <a:r>
              <a:rPr lang="ru-RU" sz="2400" dirty="0" err="1"/>
              <a:t>температури</a:t>
            </a:r>
            <a:r>
              <a:rPr lang="ru-RU" sz="2400" dirty="0"/>
              <a:t> не </a:t>
            </a:r>
            <a:r>
              <a:rPr lang="ru-RU" sz="2400" dirty="0" err="1"/>
              <a:t>нижче</a:t>
            </a:r>
            <a:r>
              <a:rPr lang="ru-RU" sz="2400" dirty="0"/>
              <a:t> 120°С;</a:t>
            </a:r>
          </a:p>
          <a:p>
            <a:pPr algn="just"/>
            <a:r>
              <a:rPr lang="ru-RU" sz="2400" i="1" dirty="0" err="1"/>
              <a:t>Теплий</a:t>
            </a:r>
            <a:r>
              <a:rPr lang="ru-RU" sz="2400" dirty="0"/>
              <a:t> — з </a:t>
            </a:r>
            <a:r>
              <a:rPr lang="ru-RU" sz="2400" dirty="0" err="1"/>
              <a:t>малов'язким</a:t>
            </a:r>
            <a:r>
              <a:rPr lang="ru-RU" sz="2400" dirty="0"/>
              <a:t> </a:t>
            </a:r>
            <a:r>
              <a:rPr lang="ru-RU" sz="2400" dirty="0" err="1"/>
              <a:t>бітумом</a:t>
            </a:r>
            <a:r>
              <a:rPr lang="ru-RU" sz="2400" dirty="0"/>
              <a:t> і температурою </a:t>
            </a:r>
            <a:r>
              <a:rPr lang="ru-RU" sz="2400" dirty="0" err="1"/>
              <a:t>ущільнення</a:t>
            </a:r>
            <a:r>
              <a:rPr lang="ru-RU" sz="2400" dirty="0"/>
              <a:t> 40-80°С;</a:t>
            </a:r>
          </a:p>
          <a:p>
            <a:pPr algn="just"/>
            <a:r>
              <a:rPr lang="ru-RU" sz="2400" dirty="0" err="1"/>
              <a:t>Холодний</a:t>
            </a:r>
            <a:r>
              <a:rPr lang="ru-RU" sz="2400" dirty="0"/>
              <a:t> — з </a:t>
            </a:r>
            <a:r>
              <a:rPr lang="ru-RU" sz="2400" dirty="0" err="1"/>
              <a:t>рідким</a:t>
            </a:r>
            <a:r>
              <a:rPr lang="ru-RU" sz="2400" dirty="0"/>
              <a:t> </a:t>
            </a:r>
            <a:r>
              <a:rPr lang="ru-RU" sz="2400" dirty="0" err="1"/>
              <a:t>бітумом</a:t>
            </a:r>
            <a:r>
              <a:rPr lang="ru-RU" sz="2400" dirty="0"/>
              <a:t>, </a:t>
            </a:r>
            <a:r>
              <a:rPr lang="ru-RU" sz="2400" dirty="0" err="1"/>
              <a:t>ущільнений</a:t>
            </a:r>
            <a:r>
              <a:rPr lang="ru-RU" sz="2400" dirty="0"/>
              <a:t> за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не </a:t>
            </a:r>
            <a:r>
              <a:rPr lang="ru-RU" sz="2400" dirty="0" err="1"/>
              <a:t>нижче</a:t>
            </a:r>
            <a:r>
              <a:rPr lang="ru-RU" sz="2400" dirty="0"/>
              <a:t> 10°С.</a:t>
            </a:r>
          </a:p>
          <a:p>
            <a:pPr algn="just"/>
            <a:r>
              <a:rPr lang="ru-RU" sz="2400" b="1" dirty="0" err="1"/>
              <a:t>Використовують</a:t>
            </a:r>
            <a:r>
              <a:rPr lang="ru-RU" sz="2400" dirty="0"/>
              <a:t> асфальтобетон </a:t>
            </a:r>
            <a:r>
              <a:rPr lang="ru-RU" sz="2400" dirty="0" err="1"/>
              <a:t>здебільшого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гарячої</a:t>
            </a:r>
            <a:r>
              <a:rPr lang="ru-RU" sz="2400" dirty="0"/>
              <a:t> і </a:t>
            </a:r>
            <a:r>
              <a:rPr lang="ru-RU" sz="2400" dirty="0" err="1"/>
              <a:t>холодної</a:t>
            </a:r>
            <a:r>
              <a:rPr lang="ru-RU" sz="2400" dirty="0"/>
              <a:t> </a:t>
            </a:r>
            <a:r>
              <a:rPr lang="ru-RU" sz="2400" dirty="0" err="1"/>
              <a:t>сумішей</a:t>
            </a:r>
            <a:r>
              <a:rPr lang="ru-RU" sz="2400" dirty="0"/>
              <a:t> для </a:t>
            </a:r>
            <a:r>
              <a:rPr lang="ru-RU" sz="2400" dirty="0" err="1"/>
              <a:t>покриття</a:t>
            </a:r>
            <a:r>
              <a:rPr lang="ru-RU" sz="2400" dirty="0"/>
              <a:t> </a:t>
            </a:r>
            <a:r>
              <a:rPr lang="ru-RU" sz="2400" dirty="0" err="1"/>
              <a:t>доріг</a:t>
            </a:r>
            <a:r>
              <a:rPr lang="ru-RU" sz="2400" dirty="0"/>
              <a:t>, в </a:t>
            </a:r>
            <a:r>
              <a:rPr lang="ru-RU" sz="2400" dirty="0" err="1"/>
              <a:t>гідротехнічному</a:t>
            </a:r>
            <a:r>
              <a:rPr lang="ru-RU" sz="2400" dirty="0"/>
              <a:t> </a:t>
            </a:r>
            <a:r>
              <a:rPr lang="ru-RU" sz="2400" dirty="0" err="1"/>
              <a:t>будівництві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79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734" y="667265"/>
            <a:ext cx="8340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Також бітумні асфальтобетонні суміші виготовляють:</a:t>
            </a:r>
          </a:p>
          <a:p>
            <a:pPr marL="285750" indent="-285750" algn="just">
              <a:buFontTx/>
              <a:buChar char="-"/>
            </a:pPr>
            <a:r>
              <a:rPr lang="uk-UA" sz="2800" i="1" u="sng" dirty="0" smtClean="0"/>
              <a:t>Крупнозернистими</a:t>
            </a:r>
            <a:r>
              <a:rPr lang="uk-UA" sz="2800" dirty="0" smtClean="0"/>
              <a:t> – для нижнього шару покриття доріг;</a:t>
            </a:r>
          </a:p>
          <a:p>
            <a:pPr marL="285750" indent="-285750" algn="just">
              <a:buFontTx/>
              <a:buChar char="-"/>
            </a:pPr>
            <a:r>
              <a:rPr lang="uk-UA" sz="2800" i="1" u="sng" dirty="0" smtClean="0"/>
              <a:t>Дрібнозернистими</a:t>
            </a:r>
            <a:r>
              <a:rPr lang="uk-UA" sz="2800" dirty="0" smtClean="0"/>
              <a:t> – для верхнього шару покриття доріг при інтенсивному русі транспорту;</a:t>
            </a:r>
          </a:p>
          <a:p>
            <a:pPr marL="285750" indent="-285750" algn="just">
              <a:buFontTx/>
              <a:buChar char="-"/>
            </a:pPr>
            <a:r>
              <a:rPr lang="uk-UA" sz="2800" i="1" u="sng" dirty="0" smtClean="0"/>
              <a:t>Піщаними</a:t>
            </a:r>
            <a:r>
              <a:rPr lang="uk-UA" sz="2800" i="1" dirty="0" smtClean="0"/>
              <a:t> </a:t>
            </a:r>
            <a:r>
              <a:rPr lang="uk-UA" sz="2800" dirty="0" smtClean="0"/>
              <a:t>– для покриття доріг із середньою інтенсивністю руху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88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7" y="271916"/>
            <a:ext cx="5224591" cy="2747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930" y="3837673"/>
            <a:ext cx="5115697" cy="2785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7" y="3738819"/>
            <a:ext cx="5224591" cy="2796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930" y="271916"/>
            <a:ext cx="5067947" cy="27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5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757" y="741405"/>
            <a:ext cx="101448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Існують:</a:t>
            </a:r>
          </a:p>
          <a:p>
            <a:r>
              <a:rPr lang="uk-UA" sz="2400" dirty="0" smtClean="0"/>
              <a:t> гарячі і теплі суміші </a:t>
            </a:r>
            <a:r>
              <a:rPr lang="uk-UA" sz="2400" i="1" dirty="0" smtClean="0"/>
              <a:t>типу А</a:t>
            </a:r>
            <a:r>
              <a:rPr lang="uk-UA" sz="2400" dirty="0" smtClean="0"/>
              <a:t> з вмістом 50..65% </a:t>
            </a:r>
            <a:r>
              <a:rPr lang="uk-UA" sz="2400" dirty="0" err="1" smtClean="0"/>
              <a:t>щебеню</a:t>
            </a:r>
            <a:r>
              <a:rPr lang="uk-UA" sz="2400" dirty="0" smtClean="0"/>
              <a:t>;</a:t>
            </a:r>
          </a:p>
          <a:p>
            <a:r>
              <a:rPr lang="uk-UA" sz="2400" b="1" i="1" dirty="0" smtClean="0"/>
              <a:t>Типу Б </a:t>
            </a:r>
            <a:r>
              <a:rPr lang="uk-UA" sz="2400" dirty="0" smtClean="0"/>
              <a:t>– 35…50%;</a:t>
            </a:r>
          </a:p>
          <a:p>
            <a:r>
              <a:rPr lang="uk-UA" sz="2400" i="1" dirty="0" smtClean="0"/>
              <a:t>Типу В</a:t>
            </a:r>
            <a:r>
              <a:rPr lang="uk-UA" sz="2400" dirty="0" smtClean="0"/>
              <a:t> – 20…35% і типу Г – з використанням подрібненого піску </a:t>
            </a:r>
          </a:p>
          <a:p>
            <a:r>
              <a:rPr lang="uk-UA" sz="2400" i="1" dirty="0" smtClean="0"/>
              <a:t>Типу Д</a:t>
            </a:r>
            <a:r>
              <a:rPr lang="uk-UA" sz="2400" dirty="0" smtClean="0"/>
              <a:t> – з використанням природнього піску </a:t>
            </a:r>
            <a:r>
              <a:rPr lang="uk-UA" sz="2400" dirty="0" err="1" smtClean="0"/>
              <a:t>піску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r>
              <a:rPr lang="uk-UA" sz="2400" dirty="0" smtClean="0"/>
              <a:t>Асфальтобетони випускають </a:t>
            </a:r>
            <a:r>
              <a:rPr lang="uk-UA" sz="2400" b="1" i="1" dirty="0" smtClean="0"/>
              <a:t>трьох марок </a:t>
            </a:r>
            <a:r>
              <a:rPr lang="uk-UA" sz="2400" dirty="0" smtClean="0"/>
              <a:t>в залежності від міцності при температурі 50%</a:t>
            </a:r>
          </a:p>
          <a:p>
            <a:r>
              <a:rPr lang="uk-UA" sz="2400" dirty="0" smtClean="0"/>
              <a:t>Марка 1 має міцність 1 </a:t>
            </a:r>
            <a:r>
              <a:rPr lang="uk-UA" sz="2400" dirty="0" err="1" smtClean="0"/>
              <a:t>Мпа</a:t>
            </a:r>
            <a:r>
              <a:rPr lang="uk-UA" sz="2400" dirty="0" smtClean="0"/>
              <a:t>, марки ІІ і ІІІ – відповідно 0,8 і 0,6МПа.</a:t>
            </a:r>
          </a:p>
          <a:p>
            <a:endParaRPr lang="uk-UA" sz="2400" dirty="0"/>
          </a:p>
          <a:p>
            <a:r>
              <a:rPr lang="uk-UA" sz="2400" b="1" i="1" dirty="0" err="1" smtClean="0"/>
              <a:t>Дьогтебетонні</a:t>
            </a:r>
            <a:r>
              <a:rPr lang="uk-UA" sz="2400" b="1" i="1" dirty="0" smtClean="0"/>
              <a:t> суміші</a:t>
            </a:r>
            <a:r>
              <a:rPr lang="uk-UA" sz="2400" dirty="0" smtClean="0"/>
              <a:t>: щебеневі із вмістом </a:t>
            </a:r>
            <a:r>
              <a:rPr lang="uk-UA" sz="2400" dirty="0" err="1" smtClean="0"/>
              <a:t>щебеню</a:t>
            </a:r>
            <a:r>
              <a:rPr lang="uk-UA" sz="2400" dirty="0" smtClean="0"/>
              <a:t> 35…50%; </a:t>
            </a:r>
            <a:r>
              <a:rPr lang="uk-UA" sz="2400" dirty="0" err="1" smtClean="0"/>
              <a:t>малощебеневі</a:t>
            </a:r>
            <a:r>
              <a:rPr lang="uk-UA" sz="2400" dirty="0" smtClean="0"/>
              <a:t> – щебеневі – щебеневі – щебеневі 20…35%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893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05780" cy="1320800"/>
          </a:xfrm>
        </p:spPr>
        <p:txBody>
          <a:bodyPr/>
          <a:lstStyle/>
          <a:p>
            <a:r>
              <a:rPr lang="uk-UA" dirty="0" smtClean="0"/>
              <a:t>Сировина для асфальтобетонних сумішей: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3385"/>
            <a:ext cx="9640558" cy="4607978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Бітуми і дьогті</a:t>
            </a:r>
          </a:p>
          <a:p>
            <a:r>
              <a:rPr lang="uk-UA" sz="2000" dirty="0" smtClean="0"/>
              <a:t>Для гарячих бітумних асфальтобетонів – в’язкі бітуми типу БНД і БН</a:t>
            </a:r>
          </a:p>
          <a:p>
            <a:r>
              <a:rPr lang="uk-UA" sz="2000" dirty="0" smtClean="0"/>
              <a:t>Для теплих асфальтобетонів – в’язкі і рідкі бітуми;</a:t>
            </a:r>
          </a:p>
          <a:p>
            <a:r>
              <a:rPr lang="uk-UA" sz="2000" dirty="0" smtClean="0"/>
              <a:t>Для холодних асфальтобетонів – рідкі бітуми</a:t>
            </a:r>
          </a:p>
          <a:p>
            <a:endParaRPr lang="uk-UA" sz="2000" dirty="0"/>
          </a:p>
          <a:p>
            <a:r>
              <a:rPr lang="uk-UA" sz="2000" dirty="0" smtClean="0"/>
              <a:t>Гарячі суміші виготовляють на окислених </a:t>
            </a:r>
            <a:r>
              <a:rPr lang="uk-UA" sz="2000" dirty="0" err="1" smtClean="0"/>
              <a:t>дьогтях</a:t>
            </a:r>
            <a:r>
              <a:rPr lang="uk-UA" sz="2000" dirty="0" smtClean="0"/>
              <a:t>, полістиролу марок Д-5, Д-6 та холодні – марок Д-4, Д-5.</a:t>
            </a:r>
          </a:p>
          <a:p>
            <a:r>
              <a:rPr lang="uk-UA" sz="2000" dirty="0" smtClean="0"/>
              <a:t>Гарячі асфальтобетони використовують для верхнього шару покриття доріг 3 та 4 </a:t>
            </a:r>
            <a:r>
              <a:rPr lang="uk-UA" sz="2000" dirty="0" err="1" smtClean="0"/>
              <a:t>категоріїі</a:t>
            </a:r>
            <a:r>
              <a:rPr lang="uk-UA" sz="2000" dirty="0" smtClean="0"/>
              <a:t> тільки за межами населених пунктів.</a:t>
            </a:r>
          </a:p>
          <a:p>
            <a:endParaRPr lang="uk-UA" sz="2000" dirty="0"/>
          </a:p>
          <a:p>
            <a:r>
              <a:rPr lang="uk-UA" sz="2000" dirty="0" smtClean="0"/>
              <a:t>Заповнювачі – пісок, щебінь, гравій фракцій 5…30мм і добавки тонкомелених вапняків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097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6352" cy="13208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виготовлення асфальтобетонних сумішей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9243"/>
            <a:ext cx="9356352" cy="468211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Основні процеси </a:t>
            </a:r>
            <a:r>
              <a:rPr lang="uk-UA" sz="2800" dirty="0" err="1" smtClean="0"/>
              <a:t>проготування</a:t>
            </a:r>
            <a:r>
              <a:rPr lang="uk-UA" sz="2800" dirty="0" smtClean="0"/>
              <a:t> асфальтобетонної суміші:</a:t>
            </a:r>
          </a:p>
          <a:p>
            <a:r>
              <a:rPr lang="uk-UA" sz="2800" dirty="0" smtClean="0"/>
              <a:t>- розподілення заповнювачів за фракціями;</a:t>
            </a:r>
          </a:p>
          <a:p>
            <a:r>
              <a:rPr lang="uk-UA" sz="2800" dirty="0" smtClean="0"/>
              <a:t>Дозування компонентів суміші;</a:t>
            </a:r>
          </a:p>
          <a:p>
            <a:r>
              <a:rPr lang="uk-UA" sz="2800" dirty="0" smtClean="0"/>
              <a:t>Сушіння і нагрівання заповнювачів і заповнювачів;</a:t>
            </a:r>
          </a:p>
          <a:p>
            <a:r>
              <a:rPr lang="uk-UA" sz="2800" dirty="0" smtClean="0"/>
              <a:t>Нагрівання і розплавлення бітуму;</a:t>
            </a:r>
          </a:p>
          <a:p>
            <a:r>
              <a:rPr lang="uk-UA" sz="2800" dirty="0" smtClean="0"/>
              <a:t>Змішування заповнювачів та наповнювачів з бітумом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825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4" y="361634"/>
            <a:ext cx="4592080" cy="3221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6" y="3192531"/>
            <a:ext cx="5399902" cy="3365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3" y="3769159"/>
            <a:ext cx="4808066" cy="288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6151" y="1037968"/>
            <a:ext cx="438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Асфальтобетонні заводи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86577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1082</Words>
  <Application>Microsoft Office PowerPoint</Application>
  <PresentationFormat>Широкоэкранный</PresentationFormat>
  <Paragraphs>113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Lato</vt:lpstr>
      <vt:lpstr>Trebuchet MS</vt:lpstr>
      <vt:lpstr>Wingdings 3</vt:lpstr>
      <vt:lpstr>Грань</vt:lpstr>
      <vt:lpstr>ВИРОБНИЦТВО МАТЕРІАЛІВ І ВИРОБІВ НА ОСНОВІ ОРГАНІЧНИХ ВЯЖУЧИХ РЕЧОВИН</vt:lpstr>
      <vt:lpstr>Виробництво асфальтобетонних і дьогтебетонних сумішей</vt:lpstr>
      <vt:lpstr>Презентация PowerPoint</vt:lpstr>
      <vt:lpstr>Презентация PowerPoint</vt:lpstr>
      <vt:lpstr>Презентация PowerPoint</vt:lpstr>
      <vt:lpstr>Презентация PowerPoint</vt:lpstr>
      <vt:lpstr>Сировина для асфальтобетонних сумішей:</vt:lpstr>
      <vt:lpstr>Технологія виготовлення асфальтобетонних сумішей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Виробництво бітумних емульсій і мастик</vt:lpstr>
      <vt:lpstr>Презентация PowerPoint</vt:lpstr>
      <vt:lpstr>Сировина для мастик і емульсій</vt:lpstr>
      <vt:lpstr>Технологія виробництва емульсій і мастик</vt:lpstr>
      <vt:lpstr>Презентация PowerPoint</vt:lpstr>
      <vt:lpstr>Презентация PowerPoint</vt:lpstr>
      <vt:lpstr>Презентация PowerPoint</vt:lpstr>
      <vt:lpstr>Виробництво рулонних покрівельних матеріалів</vt:lpstr>
      <vt:lpstr>Презентация PowerPoint</vt:lpstr>
      <vt:lpstr>Презентация PowerPoint</vt:lpstr>
      <vt:lpstr>Технологічний процес виробництва рулонних покрівельних матеріалів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МАТЕРІАЛІВ І ВИРОБІВ НА ОСНОВІ ОРГАНІЧНИХ ВЯЖУЧИХ РЕЧОВИН</dc:title>
  <dc:creator>Пользователь Windows</dc:creator>
  <cp:lastModifiedBy>Кафедра ТБКВМ</cp:lastModifiedBy>
  <cp:revision>33</cp:revision>
  <dcterms:created xsi:type="dcterms:W3CDTF">2021-12-03T08:37:48Z</dcterms:created>
  <dcterms:modified xsi:type="dcterms:W3CDTF">2024-01-08T07:56:25Z</dcterms:modified>
</cp:coreProperties>
</file>