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82" r:id="rId24"/>
    <p:sldId id="278" r:id="rId25"/>
    <p:sldId id="279" r:id="rId26"/>
    <p:sldId id="281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04086"/>
            <a:ext cx="7766936" cy="2246750"/>
          </a:xfrm>
        </p:spPr>
        <p:txBody>
          <a:bodyPr/>
          <a:lstStyle/>
          <a:p>
            <a:pPr algn="ctr"/>
            <a:r>
              <a:rPr lang="uk-UA" sz="3200" dirty="0" smtClean="0"/>
              <a:t>ВИРОБНИЦТВО МЕТАЛЕВИХ</a:t>
            </a:r>
            <a:r>
              <a:rPr lang="uk-UA" sz="3200" dirty="0"/>
              <a:t> </a:t>
            </a:r>
            <a:r>
              <a:rPr lang="uk-UA" sz="3200" dirty="0" smtClean="0"/>
              <a:t>та алюмінієвих виробів і конструкцій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8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607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Зварювання конструкцій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5677"/>
            <a:ext cx="8596668" cy="4805686"/>
          </a:xfrm>
        </p:spPr>
        <p:txBody>
          <a:bodyPr/>
          <a:lstStyle/>
          <a:p>
            <a:r>
              <a:rPr lang="uk-UA" dirty="0" smtClean="0"/>
              <a:t>1. Ручне електродугове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894" y="2371464"/>
            <a:ext cx="3326419" cy="2623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47" y="1806919"/>
            <a:ext cx="4658496" cy="35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37" y="3881177"/>
            <a:ext cx="4701955" cy="2062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95" y="1477275"/>
            <a:ext cx="4857750" cy="3590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356" y="1477275"/>
            <a:ext cx="2152650" cy="2124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9373" y="481914"/>
            <a:ext cx="752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Під шаром флюсу – використовують непокритий електродний дріт та шар флюсу для захисту дуги від повітря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4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Види підприємств по виготовленню сталевих конструкцій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1665"/>
            <a:ext cx="8596668" cy="44596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 smtClean="0"/>
              <a:t>1. Спеціалізовані підприємства ( опори ЛЕП, мостові конструкції) з використанням автоматизованих і комплексно- механізованих ліній</a:t>
            </a:r>
          </a:p>
          <a:p>
            <a:pPr algn="just"/>
            <a:r>
              <a:rPr lang="uk-UA" sz="2000" dirty="0" smtClean="0"/>
              <a:t>2. Універсальні підприємства ( потужністю від 25 до 100 </a:t>
            </a:r>
            <a:r>
              <a:rPr lang="uk-UA" sz="2000" dirty="0" err="1" smtClean="0"/>
              <a:t>тис.т</a:t>
            </a:r>
            <a:r>
              <a:rPr lang="uk-UA" sz="20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uk-UA" sz="2000" b="1" i="1" dirty="0" smtClean="0"/>
              <a:t>Цехи основного виробництва</a:t>
            </a:r>
            <a:r>
              <a:rPr lang="uk-UA" sz="2000" dirty="0" smtClean="0"/>
              <a:t>: підготовки металу, попередньої обробки металу і заготовки окремих виробів, складальний і фарбувальний</a:t>
            </a:r>
          </a:p>
          <a:p>
            <a:pPr algn="just">
              <a:lnSpc>
                <a:spcPct val="150000"/>
              </a:lnSpc>
            </a:pPr>
            <a:r>
              <a:rPr lang="uk-UA" sz="2000" b="1" i="1" dirty="0" smtClean="0"/>
              <a:t>Допоміжні цехи:  </a:t>
            </a:r>
            <a:r>
              <a:rPr lang="uk-UA" sz="2000" dirty="0" smtClean="0"/>
              <a:t>ремонтно-механічний, ремонтно- будівельний, транспортний, електроремонтний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25071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8" y="0"/>
            <a:ext cx="11873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52537"/>
            <a:ext cx="7620000" cy="435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807676"/>
            <a:ext cx="473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Цех фарбування металевих виробів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93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Виробництво алюмінієвих будівельних конструкцій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572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Характеристика</a:t>
            </a:r>
            <a:r>
              <a:rPr lang="uk-UA" dirty="0" smtClean="0"/>
              <a:t> </a:t>
            </a:r>
            <a:r>
              <a:rPr lang="uk-UA" sz="2800" dirty="0" smtClean="0"/>
              <a:t>продукції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7459"/>
            <a:ext cx="8596668" cy="4743903"/>
          </a:xfrm>
        </p:spPr>
        <p:txBody>
          <a:bodyPr/>
          <a:lstStyle/>
          <a:p>
            <a:r>
              <a:rPr lang="uk-UA" dirty="0" smtClean="0"/>
              <a:t>1. Світлопрозорі огороджувальні конструкції : вікна, двері, системи балконів, елементи фасадів, дахів, теплиці, торгові </a:t>
            </a:r>
            <a:r>
              <a:rPr lang="uk-UA" dirty="0" err="1" smtClean="0"/>
              <a:t>павільони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5" y="2110043"/>
            <a:ext cx="3394747" cy="2943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81802"/>
            <a:ext cx="3750661" cy="1760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843" y="4176585"/>
            <a:ext cx="2969867" cy="23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0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822" y="605481"/>
            <a:ext cx="86126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2. Композиційні панелі</a:t>
            </a:r>
          </a:p>
          <a:p>
            <a:r>
              <a:rPr lang="uk-UA" sz="2400" dirty="0" smtClean="0"/>
              <a:t>3. Начіпні вентильовані фасади</a:t>
            </a:r>
          </a:p>
          <a:p>
            <a:r>
              <a:rPr lang="uk-UA" sz="2400" dirty="0" smtClean="0"/>
              <a:t>4. Елементи алюмінієвої опалубки різного призначення</a:t>
            </a:r>
          </a:p>
          <a:p>
            <a:r>
              <a:rPr lang="uk-UA" sz="2400" dirty="0" smtClean="0"/>
              <a:t>5. Сходи для горищ</a:t>
            </a:r>
          </a:p>
          <a:p>
            <a:r>
              <a:rPr lang="uk-UA" sz="2400" dirty="0" smtClean="0"/>
              <a:t>6.Куполи та ліхтарі верхнього освітлення та інші елементи</a:t>
            </a:r>
          </a:p>
          <a:p>
            <a:r>
              <a:rPr lang="uk-UA" sz="2400" dirty="0" smtClean="0"/>
              <a:t>7. Алюмінієві профілі, стрічки та листи ( 22 види):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Стандартні профілі загального призначення ( штаби, кутики)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Конструкційні профілі для віконних і дверних блоків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Профілі для торговельного і </a:t>
            </a:r>
            <a:r>
              <a:rPr lang="uk-UA" sz="2400" dirty="0" err="1" smtClean="0"/>
              <a:t>виставкого</a:t>
            </a:r>
            <a:r>
              <a:rPr lang="uk-UA" sz="2400" dirty="0" smtClean="0"/>
              <a:t> устаткування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Облицювальні профілі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Конструкційні профілі ( ролети, жалюзі,…)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Рейкові алюмінієві системи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810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06" y="729048"/>
            <a:ext cx="7834183" cy="4780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8303" y="5869459"/>
            <a:ext cx="38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Цех металевих виробів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9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24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Сировина для виробництва алюмінієвих профілів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4847"/>
            <a:ext cx="8596668" cy="4826516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1. Для виробництва алюмінію - боксити алюмінію із вмістом глинозему 48…60%</a:t>
            </a:r>
          </a:p>
          <a:p>
            <a:pPr algn="just"/>
            <a:r>
              <a:rPr lang="uk-UA" sz="2400" dirty="0" smtClean="0"/>
              <a:t>2. Для виробництва алюмінієвих профілів – «чушковий» первинний алюмінієвий сплав і вторинний алюміній-брухт у суміші з чушками</a:t>
            </a:r>
          </a:p>
          <a:p>
            <a:pPr algn="just"/>
            <a:r>
              <a:rPr lang="uk-UA" sz="2400" dirty="0" smtClean="0"/>
              <a:t>Переважна більшість українських виробників сировину купують на Запорізькому алюмінієвому комбінаті, деякі </a:t>
            </a:r>
            <a:r>
              <a:rPr lang="uk-UA" sz="2400" dirty="0" err="1" smtClean="0"/>
              <a:t>завозять</a:t>
            </a:r>
            <a:r>
              <a:rPr lang="uk-UA" sz="2400" dirty="0" smtClean="0"/>
              <a:t> готові заготовки з Австрії, Німеччини, Словаччини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63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90584"/>
            <a:ext cx="7766936" cy="2160252"/>
          </a:xfrm>
        </p:spPr>
        <p:txBody>
          <a:bodyPr/>
          <a:lstStyle/>
          <a:p>
            <a:pPr algn="ctr"/>
            <a:r>
              <a:rPr lang="uk-UA" sz="3200" b="1" i="1" dirty="0"/>
              <a:t>Основи технології і організації виробництва металевих виробів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12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686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Технологія виготовлення алюмінієвих профілів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136469"/>
            <a:ext cx="4112501" cy="19986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334" y="3291842"/>
            <a:ext cx="8100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Профілем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довгомірний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виріб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напівфабрикат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заданого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поперечного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перерізу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Профіль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класифікують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- За формою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перетину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( квадрат., коло.,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Двутавр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.);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- По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складності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конфігурації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перетину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(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простий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фасон,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- За способом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виготовлення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(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гаряче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- і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холоднодеформовану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пресований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.,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Гнутий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зварної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катаний і т.д.);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- По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точності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виготовлення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звичайної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точності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високоточний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ін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- За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призначенням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( для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турбінних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лопаток,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рейок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скріплень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і т.д. ) і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ін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 panose="020B0604030504040204" pitchFamily="34" charset="0"/>
              </a:rPr>
              <a:t>ознаками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57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43" y="600891"/>
            <a:ext cx="4049486" cy="194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5967" y="20850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4" y="822960"/>
            <a:ext cx="9784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/>
              <a:t>Процес</a:t>
            </a:r>
            <a:r>
              <a:rPr lang="ru-RU" sz="2800" b="1" dirty="0"/>
              <a:t> </a:t>
            </a:r>
            <a:r>
              <a:rPr lang="ru-RU" sz="2800" b="1" dirty="0" err="1"/>
              <a:t>виробництва</a:t>
            </a:r>
            <a:r>
              <a:rPr lang="ru-RU" sz="2800" b="1" dirty="0"/>
              <a:t> </a:t>
            </a:r>
            <a:r>
              <a:rPr lang="ru-RU" sz="2800" b="1" dirty="0" err="1"/>
              <a:t>алюмінієвих</a:t>
            </a:r>
            <a:r>
              <a:rPr lang="ru-RU" sz="2800" b="1" dirty="0"/>
              <a:t> </a:t>
            </a:r>
            <a:r>
              <a:rPr lang="ru-RU" sz="2800" b="1" dirty="0" err="1"/>
              <a:t>профілів</a:t>
            </a:r>
            <a:r>
              <a:rPr lang="ru-RU" sz="2800" b="1" dirty="0"/>
              <a:t> </a:t>
            </a:r>
            <a:r>
              <a:rPr lang="ru-RU" sz="2800" b="1" dirty="0" err="1"/>
              <a:t>підрозділяється</a:t>
            </a:r>
            <a:r>
              <a:rPr lang="ru-RU" sz="2800" b="1" dirty="0"/>
              <a:t> на </a:t>
            </a:r>
            <a:r>
              <a:rPr lang="ru-RU" sz="2800" b="1" dirty="0" err="1"/>
              <a:t>дві</a:t>
            </a:r>
            <a:r>
              <a:rPr lang="ru-RU" sz="2800" b="1" dirty="0"/>
              <a:t> </a:t>
            </a:r>
            <a:r>
              <a:rPr lang="ru-RU" sz="2800" b="1" dirty="0" err="1"/>
              <a:t>основні</a:t>
            </a:r>
            <a:r>
              <a:rPr lang="ru-RU" sz="2800" b="1" dirty="0"/>
              <a:t> </a:t>
            </a:r>
            <a:r>
              <a:rPr lang="ru-RU" sz="2800" b="1" dirty="0" err="1"/>
              <a:t>стадії</a:t>
            </a:r>
            <a:r>
              <a:rPr lang="ru-RU" sz="2800" b="1" dirty="0"/>
              <a:t> 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 З чушкового </a:t>
            </a:r>
            <a:r>
              <a:rPr lang="ru-RU" sz="2800" dirty="0" err="1"/>
              <a:t>первинного</a:t>
            </a:r>
            <a:r>
              <a:rPr lang="ru-RU" sz="2800" dirty="0"/>
              <a:t> </a:t>
            </a:r>
            <a:r>
              <a:rPr lang="ru-RU" sz="2800" dirty="0" err="1"/>
              <a:t>алюмінію</a:t>
            </a:r>
            <a:r>
              <a:rPr lang="ru-RU" sz="2800" dirty="0"/>
              <a:t> з </a:t>
            </a:r>
            <a:r>
              <a:rPr lang="ru-RU" sz="2800" dirty="0" err="1"/>
              <a:t>додаванням</a:t>
            </a:r>
            <a:r>
              <a:rPr lang="ru-RU" sz="2800" dirty="0"/>
              <a:t> </a:t>
            </a:r>
            <a:r>
              <a:rPr lang="ru-RU" sz="2800" dirty="0" err="1"/>
              <a:t>легуючих</a:t>
            </a:r>
            <a:r>
              <a:rPr lang="ru-RU" sz="2800" dirty="0"/>
              <a:t> </a:t>
            </a:r>
            <a:r>
              <a:rPr lang="ru-RU" sz="2800" dirty="0" err="1"/>
              <a:t>компонентів</a:t>
            </a:r>
            <a:r>
              <a:rPr lang="ru-RU" sz="2800" dirty="0"/>
              <a:t> ( </a:t>
            </a:r>
            <a:r>
              <a:rPr lang="ru-RU" sz="2800" dirty="0" err="1"/>
              <a:t>можливо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відходи</a:t>
            </a:r>
            <a:r>
              <a:rPr lang="ru-RU" sz="2800" dirty="0"/>
              <a:t> </a:t>
            </a:r>
            <a:r>
              <a:rPr lang="ru-RU" sz="2800" dirty="0" err="1"/>
              <a:t>алюмінієвого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) в </a:t>
            </a:r>
            <a:r>
              <a:rPr lang="ru-RU" sz="2800" dirty="0" err="1"/>
              <a:t>плавильно</a:t>
            </a:r>
            <a:r>
              <a:rPr lang="ru-RU" sz="2800" dirty="0"/>
              <a:t> - </a:t>
            </a:r>
            <a:r>
              <a:rPr lang="ru-RU" sz="2800" dirty="0" err="1"/>
              <a:t>ливарних</a:t>
            </a:r>
            <a:r>
              <a:rPr lang="ru-RU" sz="2800" dirty="0"/>
              <a:t> агрегатах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стовпи</a:t>
            </a:r>
            <a:r>
              <a:rPr lang="ru-RU" sz="2800" dirty="0"/>
              <a:t> ( заготовки ).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стовпи</a:t>
            </a:r>
            <a:r>
              <a:rPr lang="ru-RU" sz="2800" dirty="0"/>
              <a:t> </a:t>
            </a:r>
            <a:r>
              <a:rPr lang="ru-RU" sz="2800" dirty="0" err="1"/>
              <a:t>відправляють</a:t>
            </a:r>
            <a:r>
              <a:rPr lang="ru-RU" sz="2800" dirty="0"/>
              <a:t> в </a:t>
            </a:r>
            <a:r>
              <a:rPr lang="ru-RU" sz="2800" dirty="0" err="1"/>
              <a:t>піч</a:t>
            </a:r>
            <a:r>
              <a:rPr lang="ru-RU" sz="2800" dirty="0"/>
              <a:t> </a:t>
            </a:r>
            <a:r>
              <a:rPr lang="ru-RU" sz="2800" dirty="0" err="1"/>
              <a:t>гомогенізації</a:t>
            </a:r>
            <a:r>
              <a:rPr lang="ru-RU" sz="2800" dirty="0"/>
              <a:t>. При </a:t>
            </a:r>
            <a:r>
              <a:rPr lang="ru-RU" sz="2800" dirty="0" err="1"/>
              <a:t>гомогенізації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розчинення</a:t>
            </a:r>
            <a:r>
              <a:rPr lang="ru-RU" sz="2800" dirty="0"/>
              <a:t> </a:t>
            </a:r>
            <a:r>
              <a:rPr lang="ru-RU" sz="2800" dirty="0" err="1"/>
              <a:t>надлишкових</a:t>
            </a:r>
            <a:r>
              <a:rPr lang="ru-RU" sz="2800" dirty="0"/>
              <a:t> фаз, </a:t>
            </a:r>
            <a:r>
              <a:rPr lang="ru-RU" sz="2800" dirty="0" err="1"/>
              <a:t>вирівнювання</a:t>
            </a:r>
            <a:r>
              <a:rPr lang="ru-RU" sz="2800" dirty="0"/>
              <a:t> </a:t>
            </a:r>
            <a:r>
              <a:rPr lang="ru-RU" sz="2800" dirty="0" err="1"/>
              <a:t>хімічного</a:t>
            </a:r>
            <a:r>
              <a:rPr lang="ru-RU" sz="2800" dirty="0"/>
              <a:t> складу сплаву </a:t>
            </a:r>
            <a:r>
              <a:rPr lang="ru-RU" sz="2800" dirty="0" err="1"/>
              <a:t>алюмінію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Методом </a:t>
            </a:r>
            <a:r>
              <a:rPr lang="ru-RU" sz="2800" dirty="0" err="1"/>
              <a:t>пресування</a:t>
            </a:r>
            <a:r>
              <a:rPr lang="ru-RU" sz="2800" dirty="0"/>
              <a:t> </a:t>
            </a:r>
            <a:r>
              <a:rPr lang="ru-RU" sz="2800" dirty="0" err="1"/>
              <a:t>заготівлях</a:t>
            </a:r>
            <a:r>
              <a:rPr lang="ru-RU" sz="2800" dirty="0"/>
              <a:t> </a:t>
            </a:r>
            <a:r>
              <a:rPr lang="ru-RU" sz="2800" dirty="0" err="1"/>
              <a:t>надають</a:t>
            </a:r>
            <a:r>
              <a:rPr lang="ru-RU" sz="2800" dirty="0"/>
              <a:t> ту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іншу</a:t>
            </a:r>
            <a:r>
              <a:rPr lang="ru-RU" sz="2800" dirty="0"/>
              <a:t> </a:t>
            </a:r>
            <a:r>
              <a:rPr lang="ru-RU" sz="2800" dirty="0" err="1"/>
              <a:t>необхідну</a:t>
            </a:r>
            <a:r>
              <a:rPr lang="ru-RU" sz="2800" dirty="0"/>
              <a:t> форму.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574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666206"/>
            <a:ext cx="98624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 smtClean="0"/>
          </a:p>
          <a:p>
            <a:r>
              <a:rPr lang="ru-RU" sz="2400" i="1" dirty="0" err="1" smtClean="0"/>
              <a:t>Процес</a:t>
            </a:r>
            <a:r>
              <a:rPr lang="ru-RU" sz="2400" i="1" dirty="0" smtClean="0"/>
              <a:t> </a:t>
            </a:r>
            <a:r>
              <a:rPr lang="ru-RU" sz="2400" i="1" dirty="0" err="1"/>
              <a:t>полягає</a:t>
            </a:r>
            <a:r>
              <a:rPr lang="ru-RU" sz="2400" i="1" dirty="0"/>
              <a:t> </a:t>
            </a:r>
            <a:r>
              <a:rPr lang="ru-RU" sz="2400" dirty="0"/>
              <a:t>в </a:t>
            </a:r>
            <a:r>
              <a:rPr lang="ru-RU" sz="2400" dirty="0" err="1"/>
              <a:t>видавлюванні</a:t>
            </a:r>
            <a:r>
              <a:rPr lang="ru-RU" sz="2400" dirty="0"/>
              <a:t> </a:t>
            </a:r>
            <a:r>
              <a:rPr lang="ru-RU" sz="2400" dirty="0" err="1"/>
              <a:t>алюмінію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замкнутої</a:t>
            </a:r>
            <a:r>
              <a:rPr lang="ru-RU" sz="2400" dirty="0"/>
              <a:t> </a:t>
            </a:r>
            <a:r>
              <a:rPr lang="ru-RU" sz="2400" dirty="0" err="1"/>
              <a:t>порожнини</a:t>
            </a:r>
            <a:r>
              <a:rPr lang="ru-RU" sz="2400" dirty="0"/>
              <a:t> через </a:t>
            </a:r>
            <a:r>
              <a:rPr lang="ru-RU" sz="2400" dirty="0" err="1"/>
              <a:t>отвір</a:t>
            </a:r>
            <a:r>
              <a:rPr lang="ru-RU" sz="2400" dirty="0"/>
              <a:t> в </a:t>
            </a:r>
            <a:r>
              <a:rPr lang="ru-RU" sz="2400" dirty="0" err="1"/>
              <a:t>матриці</a:t>
            </a:r>
            <a:r>
              <a:rPr lang="ru-RU" sz="2400" dirty="0"/>
              <a:t>, </a:t>
            </a:r>
            <a:r>
              <a:rPr lang="ru-RU" sz="2400" dirty="0" err="1"/>
              <a:t>відповідне</a:t>
            </a:r>
            <a:r>
              <a:rPr lang="ru-RU" sz="2400" dirty="0"/>
              <a:t> </a:t>
            </a:r>
            <a:r>
              <a:rPr lang="ru-RU" sz="2400" dirty="0" err="1"/>
              <a:t>перетину</a:t>
            </a:r>
            <a:r>
              <a:rPr lang="ru-RU" sz="2400" dirty="0"/>
              <a:t> прессуемого </a:t>
            </a:r>
            <a:r>
              <a:rPr lang="ru-RU" sz="2400" dirty="0" err="1"/>
              <a:t>профілю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Технологічний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пресування</a:t>
            </a:r>
            <a:r>
              <a:rPr lang="ru-RU" sz="2400" dirty="0"/>
              <a:t>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:</a:t>
            </a:r>
            <a:br>
              <a:rPr lang="ru-RU" sz="2400" dirty="0"/>
            </a:br>
            <a:r>
              <a:rPr lang="ru-RU" sz="2400" dirty="0"/>
              <a:t>1 ) </a:t>
            </a:r>
            <a:r>
              <a:rPr lang="ru-RU" sz="2400" dirty="0" err="1"/>
              <a:t>підготовка</a:t>
            </a:r>
            <a:r>
              <a:rPr lang="ru-RU" sz="2400" dirty="0"/>
              <a:t> заготовки до </a:t>
            </a:r>
            <a:r>
              <a:rPr lang="ru-RU" sz="2400" dirty="0" err="1"/>
              <a:t>пресування</a:t>
            </a:r>
            <a:r>
              <a:rPr lang="ru-RU" sz="2400" dirty="0"/>
              <a:t> ;</a:t>
            </a:r>
            <a:br>
              <a:rPr lang="ru-RU" sz="2400" dirty="0"/>
            </a:br>
            <a:r>
              <a:rPr lang="ru-RU" sz="2400" dirty="0"/>
              <a:t>2 ) </a:t>
            </a:r>
            <a:r>
              <a:rPr lang="ru-RU" sz="2400" dirty="0" err="1"/>
              <a:t>нагрів</a:t>
            </a:r>
            <a:r>
              <a:rPr lang="ru-RU" sz="2400" dirty="0"/>
              <a:t> заготовки;</a:t>
            </a:r>
            <a:br>
              <a:rPr lang="ru-RU" sz="2400" dirty="0"/>
            </a:br>
            <a:r>
              <a:rPr lang="ru-RU" sz="2400" dirty="0"/>
              <a:t>3 ) </a:t>
            </a:r>
            <a:r>
              <a:rPr lang="ru-RU" sz="2400" dirty="0" err="1"/>
              <a:t>укладання</a:t>
            </a:r>
            <a:r>
              <a:rPr lang="ru-RU" sz="2400" dirty="0"/>
              <a:t> заготовки в контейнер ;</a:t>
            </a:r>
            <a:br>
              <a:rPr lang="ru-RU" sz="2400" dirty="0"/>
            </a:br>
            <a:r>
              <a:rPr lang="ru-RU" sz="2400" dirty="0"/>
              <a:t>4 )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пресування</a:t>
            </a:r>
            <a:r>
              <a:rPr lang="ru-RU" sz="2400" dirty="0"/>
              <a:t> ;</a:t>
            </a:r>
            <a:br>
              <a:rPr lang="ru-RU" sz="2400" dirty="0"/>
            </a:br>
            <a:r>
              <a:rPr lang="ru-RU" sz="2400" dirty="0"/>
              <a:t>5 ) </a:t>
            </a:r>
            <a:r>
              <a:rPr lang="ru-RU" sz="2400" dirty="0" err="1"/>
              <a:t>обробка</a:t>
            </a:r>
            <a:r>
              <a:rPr lang="ru-RU" sz="2400" dirty="0"/>
              <a:t> </a:t>
            </a:r>
            <a:r>
              <a:rPr lang="ru-RU" sz="2400" dirty="0" err="1"/>
              <a:t>виробу</a:t>
            </a:r>
            <a:r>
              <a:rPr lang="ru-RU" sz="2400" dirty="0"/>
              <a:t> (</a:t>
            </a:r>
            <a:r>
              <a:rPr lang="ru-RU" sz="2400" dirty="0" err="1"/>
              <a:t>відділення</a:t>
            </a:r>
            <a:r>
              <a:rPr lang="ru-RU" sz="2400" dirty="0"/>
              <a:t> </a:t>
            </a:r>
            <a:r>
              <a:rPr lang="ru-RU" sz="2400" dirty="0" err="1"/>
              <a:t>прес</a:t>
            </a:r>
            <a:r>
              <a:rPr lang="ru-RU" sz="2400" dirty="0"/>
              <a:t>- </a:t>
            </a:r>
            <a:r>
              <a:rPr lang="ru-RU" sz="2400" dirty="0" err="1"/>
              <a:t>залишку</a:t>
            </a:r>
            <a:r>
              <a:rPr lang="ru-RU" sz="2400" dirty="0"/>
              <a:t>, передача </a:t>
            </a:r>
            <a:r>
              <a:rPr lang="ru-RU" sz="2400" dirty="0" err="1"/>
              <a:t>профілю</a:t>
            </a:r>
            <a:r>
              <a:rPr lang="ru-RU" sz="2400" dirty="0"/>
              <a:t> на правильно - </a:t>
            </a:r>
            <a:r>
              <a:rPr lang="ru-RU" sz="2400" dirty="0" err="1"/>
              <a:t>розтяжної</a:t>
            </a:r>
            <a:r>
              <a:rPr lang="ru-RU" sz="2400" dirty="0"/>
              <a:t> </a:t>
            </a:r>
            <a:r>
              <a:rPr lang="ru-RU" sz="2400" dirty="0" err="1"/>
              <a:t>вузол</a:t>
            </a:r>
            <a:r>
              <a:rPr lang="ru-RU" sz="2400" dirty="0"/>
              <a:t>, </a:t>
            </a:r>
            <a:r>
              <a:rPr lang="ru-RU" sz="2400" dirty="0" err="1"/>
              <a:t>порізка</a:t>
            </a:r>
            <a:r>
              <a:rPr lang="ru-RU" sz="2400" dirty="0"/>
              <a:t> </a:t>
            </a:r>
            <a:r>
              <a:rPr lang="ru-RU" sz="2400" dirty="0" err="1"/>
              <a:t>алюмінієвого</a:t>
            </a:r>
            <a:r>
              <a:rPr lang="ru-RU" sz="2400" dirty="0"/>
              <a:t> </a:t>
            </a:r>
            <a:r>
              <a:rPr lang="ru-RU" sz="2400" dirty="0" err="1"/>
              <a:t>профілю</a:t>
            </a:r>
            <a:r>
              <a:rPr lang="ru-RU" sz="2400" dirty="0"/>
              <a:t> на </a:t>
            </a:r>
            <a:r>
              <a:rPr lang="ru-RU" sz="2400" dirty="0" err="1"/>
              <a:t>мірні</a:t>
            </a:r>
            <a:r>
              <a:rPr lang="ru-RU" sz="2400" dirty="0"/>
              <a:t> </a:t>
            </a:r>
            <a:r>
              <a:rPr lang="ru-RU" sz="2400" dirty="0" err="1"/>
              <a:t>довжини</a:t>
            </a:r>
            <a:r>
              <a:rPr lang="ru-RU" sz="2400" dirty="0"/>
              <a:t>).</a:t>
            </a:r>
            <a:br>
              <a:rPr lang="ru-RU" sz="2400" dirty="0"/>
            </a:br>
            <a:r>
              <a:rPr lang="ru-RU" sz="2400" dirty="0"/>
              <a:t>6 ) </a:t>
            </a:r>
            <a:r>
              <a:rPr lang="ru-RU" sz="2400" dirty="0" err="1"/>
              <a:t>укладання</a:t>
            </a:r>
            <a:r>
              <a:rPr lang="ru-RU" sz="2400" dirty="0"/>
              <a:t> </a:t>
            </a:r>
            <a:r>
              <a:rPr lang="ru-RU" sz="2400" dirty="0" err="1"/>
              <a:t>профілю</a:t>
            </a:r>
            <a:r>
              <a:rPr lang="ru-RU" sz="2400" dirty="0"/>
              <a:t> в </a:t>
            </a:r>
            <a:r>
              <a:rPr lang="ru-RU" sz="2400" dirty="0" err="1"/>
              <a:t>контейнери</a:t>
            </a:r>
            <a:r>
              <a:rPr lang="ru-RU" sz="2400" dirty="0"/>
              <a:t> ;</a:t>
            </a:r>
            <a:br>
              <a:rPr lang="ru-RU" sz="2400" dirty="0"/>
            </a:br>
            <a:r>
              <a:rPr lang="ru-RU" sz="2400" dirty="0"/>
              <a:t>7 ) </a:t>
            </a:r>
            <a:r>
              <a:rPr lang="ru-RU" sz="2400" dirty="0" err="1"/>
              <a:t>штучне</a:t>
            </a:r>
            <a:r>
              <a:rPr lang="ru-RU" sz="2400" dirty="0"/>
              <a:t> «</a:t>
            </a:r>
            <a:r>
              <a:rPr lang="ru-RU" sz="2400" dirty="0" err="1"/>
              <a:t>старіння</a:t>
            </a:r>
            <a:r>
              <a:rPr lang="ru-RU" sz="2400" dirty="0"/>
              <a:t> » </a:t>
            </a:r>
            <a:r>
              <a:rPr lang="ru-RU" sz="2400" dirty="0" err="1"/>
              <a:t>профілю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8 ) упаковка </a:t>
            </a:r>
            <a:r>
              <a:rPr lang="ru-RU" sz="2400" dirty="0" err="1"/>
              <a:t>незабарвленого</a:t>
            </a:r>
            <a:r>
              <a:rPr lang="ru-RU" sz="2400" dirty="0"/>
              <a:t> </a:t>
            </a:r>
            <a:r>
              <a:rPr lang="ru-RU" sz="2400" dirty="0" err="1"/>
              <a:t>профілю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нанесення</a:t>
            </a:r>
            <a:r>
              <a:rPr lang="ru-RU" sz="2400" dirty="0"/>
              <a:t> </a:t>
            </a:r>
            <a:r>
              <a:rPr lang="ru-RU" sz="2400" dirty="0" err="1"/>
              <a:t>захисного</a:t>
            </a:r>
            <a:r>
              <a:rPr lang="ru-RU" sz="2400" dirty="0"/>
              <a:t> шару ( </a:t>
            </a:r>
            <a:r>
              <a:rPr lang="ru-RU" sz="2400" dirty="0" err="1"/>
              <a:t>порошкове</a:t>
            </a:r>
            <a:r>
              <a:rPr lang="ru-RU" sz="2400" dirty="0"/>
              <a:t> </a:t>
            </a:r>
            <a:r>
              <a:rPr lang="ru-RU" sz="2400" dirty="0" err="1"/>
              <a:t>фарбування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анодація</a:t>
            </a:r>
            <a:r>
              <a:rPr lang="ru-RU" sz="24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76479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857762"/>
            <a:ext cx="8751260" cy="56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144779"/>
            <a:ext cx="8582297" cy="77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426436"/>
            <a:ext cx="5842907" cy="3874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3040" y="4689566"/>
            <a:ext cx="692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Броварський завод алюмінієвих конструкцій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958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931865"/>
            <a:ext cx="5637439" cy="3373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3840481"/>
            <a:ext cx="3709851" cy="2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Основні виробники сталевих та алюмінієвих будівельних конструкцій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565259"/>
          </a:xfrm>
        </p:spPr>
        <p:txBody>
          <a:bodyPr>
            <a:noAutofit/>
          </a:bodyPr>
          <a:lstStyle/>
          <a:p>
            <a:r>
              <a:rPr lang="uk-UA" sz="2400" dirty="0" smtClean="0"/>
              <a:t>1. ВАТ «</a:t>
            </a:r>
            <a:r>
              <a:rPr lang="uk-UA" sz="2400" dirty="0" err="1" smtClean="0"/>
              <a:t>Маріупільський</a:t>
            </a:r>
            <a:r>
              <a:rPr lang="uk-UA" sz="2400" dirty="0" smtClean="0"/>
              <a:t> завод важкого машинобудування»</a:t>
            </a:r>
          </a:p>
          <a:p>
            <a:r>
              <a:rPr lang="uk-UA" sz="2400" dirty="0" smtClean="0"/>
              <a:t>2. ВАТ «Макіївський завод металевих конструкцій»</a:t>
            </a:r>
          </a:p>
          <a:p>
            <a:r>
              <a:rPr lang="uk-UA" sz="2400" dirty="0" smtClean="0"/>
              <a:t>3. ВАТ «Завод ім. Малишева», Харків</a:t>
            </a:r>
          </a:p>
          <a:p>
            <a:r>
              <a:rPr lang="uk-UA" sz="2400" dirty="0" smtClean="0"/>
              <a:t>4. ВАТ «</a:t>
            </a:r>
            <a:r>
              <a:rPr lang="uk-UA" sz="2400" dirty="0" err="1" smtClean="0"/>
              <a:t>Запопізький</a:t>
            </a:r>
            <a:r>
              <a:rPr lang="uk-UA" sz="2400" dirty="0" smtClean="0"/>
              <a:t> сталепрокатний завод»</a:t>
            </a:r>
          </a:p>
          <a:p>
            <a:r>
              <a:rPr lang="uk-UA" sz="2400" dirty="0" smtClean="0"/>
              <a:t>5. Київський завод алюмінієвих будівельних конструкцій (Бровари)</a:t>
            </a:r>
          </a:p>
          <a:p>
            <a:r>
              <a:rPr lang="uk-UA" sz="2400" dirty="0" smtClean="0"/>
              <a:t>6. </a:t>
            </a:r>
            <a:r>
              <a:rPr lang="uk-UA" sz="2400" dirty="0" err="1" smtClean="0"/>
              <a:t>Миколайвський</a:t>
            </a:r>
            <a:r>
              <a:rPr lang="uk-UA" sz="2400" dirty="0" smtClean="0"/>
              <a:t> глиноземний завод</a:t>
            </a:r>
          </a:p>
          <a:p>
            <a:r>
              <a:rPr lang="uk-UA" sz="2400" dirty="0" smtClean="0"/>
              <a:t>АТ Завод « </a:t>
            </a:r>
            <a:r>
              <a:rPr lang="uk-UA" sz="2400" dirty="0" err="1" smtClean="0"/>
              <a:t>Ефкон</a:t>
            </a:r>
            <a:r>
              <a:rPr lang="uk-UA" sz="2400" dirty="0" smtClean="0"/>
              <a:t>», м Київ</a:t>
            </a:r>
          </a:p>
          <a:p>
            <a:r>
              <a:rPr lang="uk-UA" sz="2400" dirty="0" smtClean="0"/>
              <a:t>ЗАТ «</a:t>
            </a:r>
            <a:r>
              <a:rPr lang="uk-UA" sz="2400" dirty="0" err="1" smtClean="0"/>
              <a:t>Югчермет</a:t>
            </a:r>
            <a:r>
              <a:rPr lang="uk-UA" sz="2400" dirty="0" smtClean="0"/>
              <a:t>» (</a:t>
            </a:r>
            <a:r>
              <a:rPr lang="uk-UA" sz="2400" dirty="0" err="1" smtClean="0"/>
              <a:t>м.Дніпро</a:t>
            </a:r>
            <a:r>
              <a:rPr lang="uk-UA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068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78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Характеристика сталевих конструкцій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3893"/>
            <a:ext cx="8596668" cy="4867470"/>
          </a:xfrm>
        </p:spPr>
        <p:txBody>
          <a:bodyPr/>
          <a:lstStyle/>
          <a:p>
            <a:r>
              <a:rPr lang="uk-UA" dirty="0" smtClean="0"/>
              <a:t>1. Будівельні металоконструкції – колони, ферми, балки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790" y="1638299"/>
            <a:ext cx="3273639" cy="2420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881" y="4530648"/>
            <a:ext cx="4215817" cy="2118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178" y="1551801"/>
            <a:ext cx="4006713" cy="2938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9178" y="4863411"/>
            <a:ext cx="244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Сталеві будівельні металоконструкції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9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832" y="407773"/>
            <a:ext cx="840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Технологічні металоконструкції – при встановленні технологічного обладнання ( естакади трубопроводів, резервуари, бункери тощо)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45" y="1141495"/>
            <a:ext cx="3881309" cy="2948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29" y="1326847"/>
            <a:ext cx="3249858" cy="2108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57" y="3873748"/>
            <a:ext cx="4076442" cy="2712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2831" y="5230091"/>
            <a:ext cx="334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Приклади технологічних металоконструкцій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147" y="2248930"/>
            <a:ext cx="3149684" cy="24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1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533" y="264512"/>
            <a:ext cx="7821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Сталеві конструкції виготовляють з:</a:t>
            </a:r>
          </a:p>
          <a:p>
            <a:pPr marL="342900" indent="-342900">
              <a:buAutoNum type="arabicPeriod"/>
            </a:pPr>
            <a:r>
              <a:rPr lang="uk-UA" dirty="0" smtClean="0"/>
              <a:t>Прокатних виробів</a:t>
            </a:r>
          </a:p>
          <a:p>
            <a:r>
              <a:rPr lang="uk-UA" dirty="0" smtClean="0"/>
              <a:t>2. Гнутих і зварних профілів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595" y="1187842"/>
            <a:ext cx="2834715" cy="230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43" y="1544595"/>
            <a:ext cx="3438911" cy="1773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27" y="3604776"/>
            <a:ext cx="2152650" cy="2124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020" y="3819088"/>
            <a:ext cx="2695575" cy="1695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3416" y="4003589"/>
            <a:ext cx="218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Прокатні вироби із сталі різного профілю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59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254" y="457200"/>
            <a:ext cx="6981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Прокатні вироби:</a:t>
            </a:r>
          </a:p>
          <a:p>
            <a:r>
              <a:rPr lang="uk-UA" dirty="0"/>
              <a:t> </a:t>
            </a:r>
            <a:r>
              <a:rPr lang="uk-UA" dirty="0" smtClean="0"/>
              <a:t>- сортова сталь ( профілі масового попиту), швелери, </a:t>
            </a:r>
            <a:r>
              <a:rPr lang="uk-UA" dirty="0" err="1" smtClean="0"/>
              <a:t>двотаври</a:t>
            </a:r>
            <a:r>
              <a:rPr lang="uk-UA" dirty="0" smtClean="0"/>
              <a:t>, труби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Листова сталь ( товстолистову – 4…160мм, тонколистову – 0,2..4мм, універсальну – 4…60мм, рулонну та рифлену)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Труби безшовні гаряче- і </a:t>
            </a:r>
            <a:r>
              <a:rPr lang="uk-UA" dirty="0" err="1" smtClean="0"/>
              <a:t>холодноформовані</a:t>
            </a:r>
            <a:r>
              <a:rPr lang="uk-UA" dirty="0" smtClean="0"/>
              <a:t> і електрозварні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Металочерепиця ( довжина панелі від 500мммдо 8000мм товщиною 0,5мм)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16" y="3348681"/>
            <a:ext cx="3734609" cy="22661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66" y="3348681"/>
            <a:ext cx="3449073" cy="22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429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Сировина для виробництва сталевих конструкцій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9184"/>
            <a:ext cx="8596668" cy="41907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/>
              <a:t>1. </a:t>
            </a:r>
            <a:r>
              <a:rPr lang="uk-UA" sz="2400" dirty="0" err="1" smtClean="0"/>
              <a:t>Маловуглецева</a:t>
            </a:r>
            <a:r>
              <a:rPr lang="uk-UA" sz="2400" dirty="0" smtClean="0"/>
              <a:t> сталь – для будівельних конструкцій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2. Низьколеговані сталі ( не більше 1% хрому і нікелю) – для конструкцій, що вимагають підвищеної міцності)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3. Спеціальні леговані і високолеговані сталі (</a:t>
            </a:r>
            <a:r>
              <a:rPr lang="uk-UA" sz="2400" dirty="0"/>
              <a:t>д</a:t>
            </a:r>
            <a:r>
              <a:rPr lang="uk-UA" sz="2400" dirty="0" smtClean="0"/>
              <a:t>ля технологічних металоконструкцій)</a:t>
            </a:r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4. Мартенівська і низьколеговані сталі ( для зварних конструкцій)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165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44" y="-210066"/>
            <a:ext cx="5476890" cy="68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8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10" y="738620"/>
            <a:ext cx="3867665" cy="27322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5" y="620346"/>
            <a:ext cx="3575222" cy="3087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362" y="4138555"/>
            <a:ext cx="2279820" cy="1866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346" y="4406084"/>
            <a:ext cx="2438400" cy="1876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8746" y="222422"/>
            <a:ext cx="348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Види розрізання металу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68811" y="5820032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Плазмове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79924" y="5708822"/>
            <a:ext cx="224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Стрічкопильний</a:t>
            </a:r>
            <a:r>
              <a:rPr lang="uk-UA" dirty="0" smtClean="0"/>
              <a:t> верстат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654" y="1263606"/>
            <a:ext cx="2362200" cy="1933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35978" y="3470879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Газове різання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97459" y="3840211"/>
            <a:ext cx="226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Ручне різання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33784" y="3707485"/>
            <a:ext cx="184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Електричне різання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8791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573</Words>
  <Application>Microsoft Office PowerPoint</Application>
  <PresentationFormat>Широкоэкранный</PresentationFormat>
  <Paragraphs>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Tahoma</vt:lpstr>
      <vt:lpstr>Trebuchet MS</vt:lpstr>
      <vt:lpstr>Wingdings 3</vt:lpstr>
      <vt:lpstr>Грань</vt:lpstr>
      <vt:lpstr>ВИРОБНИЦТВО МЕТАЛЕВИХ та алюмінієвих виробів і конструкцій</vt:lpstr>
      <vt:lpstr>Основи технології і організації виробництва металевих виробів </vt:lpstr>
      <vt:lpstr>Характеристика сталевих конструкцій</vt:lpstr>
      <vt:lpstr>Презентация PowerPoint</vt:lpstr>
      <vt:lpstr>Презентация PowerPoint</vt:lpstr>
      <vt:lpstr>Презентация PowerPoint</vt:lpstr>
      <vt:lpstr>Сировина для виробництва сталевих конструкцій</vt:lpstr>
      <vt:lpstr>Презентация PowerPoint</vt:lpstr>
      <vt:lpstr>Презентация PowerPoint</vt:lpstr>
      <vt:lpstr>Зварювання конструкцій</vt:lpstr>
      <vt:lpstr>Презентация PowerPoint</vt:lpstr>
      <vt:lpstr>Види підприємств по виготовленню сталевих конструкцій</vt:lpstr>
      <vt:lpstr>Презентация PowerPoint</vt:lpstr>
      <vt:lpstr>Презентация PowerPoint</vt:lpstr>
      <vt:lpstr>Виробництво алюмінієвих будівельних конструкцій</vt:lpstr>
      <vt:lpstr>Характеристика продукції</vt:lpstr>
      <vt:lpstr>Презентация PowerPoint</vt:lpstr>
      <vt:lpstr>Презентация PowerPoint</vt:lpstr>
      <vt:lpstr>Сировина для виробництва алюмінієвих профілів </vt:lpstr>
      <vt:lpstr>Технологія виготовлення алюмінієвих профілів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виробники сталевих та алюмінієвих будівельних конструкцій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   ВИРОБНИЦТВО МЕТАЛЕВИХ, САНІТАРНО ТА ЕЛЕКТРОТЕХНІЧНИХ І СТОЛЯРНИХ ВИРОБІВ</dc:title>
  <dc:creator>Пользователь Windows</dc:creator>
  <cp:lastModifiedBy>Кафедра ТБКВМ</cp:lastModifiedBy>
  <cp:revision>33</cp:revision>
  <dcterms:created xsi:type="dcterms:W3CDTF">2020-10-30T08:41:11Z</dcterms:created>
  <dcterms:modified xsi:type="dcterms:W3CDTF">2023-01-14T08:46:15Z</dcterms:modified>
</cp:coreProperties>
</file>