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6" r:id="rId5"/>
    <p:sldId id="267" r:id="rId6"/>
    <p:sldId id="269" r:id="rId7"/>
    <p:sldId id="257" r:id="rId8"/>
    <p:sldId id="260" r:id="rId9"/>
    <p:sldId id="261" r:id="rId10"/>
    <p:sldId id="265" r:id="rId11"/>
    <p:sldId id="262" r:id="rId12"/>
    <p:sldId id="273" r:id="rId13"/>
    <p:sldId id="274" r:id="rId14"/>
    <p:sldId id="271" r:id="rId15"/>
    <p:sldId id="268" r:id="rId16"/>
    <p:sldId id="272" r:id="rId17"/>
    <p:sldId id="270" r:id="rId18"/>
    <p:sldId id="275" r:id="rId19"/>
    <p:sldId id="263" r:id="rId20"/>
    <p:sldId id="264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a.kompass.com/c/%D0%BA%D0%B0%D0%BF%D1%83%D1%81%D1%82%D0%B8%D0%BD%D1%81%D1%8C%D0%BA%D0%B8%D0%B8-%D0%B3%D1%80%D0%B0%D0%BD%D1%96%D1%82%D0%BD%D0%B8%D0%B8-%D0%BA%D0%B0%D1%80-%D1%94%D1%80-%D0%BF%D1%80%D0%B0%D1%82/ua120167/L3JlZ2lzdGVyP2NvbXBhbnk9VUExMjAxNjc=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 smtClean="0"/>
              <a:t>Виробництво нерудних будівельних матеріалів і виробів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1646889"/>
            <a:ext cx="7766936" cy="1646302"/>
          </a:xfrm>
        </p:spPr>
        <p:txBody>
          <a:bodyPr/>
          <a:lstStyle/>
          <a:p>
            <a:pPr algn="ctr"/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 </a:t>
            </a:r>
            <a:r>
              <a:rPr lang="uk-UA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щебеню</a:t>
            </a:r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гравію і піску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34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41" y="679268"/>
            <a:ext cx="6006901" cy="30414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091" y="4036423"/>
            <a:ext cx="9392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/>
              <a:t>Щебінь</a:t>
            </a:r>
            <a:r>
              <a:rPr lang="uk-UA" sz="2400" dirty="0" smtClean="0"/>
              <a:t> (ДСТУ Б В 2.7.-71-98) – грудки неправильної форми </a:t>
            </a:r>
            <a:r>
              <a:rPr lang="uk-UA" sz="2400" dirty="0" err="1" smtClean="0"/>
              <a:t>розміров</a:t>
            </a:r>
            <a:r>
              <a:rPr lang="uk-UA" sz="2400" dirty="0" smtClean="0"/>
              <a:t> від 5 до 150мм</a:t>
            </a:r>
          </a:p>
          <a:p>
            <a:pPr algn="just"/>
            <a:r>
              <a:rPr lang="uk-UA" sz="2400" b="1" i="1" dirty="0" smtClean="0"/>
              <a:t>Гравій</a:t>
            </a:r>
            <a:r>
              <a:rPr lang="uk-UA" sz="2400" dirty="0" smtClean="0"/>
              <a:t> </a:t>
            </a:r>
            <a:r>
              <a:rPr lang="uk-UA" sz="2400" dirty="0"/>
              <a:t>(ДСТУ Б В 2.7.-71-98) </a:t>
            </a:r>
            <a:r>
              <a:rPr lang="uk-UA" sz="2400" dirty="0" smtClean="0"/>
              <a:t>– обкочені зерна розмірами від 5 до 150мм, які одержують просіюванням сипких порід;</a:t>
            </a:r>
          </a:p>
          <a:p>
            <a:pPr algn="just"/>
            <a:r>
              <a:rPr lang="uk-UA" sz="2400" b="1" i="1" dirty="0" smtClean="0"/>
              <a:t>Пісок</a:t>
            </a:r>
            <a:r>
              <a:rPr lang="uk-UA" sz="2400" dirty="0" smtClean="0"/>
              <a:t> (ДСТУ Б В.2..7 -32-95) – мінеральні зерна розміром від 0,16 до 5мм</a:t>
            </a:r>
          </a:p>
          <a:p>
            <a:pPr algn="just"/>
            <a:r>
              <a:rPr lang="uk-UA" sz="2400" b="1" i="1" dirty="0" smtClean="0"/>
              <a:t>Бутовий камінь </a:t>
            </a:r>
            <a:r>
              <a:rPr lang="uk-UA" sz="2400" dirty="0" smtClean="0"/>
              <a:t>– грудки каменю неправильної форми 150…500мм масою 20…40 кг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406641" y="1280159"/>
            <a:ext cx="201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Фракції </a:t>
            </a:r>
            <a:r>
              <a:rPr lang="uk-UA" sz="2000" dirty="0" err="1" smtClean="0"/>
              <a:t>щебеню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996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Технологічний процес виробництва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01343"/>
            <a:ext cx="9629260" cy="4681446"/>
          </a:xfrm>
        </p:spPr>
        <p:txBody>
          <a:bodyPr>
            <a:noAutofit/>
          </a:bodyPr>
          <a:lstStyle/>
          <a:p>
            <a:r>
              <a:rPr lang="uk-UA" sz="2000" dirty="0"/>
              <a:t>П</a:t>
            </a:r>
            <a:r>
              <a:rPr lang="uk-UA" sz="2000" dirty="0" smtClean="0"/>
              <a:t>ідприємства нерудних будівельних матеріалів  - це єдиний промисловий комплекс, який включає добування сировини в кар’єрі та її переробку.</a:t>
            </a:r>
          </a:p>
          <a:p>
            <a:r>
              <a:rPr lang="uk-UA" sz="2000" dirty="0" smtClean="0"/>
              <a:t>Технологія виробництва визначається видом сировини, номенклатурою та якістю готової продукції</a:t>
            </a:r>
          </a:p>
          <a:p>
            <a:r>
              <a:rPr lang="uk-UA" sz="2000" b="1" i="1" dirty="0" smtClean="0"/>
              <a:t>За характером виробництва </a:t>
            </a:r>
            <a:r>
              <a:rPr lang="uk-UA" sz="2000" dirty="0" smtClean="0"/>
              <a:t>підприємства поділяються на:</a:t>
            </a:r>
          </a:p>
          <a:p>
            <a:r>
              <a:rPr lang="uk-UA" sz="2000" dirty="0" smtClean="0"/>
              <a:t>- </a:t>
            </a:r>
            <a:r>
              <a:rPr lang="uk-UA" sz="2000" i="1" dirty="0" smtClean="0"/>
              <a:t>щебеневі з екскаваторним способом розробки родовищ </a:t>
            </a:r>
            <a:r>
              <a:rPr lang="uk-UA" sz="2000" dirty="0" smtClean="0"/>
              <a:t>потужністю 0,6…2,8 млн.м3 на рік;</a:t>
            </a:r>
          </a:p>
          <a:p>
            <a:r>
              <a:rPr lang="uk-UA" sz="2000" dirty="0" smtClean="0"/>
              <a:t>- </a:t>
            </a:r>
            <a:r>
              <a:rPr lang="uk-UA" sz="2000" i="1" dirty="0" smtClean="0"/>
              <a:t>гравійно-щебеневі та гравійно-піщані </a:t>
            </a:r>
            <a:r>
              <a:rPr lang="uk-UA" sz="2000" dirty="0" smtClean="0"/>
              <a:t>з використанням екскаваторного та </a:t>
            </a:r>
            <a:r>
              <a:rPr lang="uk-UA" sz="2000" dirty="0" err="1" smtClean="0"/>
              <a:t>гідромеханізованого</a:t>
            </a:r>
            <a:r>
              <a:rPr lang="uk-UA" sz="2000" dirty="0" smtClean="0"/>
              <a:t> способів добування гірських порід;</a:t>
            </a:r>
          </a:p>
          <a:p>
            <a:r>
              <a:rPr lang="uk-UA" sz="2000" dirty="0" smtClean="0"/>
              <a:t>- </a:t>
            </a:r>
            <a:r>
              <a:rPr lang="uk-UA" sz="2000" i="1" dirty="0" smtClean="0"/>
              <a:t>піщані</a:t>
            </a:r>
            <a:r>
              <a:rPr lang="uk-UA" sz="2000" dirty="0" smtClean="0"/>
              <a:t> з </a:t>
            </a:r>
            <a:r>
              <a:rPr lang="uk-UA" sz="2000" dirty="0" err="1" smtClean="0"/>
              <a:t>гідромеханізованим</a:t>
            </a:r>
            <a:r>
              <a:rPr lang="uk-UA" sz="2000" dirty="0" smtClean="0"/>
              <a:t> способом добування гірської маси потужністю 0,6…1,2млн.м3 на рік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28690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406" y="653143"/>
            <a:ext cx="8098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r>
              <a:rPr lang="uk-UA" sz="2400" dirty="0" smtClean="0"/>
              <a:t>Технологічний процес виробництва </a:t>
            </a:r>
            <a:r>
              <a:rPr lang="uk-UA" sz="2400" dirty="0" err="1" smtClean="0"/>
              <a:t>щебеню</a:t>
            </a:r>
            <a:r>
              <a:rPr lang="uk-UA" sz="2400" dirty="0" smtClean="0"/>
              <a:t>,  і піску включає операції:</a:t>
            </a:r>
          </a:p>
          <a:p>
            <a:endParaRPr lang="uk-UA" sz="2400" dirty="0" smtClean="0"/>
          </a:p>
          <a:p>
            <a:pPr marL="285750" indent="-285750">
              <a:buFontTx/>
              <a:buChar char="-"/>
            </a:pPr>
            <a:r>
              <a:rPr lang="uk-UA" sz="2400" dirty="0" smtClean="0"/>
              <a:t>Добування</a:t>
            </a:r>
          </a:p>
          <a:p>
            <a:pPr marL="285750" indent="-285750">
              <a:buFontTx/>
              <a:buChar char="-"/>
            </a:pPr>
            <a:r>
              <a:rPr lang="uk-UA" sz="2400" dirty="0" smtClean="0"/>
              <a:t>Подрібнення</a:t>
            </a:r>
          </a:p>
          <a:p>
            <a:pPr marL="285750" indent="-285750">
              <a:buFontTx/>
              <a:buChar char="-"/>
            </a:pPr>
            <a:r>
              <a:rPr lang="uk-UA" sz="2400" dirty="0"/>
              <a:t>С</a:t>
            </a:r>
            <a:r>
              <a:rPr lang="uk-UA" sz="2400" dirty="0" smtClean="0"/>
              <a:t>ортування</a:t>
            </a:r>
            <a:endParaRPr lang="uk-UA" sz="2400" dirty="0"/>
          </a:p>
          <a:p>
            <a:pPr marL="285750" indent="-285750">
              <a:buFontTx/>
              <a:buChar char="-"/>
            </a:pPr>
            <a:endParaRPr lang="uk-UA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481980" y="3574870"/>
            <a:ext cx="8596668" cy="6052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dirty="0" smtClean="0"/>
              <a:t>Організація </a:t>
            </a:r>
            <a:r>
              <a:rPr lang="uk-UA" sz="2800" dirty="0" err="1" smtClean="0"/>
              <a:t>работи</a:t>
            </a:r>
            <a:r>
              <a:rPr lang="uk-UA" sz="2800" dirty="0" smtClean="0"/>
              <a:t> в кар’єрах</a:t>
            </a:r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23406" y="4180116"/>
            <a:ext cx="9052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/>
              <a:t>До початку експлуатації </a:t>
            </a:r>
            <a:r>
              <a:rPr lang="uk-UA" sz="2000" dirty="0" smtClean="0"/>
              <a:t>кар’єрів </a:t>
            </a:r>
            <a:r>
              <a:rPr lang="uk-UA" sz="2000" dirty="0"/>
              <a:t>необхідно розробити капітальні та розрізні траншеї:</a:t>
            </a:r>
          </a:p>
          <a:p>
            <a:pPr algn="just"/>
            <a:r>
              <a:rPr lang="uk-UA" sz="2000" b="1" i="1" dirty="0"/>
              <a:t>Капітальні траншеї </a:t>
            </a:r>
            <a:r>
              <a:rPr lang="uk-UA" sz="2000" dirty="0"/>
              <a:t>– це </a:t>
            </a:r>
            <a:r>
              <a:rPr lang="uk-UA" sz="2000" dirty="0" err="1"/>
              <a:t>наклонні</a:t>
            </a:r>
            <a:r>
              <a:rPr lang="uk-UA" sz="2000" dirty="0"/>
              <a:t> виїмки, які  необхідно розробити для організації руху транспорту від робочих майданчиків, на яких встановлено робоче обладнання, до поверхні землі</a:t>
            </a:r>
          </a:p>
          <a:p>
            <a:pPr algn="just"/>
            <a:r>
              <a:rPr lang="uk-UA" sz="2000" b="1" i="1" dirty="0"/>
              <a:t>Розрізні траншеї </a:t>
            </a:r>
            <a:r>
              <a:rPr lang="uk-UA" sz="2000" dirty="0"/>
              <a:t>– виїмки в формі уступів для видалення порожньої породи</a:t>
            </a:r>
          </a:p>
        </p:txBody>
      </p:sp>
    </p:spTree>
    <p:extLst>
      <p:ext uri="{BB962C8B-B14F-4D97-AF65-F5344CB8AC3E}">
        <p14:creationId xmlns:p14="http://schemas.microsoft.com/office/powerpoint/2010/main" val="227757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443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Склад робочих процесів при видобуванні каміння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54035"/>
            <a:ext cx="9368003" cy="5107576"/>
          </a:xfrm>
        </p:spPr>
        <p:txBody>
          <a:bodyPr>
            <a:normAutofit/>
          </a:bodyPr>
          <a:lstStyle/>
          <a:p>
            <a:r>
              <a:rPr lang="uk-UA" dirty="0"/>
              <a:t>розкривання кар’єру, </a:t>
            </a:r>
            <a:endParaRPr lang="uk-UA" dirty="0" smtClean="0"/>
          </a:p>
          <a:p>
            <a:r>
              <a:rPr lang="uk-UA" dirty="0" smtClean="0"/>
              <a:t>буріння </a:t>
            </a:r>
            <a:r>
              <a:rPr lang="uk-UA" dirty="0"/>
              <a:t>скелі, </a:t>
            </a:r>
            <a:endParaRPr lang="uk-UA" dirty="0" smtClean="0"/>
          </a:p>
          <a:p>
            <a:r>
              <a:rPr lang="uk-UA" dirty="0" smtClean="0"/>
              <a:t>заряджання </a:t>
            </a:r>
            <a:r>
              <a:rPr lang="uk-UA" dirty="0"/>
              <a:t>та підривання вибухівки, </a:t>
            </a:r>
            <a:endParaRPr lang="uk-UA" dirty="0" smtClean="0"/>
          </a:p>
          <a:p>
            <a:r>
              <a:rPr lang="uk-UA" dirty="0" smtClean="0"/>
              <a:t>розробка </a:t>
            </a:r>
            <a:r>
              <a:rPr lang="uk-UA" dirty="0"/>
              <a:t>дробленої скелі, </a:t>
            </a:r>
            <a:endParaRPr lang="uk-UA" dirty="0" smtClean="0"/>
          </a:p>
          <a:p>
            <a:r>
              <a:rPr lang="uk-UA" dirty="0" smtClean="0"/>
              <a:t>буріння </a:t>
            </a:r>
            <a:r>
              <a:rPr lang="uk-UA" dirty="0"/>
              <a:t>крупних негабаритних каменів, </a:t>
            </a:r>
            <a:endParaRPr lang="uk-UA" dirty="0" smtClean="0"/>
          </a:p>
          <a:p>
            <a:r>
              <a:rPr lang="uk-UA" dirty="0" smtClean="0"/>
              <a:t>підривання </a:t>
            </a:r>
            <a:r>
              <a:rPr lang="uk-UA" dirty="0"/>
              <a:t>негабаритів, </a:t>
            </a:r>
            <a:endParaRPr lang="uk-UA" dirty="0" smtClean="0"/>
          </a:p>
          <a:p>
            <a:r>
              <a:rPr lang="uk-UA" dirty="0" smtClean="0"/>
              <a:t>підгортання </a:t>
            </a:r>
            <a:r>
              <a:rPr lang="uk-UA" dirty="0"/>
              <a:t>каміння до забою</a:t>
            </a:r>
            <a:r>
              <a:rPr lang="uk-UA" dirty="0" smtClean="0"/>
              <a:t>.</a:t>
            </a:r>
          </a:p>
          <a:p>
            <a:r>
              <a:rPr lang="uk-UA" dirty="0"/>
              <a:t>Для видобування корисних копалин звичайно використовують будівельні екскаватори з </a:t>
            </a:r>
            <a:r>
              <a:rPr lang="uk-UA" dirty="0" err="1"/>
              <a:t>ковшами</a:t>
            </a:r>
            <a:r>
              <a:rPr lang="uk-UA" dirty="0"/>
              <a:t> ємкістю 0,5 – 2,5 м</a:t>
            </a:r>
            <a:r>
              <a:rPr lang="uk-UA" baseline="30000" dirty="0"/>
              <a:t>3</a:t>
            </a:r>
            <a:r>
              <a:rPr lang="uk-UA" dirty="0"/>
              <a:t>. Для комплексної механізації робіт перспективними є машини безперервної дії: роторні екскаватори, фрезерні навантажувачі тощо.</a:t>
            </a:r>
            <a:endParaRPr lang="ru-RU" dirty="0"/>
          </a:p>
          <a:p>
            <a:r>
              <a:rPr lang="uk-UA" dirty="0"/>
              <a:t>Пересування порід у відвал і перевезення корисних копалин на заводи здійснюється автомобільним, конвеєрним, залізничним транспортом. У </a:t>
            </a:r>
            <a:r>
              <a:rPr lang="uk-UA" dirty="0" smtClean="0"/>
              <a:t>гірських </a:t>
            </a:r>
            <a:r>
              <a:rPr lang="uk-UA" dirty="0"/>
              <a:t>районах використовують канатні дороги, скіпові підйомники.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171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l" defTabSz="457200" rtl="0">
              <a:spcBef>
                <a:spcPct val="0"/>
              </a:spcBef>
            </a:pP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101" y="966651"/>
            <a:ext cx="5769966" cy="3291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067" y="3773792"/>
            <a:ext cx="4413631" cy="2645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61256" y="4615541"/>
            <a:ext cx="6257108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9900" marR="871855" indent="-722630">
              <a:spcBef>
                <a:spcPts val="32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Схема розробки кар’єру землерийними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машинами </a:t>
            </a:r>
          </a:p>
          <a:p>
            <a:pPr marL="1739900" marR="871855" indent="-722630">
              <a:spcBef>
                <a:spcPts val="320"/>
              </a:spcBef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1-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екскаватор в забої; 2- автосамоскид.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2810" y="663080"/>
            <a:ext cx="8786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Гідромеханізація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- ефективний засіб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комплексної механізації відкритих гірничих робіт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порід, що розташовані нижче рівня води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17" y="2112061"/>
            <a:ext cx="9769929" cy="25150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234" y="5174116"/>
            <a:ext cx="9322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marR="642620" indent="-1270" algn="just">
              <a:spcAft>
                <a:spcPts val="0"/>
              </a:spcAft>
            </a:pP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Схема видобування піску на гідро-механізованому кар’єрі</a:t>
            </a:r>
            <a:r>
              <a:rPr lang="uk-UA" sz="2000" i="1" spc="-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 – земснаряд, 2 – пульпопровід, 3 – понтони, 4, 5 – грохоти- класифікатори, 6 – конвеєр, 7 – карта намиву піску, 8 – склад</a:t>
            </a:r>
            <a:r>
              <a:rPr lang="uk-UA" sz="2000" i="1" spc="-1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гравію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22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48491"/>
          </a:xfrm>
        </p:spPr>
        <p:txBody>
          <a:bodyPr>
            <a:normAutofit fontScale="90000"/>
          </a:bodyPr>
          <a:lstStyle/>
          <a:p>
            <a:r>
              <a:rPr lang="uk-UA" sz="2400" dirty="0" smtClean="0"/>
              <a:t>Подрібнення сировини 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49086" y="1080105"/>
            <a:ext cx="1033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Здійснюють на щебеневих заводах, основною продукцією є фракціонований щебінь</a:t>
            </a:r>
          </a:p>
          <a:p>
            <a:r>
              <a:rPr lang="uk-UA" sz="2000" dirty="0" smtClean="0"/>
              <a:t>Крупністю 40…70мм із вмістом дрібних фракцій до 20мм не менше 50% і збагачений пісок із </a:t>
            </a:r>
            <a:r>
              <a:rPr lang="uk-UA" sz="2000" dirty="0" err="1" smtClean="0"/>
              <a:t>відсівів</a:t>
            </a:r>
            <a:r>
              <a:rPr lang="uk-UA" sz="2000" dirty="0" smtClean="0"/>
              <a:t> подрібнення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67" y="2552699"/>
            <a:ext cx="4757708" cy="31949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79" y="2425559"/>
            <a:ext cx="4846391" cy="38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93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299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Процес виробництва </a:t>
            </a:r>
            <a:r>
              <a:rPr lang="uk-UA" sz="2800" dirty="0" err="1" smtClean="0">
                <a:solidFill>
                  <a:srgbClr val="FF0000"/>
                </a:solidFill>
              </a:rPr>
              <a:t>щебеню</a:t>
            </a:r>
            <a:r>
              <a:rPr lang="uk-UA" sz="2800" dirty="0" smtClean="0">
                <a:solidFill>
                  <a:srgbClr val="FF0000"/>
                </a:solidFill>
              </a:rPr>
              <a:t> і піску на заводі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62595"/>
            <a:ext cx="8596668" cy="4976948"/>
          </a:xfrm>
        </p:spPr>
        <p:txBody>
          <a:bodyPr>
            <a:noAutofit/>
          </a:bodyPr>
          <a:lstStyle/>
          <a:p>
            <a:pPr algn="just"/>
            <a:r>
              <a:rPr lang="uk-UA" sz="2800" dirty="0" err="1" smtClean="0"/>
              <a:t>Тристадійне</a:t>
            </a:r>
            <a:r>
              <a:rPr lang="uk-UA" sz="2800" dirty="0" smtClean="0"/>
              <a:t> подрібнення;</a:t>
            </a:r>
          </a:p>
          <a:p>
            <a:pPr algn="just"/>
            <a:r>
              <a:rPr lang="uk-UA" sz="2800" dirty="0" smtClean="0"/>
              <a:t>Попереднє грохочення перед другою і третьою стадією подрібнення;</a:t>
            </a:r>
          </a:p>
          <a:p>
            <a:pPr algn="just"/>
            <a:r>
              <a:rPr lang="uk-UA" sz="2800" dirty="0" smtClean="0"/>
              <a:t>Грохочення, промивання та сушіння </a:t>
            </a:r>
            <a:r>
              <a:rPr lang="uk-UA" sz="2800" dirty="0" err="1" smtClean="0"/>
              <a:t>щебеню</a:t>
            </a:r>
            <a:r>
              <a:rPr lang="uk-UA" sz="2800" dirty="0" smtClean="0"/>
              <a:t> дрібних фракцій від 5 до 10 і більше 10 до 20 мм;</a:t>
            </a:r>
          </a:p>
          <a:p>
            <a:pPr algn="just"/>
            <a:r>
              <a:rPr lang="uk-UA" sz="2800" dirty="0" smtClean="0"/>
              <a:t>Промивання та класифікація піску із </a:t>
            </a:r>
            <a:r>
              <a:rPr lang="uk-UA" sz="2800" dirty="0" err="1" smtClean="0"/>
              <a:t>відсівів</a:t>
            </a:r>
            <a:r>
              <a:rPr lang="uk-UA" sz="2800" dirty="0" smtClean="0"/>
              <a:t> подрібнення;</a:t>
            </a:r>
          </a:p>
          <a:p>
            <a:pPr algn="just"/>
            <a:r>
              <a:rPr lang="uk-UA" sz="2800" dirty="0" smtClean="0"/>
              <a:t>Сушіння піску;</a:t>
            </a:r>
          </a:p>
          <a:p>
            <a:pPr algn="just"/>
            <a:r>
              <a:rPr lang="uk-UA" sz="2800" dirty="0" smtClean="0"/>
              <a:t>Складування готової продукції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2329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35" y="496388"/>
            <a:ext cx="10214063" cy="5329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034" y="5865223"/>
            <a:ext cx="1093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Переробка гравійно – піщаної суміші</a:t>
            </a:r>
            <a:r>
              <a:rPr lang="uk-UA" dirty="0" smtClean="0"/>
              <a:t>; 1 – пластинчатий живильник; 2 – щокова дробарка первинного подрібнення; 4,5 – конусні дробарки другої і третьої стадії подрібнення; 6- грохот;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5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00743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Нерудні будівельні матеріали </a:t>
            </a:r>
            <a:r>
              <a:rPr lang="uk-UA" sz="3200" dirty="0" smtClean="0"/>
              <a:t>-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1783"/>
            <a:ext cx="8596668" cy="4839579"/>
          </a:xfrm>
        </p:spPr>
        <p:txBody>
          <a:bodyPr>
            <a:normAutofit/>
          </a:bodyPr>
          <a:lstStyle/>
          <a:p>
            <a:r>
              <a:rPr lang="uk-UA" sz="2000" dirty="0" smtClean="0"/>
              <a:t>Це природні кам'яні матеріали, які одержують шляхом добування і переробки щільних і пухких гірських порід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6387" y="2090058"/>
            <a:ext cx="9248504" cy="372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420" indent="344170" algn="ctr">
              <a:spcBef>
                <a:spcPts val="190"/>
              </a:spcBef>
            </a:pPr>
            <a:r>
              <a:rPr lang="uk-UA" sz="24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Основні </a:t>
            </a:r>
            <a:r>
              <a:rPr lang="uk-UA" sz="24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напрями використання нерудних будівельних матеріалів:</a:t>
            </a:r>
            <a:endParaRPr lang="ru-RU" sz="2400" b="1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1143000" marR="124460" lvl="2" indent="-228600">
              <a:lnSpc>
                <a:spcPct val="100000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"/>
              <a:tabLst>
                <a:tab pos="634365" algn="l"/>
              </a:tabLst>
            </a:pP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штучне каміння та вироби для зведення стін будівель, улаштування підлог, сходів</a:t>
            </a:r>
            <a:r>
              <a:rPr lang="uk-UA" sz="2000" spc="1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тощо</a:t>
            </a:r>
            <a:r>
              <a:rPr lang="uk-UA" sz="2000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;</a:t>
            </a:r>
          </a:p>
          <a:p>
            <a:pPr marL="1143000" marR="124460" lvl="2" indent="-228600">
              <a:lnSpc>
                <a:spcPct val="100000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"/>
              <a:tabLst>
                <a:tab pos="634365" algn="l"/>
              </a:tabLst>
            </a:pPr>
            <a:endParaRPr lang="ru-RU" sz="2000" dirty="0">
              <a:latin typeface="Trebuchet MS" panose="020B0603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1143000" lvl="2" indent="-228600">
              <a:lnSpc>
                <a:spcPts val="1695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"/>
              <a:tabLst>
                <a:tab pos="634365" algn="l"/>
              </a:tabLst>
            </a:pP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облицювальні вироби – плити, каміння, профільовані</a:t>
            </a:r>
            <a:r>
              <a:rPr lang="uk-UA" sz="2000" spc="-2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вироби;</a:t>
            </a:r>
            <a:endParaRPr lang="ru-RU" sz="2000" dirty="0">
              <a:latin typeface="Trebuchet MS" panose="020B0603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1143000" marR="122555" lvl="2" indent="-228600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"/>
              <a:tabLst>
                <a:tab pos="634365" algn="l"/>
              </a:tabLst>
            </a:pPr>
            <a:r>
              <a:rPr lang="uk-UA" sz="2000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каміння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та вироби для дорожнього будівництва – брущатка, шашка </a:t>
            </a:r>
            <a:r>
              <a:rPr lang="uk-UA" sz="2000" spc="1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для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брукування, плити, </a:t>
            </a:r>
            <a:r>
              <a:rPr lang="uk-UA" sz="2000" dirty="0" err="1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бордюрний</a:t>
            </a:r>
            <a:r>
              <a:rPr lang="uk-UA" sz="2000" spc="3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камінь</a:t>
            </a:r>
            <a:r>
              <a:rPr lang="uk-UA" sz="2000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;</a:t>
            </a:r>
          </a:p>
          <a:p>
            <a:pPr marL="1143000" lvl="2" indent="-228600">
              <a:lnSpc>
                <a:spcPts val="1685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"/>
              <a:tabLst>
                <a:tab pos="634365" algn="l"/>
              </a:tabLst>
            </a:pPr>
            <a:r>
              <a:rPr lang="uk-UA" sz="2000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каміння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та вироби різних типів для гідротехнічних та інших</a:t>
            </a:r>
            <a:r>
              <a:rPr lang="uk-UA" sz="2000" spc="-7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споруд</a:t>
            </a:r>
            <a:r>
              <a:rPr lang="uk-UA" sz="2000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;</a:t>
            </a:r>
          </a:p>
          <a:p>
            <a:pPr marL="1143000" lvl="2" indent="-228600">
              <a:lnSpc>
                <a:spcPts val="1685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"/>
              <a:tabLst>
                <a:tab pos="634365" algn="l"/>
              </a:tabLst>
            </a:pPr>
            <a:endParaRPr lang="ru-RU" sz="2000" dirty="0">
              <a:latin typeface="Trebuchet MS" panose="020B0603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1143000" lvl="2" indent="-228600">
              <a:lnSpc>
                <a:spcPts val="1705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"/>
              <a:tabLst>
                <a:tab pos="634365" algn="l"/>
              </a:tabLst>
            </a:pPr>
            <a:r>
              <a:rPr lang="uk-UA" sz="2000" spc="-6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нерудні</a:t>
            </a:r>
            <a:r>
              <a:rPr lang="uk-UA" sz="2000" spc="-17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7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матеріали</a:t>
            </a:r>
            <a:r>
              <a:rPr lang="uk-UA" sz="2000" spc="-17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uk-UA" sz="2000" spc="-16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7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бутовий</a:t>
            </a:r>
            <a:r>
              <a:rPr lang="uk-UA" sz="2000" spc="-14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7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камінь,</a:t>
            </a:r>
            <a:r>
              <a:rPr lang="uk-UA" sz="2000" spc="-15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7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заповнювачі</a:t>
            </a:r>
            <a:r>
              <a:rPr lang="uk-UA" sz="2000" spc="-17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55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для</a:t>
            </a:r>
          </a:p>
          <a:p>
            <a:pPr lvl="2">
              <a:lnSpc>
                <a:spcPts val="1705"/>
              </a:lnSpc>
              <a:spcAft>
                <a:spcPts val="0"/>
              </a:spcAft>
              <a:buSzPts val="1400"/>
              <a:tabLst>
                <a:tab pos="634365" algn="l"/>
              </a:tabLst>
            </a:pPr>
            <a:r>
              <a:rPr lang="uk-UA" sz="2000" spc="-5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55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 </a:t>
            </a:r>
            <a:r>
              <a:rPr lang="uk-UA" sz="2000" spc="-155" dirty="0" smtClean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6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бетону</a:t>
            </a:r>
            <a:r>
              <a:rPr lang="uk-UA" sz="2000" spc="-16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70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(щебінь,</a:t>
            </a:r>
            <a:r>
              <a:rPr lang="uk-UA" sz="2000" spc="-15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7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гравій,</a:t>
            </a:r>
            <a:r>
              <a:rPr lang="uk-UA" sz="2000" spc="-13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uk-UA" sz="2000" spc="-75" dirty="0">
                <a:latin typeface="Trebuchet MS" panose="020B0603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пісок).</a:t>
            </a:r>
            <a:endParaRPr lang="ru-RU" sz="2000" dirty="0">
              <a:effectLst/>
              <a:latin typeface="Trebuchet MS" panose="020B060302020202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794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0606" y="770709"/>
            <a:ext cx="86476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/>
              <a:t>Сортування</a:t>
            </a:r>
            <a:r>
              <a:rPr lang="uk-UA" sz="2400" dirty="0" smtClean="0"/>
              <a:t> матеріалу за фракціями виконують кількома способами:</a:t>
            </a:r>
          </a:p>
          <a:p>
            <a:pPr marL="285750" indent="-285750" algn="just">
              <a:buFontTx/>
              <a:buChar char="-"/>
            </a:pPr>
            <a:r>
              <a:rPr lang="uk-UA" sz="2400" dirty="0" smtClean="0"/>
              <a:t>Механічним – за допомогою грохотів різних конструкцій</a:t>
            </a:r>
          </a:p>
          <a:p>
            <a:pPr marL="285750" indent="-285750" algn="just">
              <a:buFontTx/>
              <a:buChar char="-"/>
            </a:pPr>
            <a:r>
              <a:rPr lang="uk-UA" sz="2400" dirty="0" smtClean="0"/>
              <a:t>Гідравлічним;</a:t>
            </a:r>
          </a:p>
          <a:p>
            <a:pPr marL="285750" indent="-285750" algn="just">
              <a:buFontTx/>
              <a:buChar char="-"/>
            </a:pPr>
            <a:r>
              <a:rPr lang="uk-UA" sz="2400" dirty="0" smtClean="0"/>
              <a:t>Повітряним</a:t>
            </a:r>
          </a:p>
          <a:p>
            <a:pPr marL="285750" indent="-285750" algn="just">
              <a:buFontTx/>
              <a:buChar char="-"/>
            </a:pPr>
            <a:r>
              <a:rPr lang="uk-UA" sz="2400" dirty="0" smtClean="0"/>
              <a:t>Магнітним. </a:t>
            </a:r>
          </a:p>
          <a:p>
            <a:pPr marL="285750" indent="-285750" algn="just">
              <a:buFontTx/>
              <a:buChar char="-"/>
            </a:pPr>
            <a:endParaRPr lang="uk-UA" sz="2400" dirty="0"/>
          </a:p>
          <a:p>
            <a:pPr marL="285750" indent="-285750" algn="just">
              <a:buFontTx/>
              <a:buChar char="-"/>
            </a:pPr>
            <a:endParaRPr lang="uk-UA" sz="2400" dirty="0" smtClean="0"/>
          </a:p>
          <a:p>
            <a:pPr algn="just"/>
            <a:r>
              <a:rPr lang="uk-UA" sz="2400" b="1" i="1" dirty="0" smtClean="0"/>
              <a:t>Збагачення</a:t>
            </a:r>
            <a:r>
              <a:rPr lang="uk-UA" sz="2400" dirty="0" smtClean="0"/>
              <a:t> піщано-гравійних сумішей виконують суху і мокру технологію</a:t>
            </a:r>
          </a:p>
          <a:p>
            <a:pPr marL="285750" indent="-285750" algn="just">
              <a:buFontTx/>
              <a:buChar char="-"/>
            </a:pPr>
            <a:r>
              <a:rPr lang="uk-UA" sz="2400" dirty="0" smtClean="0"/>
              <a:t>Сухий спосіб передбачає подрібнення і просіювання через набір сит;</a:t>
            </a:r>
          </a:p>
          <a:p>
            <a:pPr marL="285750" indent="-285750" algn="just">
              <a:buFontTx/>
              <a:buChar char="-"/>
            </a:pPr>
            <a:r>
              <a:rPr lang="uk-UA" sz="2400" dirty="0" smtClean="0"/>
              <a:t>Мокрий спосіб потребує складного обладнання для класифікації матеріалу і одночасному його промиванні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242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106746" cy="879566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Основні підприємства з виробництва нерудних будівельних матеріалів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89167"/>
            <a:ext cx="6753980" cy="4552196"/>
          </a:xfrm>
        </p:spPr>
        <p:txBody>
          <a:bodyPr>
            <a:normAutofit/>
          </a:bodyPr>
          <a:lstStyle/>
          <a:p>
            <a:r>
              <a:rPr lang="uk-UA" b="1" u="sng" dirty="0" smtClean="0"/>
              <a:t>Підприємства </a:t>
            </a:r>
            <a:r>
              <a:rPr lang="uk-UA" b="1" u="sng" dirty="0" err="1" smtClean="0"/>
              <a:t>Технобуд</a:t>
            </a:r>
            <a:r>
              <a:rPr lang="uk-UA" b="1" u="sng" dirty="0" smtClean="0"/>
              <a:t> груп </a:t>
            </a:r>
            <a:r>
              <a:rPr lang="en-US" b="1" u="sng" dirty="0" smtClean="0"/>
              <a:t>TBG</a:t>
            </a:r>
            <a:endParaRPr lang="ru-RU" b="1" u="sng" dirty="0" smtClean="0"/>
          </a:p>
          <a:p>
            <a:r>
              <a:rPr lang="ru-RU" b="1" i="1" dirty="0" smtClean="0"/>
              <a:t>1. Майдан-</a:t>
            </a:r>
            <a:r>
              <a:rPr lang="ru-RU" b="1" i="1" dirty="0" err="1" smtClean="0"/>
              <a:t>іспаський</a:t>
            </a:r>
            <a:r>
              <a:rPr lang="ru-RU" b="1" i="1" dirty="0" smtClean="0"/>
              <a:t> </a:t>
            </a:r>
            <a:r>
              <a:rPr lang="ru-RU" b="1" i="1" dirty="0" err="1"/>
              <a:t>кар'єр</a:t>
            </a:r>
            <a:r>
              <a:rPr lang="ru-RU" b="1" i="1" dirty="0"/>
              <a:t> </a:t>
            </a:r>
            <a:r>
              <a:rPr lang="ru-RU" b="1" i="1" dirty="0" err="1"/>
              <a:t>піщано-гравійної</a:t>
            </a:r>
            <a:r>
              <a:rPr lang="ru-RU" b="1" i="1" dirty="0"/>
              <a:t> </a:t>
            </a:r>
            <a:r>
              <a:rPr lang="ru-RU" b="1" i="1" dirty="0" err="1" smtClean="0"/>
              <a:t>суміші</a:t>
            </a:r>
            <a:endParaRPr lang="ru-RU" b="1" i="1" dirty="0" smtClean="0"/>
          </a:p>
          <a:p>
            <a:pPr marL="0" indent="0">
              <a:buNone/>
            </a:pPr>
            <a:r>
              <a:rPr lang="ru-RU" sz="2000" b="1" dirty="0" err="1" smtClean="0"/>
              <a:t>с.Іспас</a:t>
            </a:r>
            <a:r>
              <a:rPr lang="ru-RU" sz="2000" b="1" dirty="0"/>
              <a:t>, </a:t>
            </a:r>
            <a:r>
              <a:rPr lang="ru-RU" sz="2000" b="1" dirty="0" err="1"/>
              <a:t>Вижницький</a:t>
            </a:r>
            <a:r>
              <a:rPr lang="ru-RU" sz="2000" b="1" dirty="0"/>
              <a:t> район, </a:t>
            </a:r>
            <a:r>
              <a:rPr lang="ru-RU" sz="2000" b="1" dirty="0" err="1"/>
              <a:t>Чернівецька</a:t>
            </a:r>
            <a:r>
              <a:rPr lang="ru-RU" sz="2000" b="1" dirty="0"/>
              <a:t> область </a:t>
            </a:r>
            <a:r>
              <a:rPr lang="ru-RU" sz="2000" b="1" dirty="0" err="1"/>
              <a:t>Родовище</a:t>
            </a:r>
            <a:r>
              <a:rPr lang="ru-RU" sz="2000" b="1" dirty="0"/>
              <a:t> </a:t>
            </a:r>
            <a:r>
              <a:rPr lang="ru-RU" sz="2000" b="1" dirty="0" err="1"/>
              <a:t>піску</a:t>
            </a:r>
            <a:r>
              <a:rPr lang="ru-RU" sz="2000" b="1" dirty="0"/>
              <a:t>, гальки, </a:t>
            </a:r>
            <a:r>
              <a:rPr lang="ru-RU" sz="2000" b="1" dirty="0" err="1"/>
              <a:t>гравію</a:t>
            </a:r>
            <a:r>
              <a:rPr lang="ru-RU" sz="2000" b="1" dirty="0"/>
              <a:t>. </a:t>
            </a:r>
            <a:r>
              <a:rPr lang="ru-RU" sz="2000" b="1" dirty="0" err="1"/>
              <a:t>Розробляється</a:t>
            </a:r>
            <a:r>
              <a:rPr lang="ru-RU" sz="2000" b="1" dirty="0"/>
              <a:t> з 2012 </a:t>
            </a:r>
            <a:r>
              <a:rPr lang="ru-RU" sz="2000" b="1" dirty="0" smtClean="0"/>
              <a:t>року</a:t>
            </a:r>
          </a:p>
          <a:p>
            <a:pPr marL="0" indent="0">
              <a:buNone/>
            </a:pPr>
            <a:r>
              <a:rPr lang="ru-RU" sz="2000" b="1" dirty="0" err="1"/>
              <a:t>Виробнича</a:t>
            </a:r>
            <a:r>
              <a:rPr lang="ru-RU" sz="2000" b="1" dirty="0"/>
              <a:t> </a:t>
            </a:r>
            <a:r>
              <a:rPr lang="ru-RU" sz="2000" b="1" dirty="0" err="1"/>
              <a:t>потужність</a:t>
            </a:r>
            <a:r>
              <a:rPr lang="ru-RU" sz="2000" b="1" dirty="0"/>
              <a:t> - 600 000 тонн </a:t>
            </a:r>
            <a:r>
              <a:rPr lang="ru-RU" sz="2000" b="1" dirty="0" err="1"/>
              <a:t>піщано-гравійної</a:t>
            </a:r>
            <a:r>
              <a:rPr lang="ru-RU" sz="2000" b="1" dirty="0"/>
              <a:t> </a:t>
            </a:r>
            <a:r>
              <a:rPr lang="ru-RU" sz="2000" b="1" dirty="0" err="1"/>
              <a:t>продукції</a:t>
            </a:r>
            <a:r>
              <a:rPr lang="ru-RU" sz="2000" b="1" dirty="0"/>
              <a:t> на </a:t>
            </a:r>
            <a:r>
              <a:rPr lang="ru-RU" sz="2000" b="1" dirty="0" err="1"/>
              <a:t>рік</a:t>
            </a:r>
            <a:r>
              <a:rPr lang="ru-RU" sz="2000" b="1" dirty="0" smtClean="0"/>
              <a:t>.</a:t>
            </a:r>
          </a:p>
          <a:p>
            <a:pPr marL="0" indent="0">
              <a:buNone/>
            </a:pPr>
            <a:r>
              <a:rPr lang="ru-RU" sz="2000" dirty="0" err="1"/>
              <a:t>Переробка</a:t>
            </a:r>
            <a:r>
              <a:rPr lang="ru-RU" sz="2000" dirty="0"/>
              <a:t> </a:t>
            </a:r>
            <a:r>
              <a:rPr lang="ru-RU" sz="2000" dirty="0" err="1"/>
              <a:t>корисної</a:t>
            </a:r>
            <a:r>
              <a:rPr lang="ru-RU" sz="2000" dirty="0"/>
              <a:t> </a:t>
            </a:r>
            <a:r>
              <a:rPr lang="ru-RU" sz="2000" dirty="0" err="1"/>
              <a:t>копалини</a:t>
            </a:r>
            <a:r>
              <a:rPr lang="ru-RU" sz="2000" dirty="0"/>
              <a:t> на </a:t>
            </a:r>
            <a:r>
              <a:rPr lang="ru-RU" sz="2000" dirty="0" err="1"/>
              <a:t>будівельний</a:t>
            </a:r>
            <a:r>
              <a:rPr lang="ru-RU" sz="2000" dirty="0"/>
              <a:t> </a:t>
            </a:r>
            <a:r>
              <a:rPr lang="ru-RU" sz="2000" dirty="0" err="1"/>
              <a:t>щебінь</a:t>
            </a:r>
            <a:r>
              <a:rPr lang="ru-RU" sz="2000" dirty="0"/>
              <a:t> </a:t>
            </a:r>
            <a:r>
              <a:rPr lang="ru-RU" sz="2000" dirty="0" err="1"/>
              <a:t>здійснюється</a:t>
            </a:r>
            <a:r>
              <a:rPr lang="ru-RU" sz="2000" dirty="0"/>
              <a:t> на </a:t>
            </a:r>
            <a:r>
              <a:rPr lang="ru-RU" sz="2000" dirty="0" err="1"/>
              <a:t>сучасному</a:t>
            </a:r>
            <a:r>
              <a:rPr lang="ru-RU" sz="2000" dirty="0"/>
              <a:t> </a:t>
            </a:r>
            <a:r>
              <a:rPr lang="ru-RU" sz="2000" dirty="0" err="1"/>
              <a:t>ірландському</a:t>
            </a:r>
            <a:r>
              <a:rPr lang="ru-RU" sz="2000" dirty="0"/>
              <a:t> </a:t>
            </a:r>
            <a:r>
              <a:rPr lang="ru-RU" sz="2000" dirty="0" err="1"/>
              <a:t>пересувному</a:t>
            </a:r>
            <a:r>
              <a:rPr lang="ru-RU" sz="2000" dirty="0"/>
              <a:t> дробильно-</a:t>
            </a:r>
            <a:r>
              <a:rPr lang="ru-RU" sz="2000" dirty="0" err="1"/>
              <a:t>сортувальному</a:t>
            </a:r>
            <a:r>
              <a:rPr lang="ru-RU" sz="2000" dirty="0"/>
              <a:t> </a:t>
            </a:r>
            <a:r>
              <a:rPr lang="ru-RU" sz="2000" dirty="0" err="1"/>
              <a:t>комплексі</a:t>
            </a:r>
            <a:r>
              <a:rPr lang="ru-RU" sz="2000" dirty="0" smtClean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885" y="1872342"/>
            <a:ext cx="4346390" cy="34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28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92354"/>
            <a:ext cx="4550393" cy="24960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9257" y="787737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 smtClean="0"/>
              <a:t>2.</a:t>
            </a:r>
            <a:r>
              <a:rPr lang="ru-RU" sz="2000" i="1" dirty="0" smtClean="0"/>
              <a:t> </a:t>
            </a:r>
            <a:r>
              <a:rPr lang="ru-RU" sz="2000" i="1" dirty="0" err="1"/>
              <a:t>Кощіївський</a:t>
            </a:r>
            <a:r>
              <a:rPr lang="ru-RU" sz="2000" i="1" dirty="0"/>
              <a:t> </a:t>
            </a:r>
            <a:r>
              <a:rPr lang="ru-RU" sz="2000" i="1" dirty="0" err="1"/>
              <a:t>гранітний</a:t>
            </a:r>
            <a:r>
              <a:rPr lang="ru-RU" sz="2000" i="1" dirty="0"/>
              <a:t> </a:t>
            </a:r>
            <a:r>
              <a:rPr lang="ru-RU" sz="2000" i="1" dirty="0" err="1" smtClean="0"/>
              <a:t>кар'єр</a:t>
            </a:r>
            <a:endParaRPr lang="ru-RU" sz="2000" i="1" dirty="0" smtClean="0"/>
          </a:p>
          <a:p>
            <a:endParaRPr lang="ru-RU" sz="2000" i="1" dirty="0"/>
          </a:p>
          <a:p>
            <a:r>
              <a:rPr lang="ru-RU" sz="2000" b="1" dirty="0"/>
              <a:t>С. </a:t>
            </a:r>
            <a:r>
              <a:rPr lang="ru-RU" sz="2000" b="1" dirty="0" err="1"/>
              <a:t>Кощіївка</a:t>
            </a:r>
            <a:r>
              <a:rPr lang="ru-RU" sz="2000" b="1" dirty="0"/>
              <a:t>, </a:t>
            </a:r>
            <a:r>
              <a:rPr lang="ru-RU" sz="2000" b="1" dirty="0" err="1"/>
              <a:t>Фастівський</a:t>
            </a:r>
            <a:r>
              <a:rPr lang="ru-RU" sz="2000" b="1" dirty="0"/>
              <a:t> район, </a:t>
            </a:r>
            <a:r>
              <a:rPr lang="ru-RU" sz="2000" b="1" dirty="0" err="1"/>
              <a:t>Київська</a:t>
            </a:r>
            <a:r>
              <a:rPr lang="ru-RU" sz="2000" b="1" dirty="0"/>
              <a:t> область. </a:t>
            </a:r>
            <a:r>
              <a:rPr lang="ru-RU" sz="2000" b="1" dirty="0" err="1"/>
              <a:t>Родовище</a:t>
            </a:r>
            <a:r>
              <a:rPr lang="ru-RU" sz="2000" b="1" dirty="0"/>
              <a:t> </a:t>
            </a:r>
            <a:r>
              <a:rPr lang="ru-RU" sz="2000" b="1" dirty="0" err="1"/>
              <a:t>граніту</a:t>
            </a:r>
            <a:r>
              <a:rPr lang="ru-RU" sz="2000" b="1" dirty="0"/>
              <a:t>. </a:t>
            </a:r>
            <a:r>
              <a:rPr lang="ru-RU" sz="2000" b="1" dirty="0" err="1"/>
              <a:t>Розробляється</a:t>
            </a:r>
            <a:r>
              <a:rPr lang="ru-RU" sz="2000" b="1" dirty="0"/>
              <a:t> з 2009 року. </a:t>
            </a:r>
            <a:r>
              <a:rPr lang="ru-RU" sz="2000" b="1" dirty="0" err="1"/>
              <a:t>Виробнича</a:t>
            </a:r>
            <a:r>
              <a:rPr lang="ru-RU" sz="2000" b="1" dirty="0"/>
              <a:t> </a:t>
            </a:r>
            <a:r>
              <a:rPr lang="ru-RU" sz="2000" b="1" dirty="0" err="1"/>
              <a:t>потужність</a:t>
            </a:r>
            <a:r>
              <a:rPr lang="ru-RU" sz="2000" b="1" dirty="0"/>
              <a:t> - </a:t>
            </a:r>
            <a:r>
              <a:rPr lang="ru-RU" sz="2000" b="1" dirty="0" err="1"/>
              <a:t>близько</a:t>
            </a:r>
            <a:r>
              <a:rPr lang="ru-RU" sz="2000" b="1" dirty="0"/>
              <a:t> 1 млн. тонн </a:t>
            </a:r>
            <a:r>
              <a:rPr lang="ru-RU" sz="2000" b="1" dirty="0" err="1"/>
              <a:t>щебеневої</a:t>
            </a:r>
            <a:r>
              <a:rPr lang="ru-RU" sz="2000" b="1" dirty="0"/>
              <a:t> </a:t>
            </a:r>
            <a:r>
              <a:rPr lang="ru-RU" sz="2000" b="1" dirty="0" err="1"/>
              <a:t>продукції</a:t>
            </a:r>
            <a:r>
              <a:rPr lang="ru-RU" sz="2000" b="1" dirty="0"/>
              <a:t> на </a:t>
            </a:r>
            <a:r>
              <a:rPr lang="ru-RU" sz="2000" b="1" dirty="0" err="1"/>
              <a:t>рік</a:t>
            </a:r>
            <a:r>
              <a:rPr lang="ru-RU" sz="2000" b="1" dirty="0"/>
              <a:t>.</a:t>
            </a:r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9257" y="3280727"/>
            <a:ext cx="6299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 </a:t>
            </a:r>
            <a:r>
              <a:rPr lang="uk-UA" b="1" i="1" dirty="0" smtClean="0"/>
              <a:t>3. </a:t>
            </a:r>
            <a:r>
              <a:rPr lang="ru-RU" b="1" i="1" dirty="0" err="1"/>
              <a:t>Клесівський</a:t>
            </a:r>
            <a:r>
              <a:rPr lang="ru-RU" b="1" i="1" dirty="0"/>
              <a:t> </a:t>
            </a:r>
            <a:r>
              <a:rPr lang="ru-RU" b="1" i="1" dirty="0" err="1"/>
              <a:t>кар'єр</a:t>
            </a:r>
            <a:r>
              <a:rPr lang="ru-RU" b="1" i="1" dirty="0"/>
              <a:t> </a:t>
            </a:r>
            <a:r>
              <a:rPr lang="ru-RU" b="1" i="1" dirty="0" err="1"/>
              <a:t>нерудних</a:t>
            </a:r>
            <a:r>
              <a:rPr lang="ru-RU" b="1" i="1" dirty="0"/>
              <a:t> </a:t>
            </a:r>
            <a:r>
              <a:rPr lang="ru-RU" b="1" i="1" dirty="0" err="1"/>
              <a:t>копалин</a:t>
            </a:r>
            <a:r>
              <a:rPr lang="ru-RU" b="1" i="1" dirty="0"/>
              <a:t> </a:t>
            </a:r>
            <a:r>
              <a:rPr lang="ru-RU" b="1" dirty="0"/>
              <a:t>«</a:t>
            </a:r>
            <a:r>
              <a:rPr lang="ru-RU" b="1" dirty="0" err="1"/>
              <a:t>Технобуд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r>
              <a:rPr lang="ru-RU" sz="2000" b="1" dirty="0" err="1"/>
              <a:t>смт</a:t>
            </a:r>
            <a:r>
              <a:rPr lang="ru-RU" sz="2000" b="1" dirty="0"/>
              <a:t>. </a:t>
            </a:r>
            <a:r>
              <a:rPr lang="ru-RU" sz="2000" b="1" dirty="0" err="1"/>
              <a:t>Клесів</a:t>
            </a:r>
            <a:r>
              <a:rPr lang="ru-RU" sz="2000" b="1" dirty="0"/>
              <a:t>, </a:t>
            </a:r>
            <a:r>
              <a:rPr lang="ru-RU" sz="2000" b="1" dirty="0" err="1"/>
              <a:t>Сарненський</a:t>
            </a:r>
            <a:r>
              <a:rPr lang="ru-RU" sz="2000" b="1" dirty="0"/>
              <a:t> район, </a:t>
            </a:r>
            <a:r>
              <a:rPr lang="ru-RU" sz="2000" b="1" dirty="0" err="1"/>
              <a:t>Рівненська</a:t>
            </a:r>
            <a:r>
              <a:rPr lang="ru-RU" sz="2000" b="1" dirty="0"/>
              <a:t> область. </a:t>
            </a:r>
            <a:r>
              <a:rPr lang="ru-RU" sz="2000" b="1" dirty="0" err="1"/>
              <a:t>Родовище</a:t>
            </a:r>
            <a:r>
              <a:rPr lang="ru-RU" sz="2000" b="1" dirty="0"/>
              <a:t> </a:t>
            </a:r>
            <a:r>
              <a:rPr lang="ru-RU" sz="2000" b="1" dirty="0" err="1"/>
              <a:t>граніту</a:t>
            </a:r>
            <a:r>
              <a:rPr lang="ru-RU" sz="2000" b="1" dirty="0"/>
              <a:t>. </a:t>
            </a:r>
            <a:r>
              <a:rPr lang="ru-RU" sz="2000" b="1" dirty="0" err="1"/>
              <a:t>Розробляється</a:t>
            </a:r>
            <a:r>
              <a:rPr lang="ru-RU" sz="2000" b="1" dirty="0"/>
              <a:t> з 1949 року. </a:t>
            </a:r>
            <a:r>
              <a:rPr lang="ru-RU" sz="2000" b="1" dirty="0" err="1"/>
              <a:t>Завдяки</a:t>
            </a:r>
            <a:r>
              <a:rPr lang="ru-RU" sz="2000" b="1" dirty="0"/>
              <a:t> </a:t>
            </a:r>
            <a:r>
              <a:rPr lang="ru-RU" sz="2000" b="1" dirty="0" err="1"/>
              <a:t>модернізації</a:t>
            </a:r>
            <a:r>
              <a:rPr lang="ru-RU" sz="2000" b="1" dirty="0"/>
              <a:t>, </a:t>
            </a:r>
            <a:r>
              <a:rPr lang="ru-RU" sz="2000" b="1" dirty="0" err="1"/>
              <a:t>виробництво</a:t>
            </a:r>
            <a:r>
              <a:rPr lang="ru-RU" sz="2000" b="1" dirty="0"/>
              <a:t> </a:t>
            </a:r>
            <a:r>
              <a:rPr lang="ru-RU" sz="2000" b="1" dirty="0" err="1"/>
              <a:t>продукції</a:t>
            </a:r>
            <a:r>
              <a:rPr lang="ru-RU" sz="2000" b="1" dirty="0"/>
              <a:t> з 200 тис. тонн </a:t>
            </a:r>
            <a:r>
              <a:rPr lang="ru-RU" sz="2000" b="1" dirty="0" err="1"/>
              <a:t>досягло</a:t>
            </a:r>
            <a:r>
              <a:rPr lang="ru-RU" sz="2000" b="1" dirty="0"/>
              <a:t> 5 млн. тонн </a:t>
            </a:r>
            <a:r>
              <a:rPr lang="ru-RU" sz="2000" b="1" dirty="0" err="1"/>
              <a:t>щебеневої</a:t>
            </a:r>
            <a:r>
              <a:rPr lang="ru-RU" sz="2000" b="1" dirty="0"/>
              <a:t> </a:t>
            </a:r>
            <a:r>
              <a:rPr lang="ru-RU" sz="2000" b="1" dirty="0" err="1"/>
              <a:t>продукції</a:t>
            </a:r>
            <a:r>
              <a:rPr lang="ru-RU" sz="2000" b="1" dirty="0"/>
              <a:t> на </a:t>
            </a:r>
            <a:r>
              <a:rPr lang="ru-RU" sz="2000" b="1" dirty="0" err="1"/>
              <a:t>рік</a:t>
            </a:r>
            <a:r>
              <a:rPr lang="ru-RU" sz="2000" b="1" dirty="0"/>
              <a:t>.</a:t>
            </a:r>
            <a:endParaRPr lang="en-US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54099" y="-7405688"/>
            <a:ext cx="6720831" cy="3668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70857" y="5773717"/>
            <a:ext cx="8621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000000"/>
                </a:solidFill>
                <a:latin typeface="inherit"/>
              </a:rPr>
              <a:t>КАПУСТИНСЬКИЙ ГРАНІТНИЙ КАР'ЄР, </a:t>
            </a:r>
            <a:r>
              <a:rPr lang="ru-RU" b="1" cap="all" dirty="0" smtClean="0">
                <a:solidFill>
                  <a:srgbClr val="000000"/>
                </a:solidFill>
                <a:latin typeface="inherit"/>
              </a:rPr>
              <a:t>ПРАТ (</a:t>
            </a:r>
            <a:r>
              <a:rPr lang="ru-RU" b="1" cap="all" dirty="0" err="1" smtClean="0">
                <a:solidFill>
                  <a:srgbClr val="000000"/>
                </a:solidFill>
                <a:latin typeface="inherit"/>
              </a:rPr>
              <a:t>Кіровоградська</a:t>
            </a:r>
            <a:r>
              <a:rPr lang="ru-RU" b="1" cap="all" dirty="0" smtClean="0">
                <a:solidFill>
                  <a:srgbClr val="000000"/>
                </a:solidFill>
                <a:latin typeface="inherit"/>
              </a:rPr>
              <a:t> обл.)</a:t>
            </a:r>
          </a:p>
          <a:p>
            <a:r>
              <a:rPr lang="uk-UA" b="1" cap="all" smtClean="0">
                <a:solidFill>
                  <a:srgbClr val="000000"/>
                </a:solidFill>
                <a:latin typeface="inherit"/>
              </a:rPr>
              <a:t>Коростишевський</a:t>
            </a:r>
            <a:r>
              <a:rPr lang="uk-UA" b="1" cap="all" dirty="0" smtClean="0">
                <a:solidFill>
                  <a:srgbClr val="000000"/>
                </a:solidFill>
                <a:latin typeface="inherit"/>
              </a:rPr>
              <a:t> </a:t>
            </a:r>
            <a:r>
              <a:rPr lang="uk-UA" b="1" cap="all" dirty="0">
                <a:solidFill>
                  <a:srgbClr val="000000"/>
                </a:solidFill>
                <a:latin typeface="inherit"/>
              </a:rPr>
              <a:t>г</a:t>
            </a:r>
            <a:r>
              <a:rPr lang="uk-UA" b="1" cap="all" dirty="0" smtClean="0">
                <a:solidFill>
                  <a:srgbClr val="000000"/>
                </a:solidFill>
                <a:latin typeface="inherit"/>
              </a:rPr>
              <a:t>ранітний кар’єр </a:t>
            </a:r>
            <a:r>
              <a:rPr lang="uk-UA" b="1" cap="all" dirty="0" smtClean="0">
                <a:solidFill>
                  <a:srgbClr val="000000"/>
                </a:solidFill>
                <a:latin typeface="inherit"/>
              </a:rPr>
              <a:t>( житомирська обл.)</a:t>
            </a:r>
            <a:endParaRPr lang="ru-RU" b="1" cap="all" dirty="0">
              <a:solidFill>
                <a:srgbClr val="000000"/>
              </a:solidFill>
              <a:latin typeface="inherit"/>
            </a:endParaRPr>
          </a:p>
          <a:p>
            <a:endParaRPr lang="ru-RU" dirty="0">
              <a:solidFill>
                <a:srgbClr val="3F3F3F"/>
              </a:solidFill>
              <a:latin typeface="Lato"/>
            </a:endParaRPr>
          </a:p>
          <a:p>
            <a:pPr algn="ctr"/>
            <a:r>
              <a:rPr lang="ru-RU" dirty="0" err="1">
                <a:solidFill>
                  <a:srgbClr val="198B84"/>
                </a:solidFill>
                <a:latin typeface="Lato"/>
                <a:hlinkClick r:id="rId4"/>
              </a:rPr>
              <a:t>Дані</a:t>
            </a:r>
            <a:r>
              <a:rPr lang="ru-RU" dirty="0">
                <a:solidFill>
                  <a:srgbClr val="198B84"/>
                </a:solidFill>
                <a:latin typeface="Lato"/>
                <a:hlinkClick r:id="rId4"/>
              </a:rPr>
              <a:t> не </a:t>
            </a:r>
            <a:r>
              <a:rPr lang="ru-RU" dirty="0" err="1">
                <a:solidFill>
                  <a:srgbClr val="198B84"/>
                </a:solidFill>
                <a:latin typeface="Lato"/>
                <a:hlinkClick r:id="rId4"/>
              </a:rPr>
              <a:t>точні</a:t>
            </a:r>
            <a:r>
              <a:rPr lang="ru-RU" dirty="0">
                <a:solidFill>
                  <a:srgbClr val="198B84"/>
                </a:solidFill>
                <a:latin typeface="Lato"/>
                <a:hlinkClick r:id="rId4"/>
              </a:rPr>
              <a:t>? </a:t>
            </a:r>
            <a:r>
              <a:rPr lang="ru-RU" dirty="0" err="1">
                <a:solidFill>
                  <a:srgbClr val="198B84"/>
                </a:solidFill>
                <a:latin typeface="Lato"/>
                <a:hlinkClick r:id="rId4"/>
              </a:rPr>
              <a:t>Повідомте</a:t>
            </a:r>
            <a:r>
              <a:rPr lang="ru-RU" dirty="0">
                <a:solidFill>
                  <a:srgbClr val="198B84"/>
                </a:solidFill>
                <a:latin typeface="Lato"/>
                <a:hlinkClick r:id="rId4"/>
              </a:rPr>
              <a:t> про </a:t>
            </a:r>
            <a:r>
              <a:rPr lang="ru-RU" dirty="0" err="1">
                <a:solidFill>
                  <a:srgbClr val="198B84"/>
                </a:solidFill>
                <a:latin typeface="Lato"/>
                <a:hlinkClick r:id="rId4"/>
              </a:rPr>
              <a:t>це</a:t>
            </a:r>
            <a:r>
              <a:rPr lang="ru-RU" dirty="0">
                <a:solidFill>
                  <a:srgbClr val="198B84"/>
                </a:solidFill>
                <a:latin typeface="Lato"/>
                <a:hlinkClick r:id="rId4"/>
              </a:rPr>
              <a:t>!</a:t>
            </a:r>
            <a:endParaRPr lang="ru-RU" dirty="0">
              <a:solidFill>
                <a:srgbClr val="3F3F3F"/>
              </a:solidFill>
              <a:latin typeface="Lato"/>
            </a:endParaRPr>
          </a:p>
          <a:p>
            <a:r>
              <a:rPr lang="ru-RU" dirty="0">
                <a:solidFill>
                  <a:srgbClr val="3F3F3F"/>
                </a:solidFill>
                <a:latin typeface="Lato"/>
              </a:rPr>
              <a:t/>
            </a:r>
            <a:br>
              <a:rPr lang="ru-RU" dirty="0">
                <a:solidFill>
                  <a:srgbClr val="3F3F3F"/>
                </a:solidFill>
                <a:latin typeface="Lato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63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01634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Характеристики природних кам'яних матеріалів    ( ДСТУ Б А.1.1-32-94)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15737"/>
            <a:ext cx="8596668" cy="4865705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uk-UA" sz="2400" dirty="0" smtClean="0"/>
              <a:t>- Середня густина : важкі (&gt;1800 кг/м3) та легкі ( ≤1800 кг/м3);</a:t>
            </a:r>
          </a:p>
          <a:p>
            <a:pPr algn="just">
              <a:buFontTx/>
              <a:buChar char="-"/>
            </a:pPr>
            <a:r>
              <a:rPr lang="uk-UA" sz="2400" dirty="0" smtClean="0"/>
              <a:t>- Міцність на стиск: марки М4, М7, М10, М15, М25, …М1000, причому легкі </a:t>
            </a:r>
            <a:r>
              <a:rPr lang="uk-UA" sz="2400" dirty="0" err="1" smtClean="0"/>
              <a:t>камяні</a:t>
            </a:r>
            <a:r>
              <a:rPr lang="uk-UA" sz="2400" dirty="0" smtClean="0"/>
              <a:t> матеріали мають марки до 200, а важкі – від 1000 і вище);</a:t>
            </a:r>
          </a:p>
          <a:p>
            <a:pPr algn="just">
              <a:buFontTx/>
              <a:buChar char="-"/>
            </a:pPr>
            <a:r>
              <a:rPr lang="uk-UA" sz="2400" dirty="0" smtClean="0"/>
              <a:t>- Морозостійкість : марки </a:t>
            </a:r>
            <a:r>
              <a:rPr lang="en-US" sz="2400" dirty="0" smtClean="0"/>
              <a:t>F10, F15, F25, F100, F200, F300, F500</a:t>
            </a:r>
            <a:r>
              <a:rPr lang="uk-UA" sz="2400" dirty="0" smtClean="0"/>
              <a:t>;</a:t>
            </a:r>
          </a:p>
          <a:p>
            <a:pPr algn="just">
              <a:buFontTx/>
              <a:buChar char="-"/>
            </a:pPr>
            <a:r>
              <a:rPr lang="uk-UA" sz="2400" dirty="0"/>
              <a:t>-</a:t>
            </a:r>
            <a:r>
              <a:rPr lang="uk-UA" sz="2400" dirty="0" smtClean="0"/>
              <a:t> Коефіцієнт розм'якшення: 0,6; 0,75; 0,8; 0,9; 1,0 ( для зовнішніх стін будівель і споруд – не менше 0,6; для фундаментів, дорожніх і гідротехнічних споруд – не менше 0,8)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6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524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Класифікація родовищ і підприємств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72047"/>
            <a:ext cx="8596668" cy="4826516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000" dirty="0"/>
              <a:t>Родовища нерудних будівельних матеріалів класифікуються за місцем розташування, обсягом запасів корисних копалин, характером їх залягання та потужністю, фізико – механічними та хімічними властивостями.</a:t>
            </a:r>
            <a:endParaRPr lang="ru-RU" sz="2000" dirty="0"/>
          </a:p>
          <a:p>
            <a:pPr algn="just"/>
            <a:r>
              <a:rPr lang="uk-UA" sz="2000" b="1" i="1" dirty="0"/>
              <a:t>За ступенем вивченості </a:t>
            </a:r>
            <a:r>
              <a:rPr lang="uk-UA" sz="2000" dirty="0"/>
              <a:t>родовищ корисних копалин вони поділяються на три категорії А, В, С, з поділом третьої категорії на дві підгрупи С</a:t>
            </a:r>
            <a:r>
              <a:rPr lang="uk-UA" sz="2000" baseline="-25000" dirty="0"/>
              <a:t>1</a:t>
            </a:r>
            <a:r>
              <a:rPr lang="uk-UA" sz="2000" dirty="0"/>
              <a:t> і С</a:t>
            </a:r>
            <a:r>
              <a:rPr lang="uk-UA" sz="2000" baseline="-25000" dirty="0"/>
              <a:t>2</a:t>
            </a:r>
            <a:r>
              <a:rPr lang="uk-UA" sz="2000" dirty="0"/>
              <a:t>.</a:t>
            </a:r>
            <a:endParaRPr lang="ru-RU" sz="2000" dirty="0"/>
          </a:p>
          <a:p>
            <a:pPr algn="just"/>
            <a:r>
              <a:rPr lang="uk-UA" sz="2000" b="1" i="1" dirty="0"/>
              <a:t>До категорії А </a:t>
            </a:r>
            <a:r>
              <a:rPr lang="uk-UA" sz="2000" dirty="0"/>
              <a:t>відносяться родовища, запаси, якість та умови залягання </a:t>
            </a:r>
            <a:r>
              <a:rPr lang="uk-UA" sz="2000" dirty="0" smtClean="0"/>
              <a:t>яких</a:t>
            </a:r>
            <a:r>
              <a:rPr lang="uk-UA" sz="2000" dirty="0"/>
              <a:t> повністю вивчені та відзначені буровими свердловинами.</a:t>
            </a:r>
            <a:endParaRPr lang="ru-RU" sz="2000" dirty="0"/>
          </a:p>
          <a:p>
            <a:pPr algn="just"/>
            <a:r>
              <a:rPr lang="uk-UA" sz="2000" b="1" i="1" dirty="0" smtClean="0"/>
              <a:t>До </a:t>
            </a:r>
            <a:r>
              <a:rPr lang="uk-UA" sz="2000" b="1" i="1" dirty="0"/>
              <a:t>категорії В </a:t>
            </a:r>
            <a:r>
              <a:rPr lang="uk-UA" sz="2000" dirty="0"/>
              <a:t>відносяться копалини, запаси яких розвідані та вивчені з детальністю, яка забезпечує лише основні відомості про особливості умов залягання, якість та їх технологічні особливості</a:t>
            </a:r>
            <a:r>
              <a:rPr lang="uk-UA" sz="2000" dirty="0" smtClean="0"/>
              <a:t>.</a:t>
            </a:r>
          </a:p>
          <a:p>
            <a:pPr marL="0" indent="0" algn="just">
              <a:buNone/>
            </a:pPr>
            <a:r>
              <a:rPr lang="uk-UA" sz="2000" dirty="0" smtClean="0"/>
              <a:t>      </a:t>
            </a:r>
            <a:r>
              <a:rPr lang="uk-UA" sz="2000" b="1" i="1" dirty="0"/>
              <a:t>До категорії С</a:t>
            </a:r>
            <a:r>
              <a:rPr lang="uk-UA" sz="2000" b="1" i="1" baseline="-25000" dirty="0"/>
              <a:t>1</a:t>
            </a:r>
            <a:r>
              <a:rPr lang="uk-UA" sz="2000" b="1" i="1" dirty="0"/>
              <a:t> і С</a:t>
            </a:r>
            <a:r>
              <a:rPr lang="uk-UA" sz="2000" b="1" i="1" baseline="-25000" dirty="0"/>
              <a:t>2</a:t>
            </a:r>
            <a:r>
              <a:rPr lang="uk-UA" sz="2000" b="1" i="1" dirty="0"/>
              <a:t> </a:t>
            </a:r>
            <a:r>
              <a:rPr lang="uk-UA" sz="2000" dirty="0"/>
              <a:t>відносяться родовища, запаси яких визначені лише </a:t>
            </a:r>
            <a:r>
              <a:rPr lang="uk-UA" sz="2000" dirty="0" smtClean="0"/>
              <a:t> на       основі </a:t>
            </a:r>
            <a:r>
              <a:rPr lang="uk-UA" sz="2000" dirty="0"/>
              <a:t>зрідженої мережі розвідувальних свердловин.</a:t>
            </a:r>
            <a:endParaRPr lang="ru-RU" sz="2000" dirty="0"/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1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Запаси нерудних будівельних матеріалів поділяються на дві групи: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2000" dirty="0"/>
              <a:t>балансові та позабалансові.</a:t>
            </a:r>
            <a:endParaRPr lang="ru-RU" sz="2000" dirty="0"/>
          </a:p>
          <a:p>
            <a:pPr algn="just"/>
            <a:r>
              <a:rPr lang="uk-UA" sz="2000" dirty="0"/>
              <a:t>Балансові запаси повністю відповідають вимогам ДСТ та технічних умов на постачання нерудних будівельних матеріалів. Позабалансові запаси характеризуються низьким вмістом корисної породи, малою потужністю промислових шарів, тому вони розглядаються як резервні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/>
              <a:t>Запаси корисних </a:t>
            </a:r>
            <a:r>
              <a:rPr lang="uk-UA" sz="2000" dirty="0" smtClean="0"/>
              <a:t>копалин повинні </a:t>
            </a:r>
            <a:r>
              <a:rPr lang="uk-UA" sz="2000" dirty="0"/>
              <a:t>забезпечувати експлуатацію кар’єрів на  протязі  10  –  15  років  при  обсязі  матеріалу,  що  добувається  100 – 250 тис. м</a:t>
            </a:r>
            <a:r>
              <a:rPr lang="uk-UA" sz="2000" baseline="30000" dirty="0"/>
              <a:t>3</a:t>
            </a:r>
            <a:r>
              <a:rPr lang="uk-UA" sz="2000" dirty="0"/>
              <a:t> на рік, та 20 – 25 років для більш потужних кар’єрів.</a:t>
            </a:r>
            <a:endParaRPr lang="ru-RU" sz="2000" dirty="0"/>
          </a:p>
          <a:p>
            <a:pPr algn="just"/>
            <a:endParaRPr lang="ru-RU" sz="2800" dirty="0"/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412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6057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Кар’єри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нерудних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будівельних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матеріалів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75657"/>
            <a:ext cx="10373844" cy="5329646"/>
          </a:xfrm>
        </p:spPr>
        <p:txBody>
          <a:bodyPr>
            <a:normAutofit/>
          </a:bodyPr>
          <a:lstStyle/>
          <a:p>
            <a:pPr algn="just"/>
            <a:r>
              <a:rPr lang="uk-UA" sz="2000" b="1" i="1" dirty="0" smtClean="0"/>
              <a:t>Кар’єри </a:t>
            </a:r>
            <a:r>
              <a:rPr lang="uk-UA" sz="2000" b="1" i="1" dirty="0"/>
              <a:t>поділяються на </a:t>
            </a:r>
            <a:r>
              <a:rPr lang="uk-UA" sz="2000" dirty="0" smtClean="0"/>
              <a:t>кам’яні, </a:t>
            </a:r>
            <a:r>
              <a:rPr lang="uk-UA" sz="2000" dirty="0" err="1"/>
              <a:t>пісково</a:t>
            </a:r>
            <a:r>
              <a:rPr lang="uk-UA" sz="2000" dirty="0"/>
              <a:t> – гравійні, піщані та глиняні.</a:t>
            </a:r>
            <a:endParaRPr lang="ru-RU" sz="2000" dirty="0"/>
          </a:p>
          <a:p>
            <a:pPr algn="just"/>
            <a:r>
              <a:rPr lang="uk-UA" sz="2000" b="1" i="1" dirty="0"/>
              <a:t>Кам’яні кар’єри </a:t>
            </a:r>
            <a:r>
              <a:rPr lang="uk-UA" sz="2000" dirty="0" smtClean="0"/>
              <a:t>поділяються </a:t>
            </a:r>
            <a:r>
              <a:rPr lang="uk-UA" sz="2000" dirty="0"/>
              <a:t>на кар’єри рваного каменю, якій утворюється при підриві гірських порід (бутовий камінь), та штучного колотого каменю.</a:t>
            </a:r>
            <a:endParaRPr lang="ru-RU" sz="2000" dirty="0"/>
          </a:p>
          <a:p>
            <a:pPr algn="just"/>
            <a:r>
              <a:rPr lang="uk-UA" sz="2000" b="1" i="1" dirty="0"/>
              <a:t>Піскові кар’єри </a:t>
            </a:r>
            <a:r>
              <a:rPr lang="uk-UA" sz="2000" dirty="0"/>
              <a:t>поділяються на кар’єри гірського та річкового піску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 </a:t>
            </a:r>
            <a:r>
              <a:rPr lang="uk-UA" sz="2000" b="1" i="1" dirty="0"/>
              <a:t>В залежності від розташування </a:t>
            </a:r>
            <a:r>
              <a:rPr lang="uk-UA" sz="2000" dirty="0"/>
              <a:t>на місцевості кар’єри поділяються </a:t>
            </a:r>
            <a:r>
              <a:rPr lang="uk-UA" sz="2000" dirty="0" smtClean="0"/>
              <a:t>на: </a:t>
            </a:r>
            <a:r>
              <a:rPr lang="uk-UA" sz="2000" dirty="0"/>
              <a:t>гірські, заплавні та руслові, </a:t>
            </a:r>
            <a:endParaRPr lang="uk-UA" sz="2000" dirty="0" smtClean="0"/>
          </a:p>
          <a:p>
            <a:pPr algn="just"/>
            <a:r>
              <a:rPr lang="uk-UA" sz="2000" b="1" i="1" dirty="0" smtClean="0"/>
              <a:t>За </a:t>
            </a:r>
            <a:r>
              <a:rPr lang="uk-UA" sz="2000" b="1" i="1" dirty="0"/>
              <a:t>характером залягання корисної </a:t>
            </a:r>
            <a:r>
              <a:rPr lang="uk-UA" sz="2000" b="1" i="1" dirty="0" smtClean="0"/>
              <a:t>породи</a:t>
            </a:r>
            <a:r>
              <a:rPr lang="uk-UA" sz="2000" b="1" dirty="0" smtClean="0"/>
              <a:t> </a:t>
            </a:r>
            <a:r>
              <a:rPr lang="uk-UA" sz="2000" dirty="0"/>
              <a:t>з суцільним, пошаровим </a:t>
            </a:r>
            <a:r>
              <a:rPr lang="uk-UA" sz="2000" dirty="0" smtClean="0"/>
              <a:t> </a:t>
            </a:r>
            <a:r>
              <a:rPr lang="uk-UA" sz="2000" dirty="0"/>
              <a:t>заляганням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b="1" i="1" dirty="0"/>
              <a:t>За призначенням </a:t>
            </a:r>
            <a:r>
              <a:rPr lang="uk-UA" sz="2000" dirty="0" smtClean="0"/>
              <a:t>: </a:t>
            </a:r>
            <a:r>
              <a:rPr lang="uk-UA" sz="2000" i="1" dirty="0"/>
              <a:t>промислові</a:t>
            </a:r>
            <a:r>
              <a:rPr lang="uk-UA" sz="2000" dirty="0"/>
              <a:t> – постійно діючі підприємства, що обслуговують різних споживачів у районі їх розташування, </a:t>
            </a:r>
            <a:r>
              <a:rPr lang="uk-UA" sz="2000" i="1" dirty="0"/>
              <a:t>сировинні ,</a:t>
            </a:r>
            <a:r>
              <a:rPr lang="uk-UA" sz="2000" dirty="0"/>
              <a:t> </a:t>
            </a:r>
            <a:r>
              <a:rPr lang="uk-UA" sz="2000" dirty="0" smtClean="0"/>
              <a:t>(постійні, що </a:t>
            </a:r>
            <a:r>
              <a:rPr lang="uk-UA" sz="2000" dirty="0"/>
              <a:t>постачають матеріали для підприємств </a:t>
            </a:r>
            <a:r>
              <a:rPr lang="uk-UA" sz="2000" dirty="0" smtClean="0"/>
              <a:t>будівельних матеріалів </a:t>
            </a:r>
            <a:r>
              <a:rPr lang="uk-UA" sz="2000" dirty="0"/>
              <a:t>і </a:t>
            </a:r>
            <a:r>
              <a:rPr lang="uk-UA" sz="2000" dirty="0" smtClean="0"/>
              <a:t> </a:t>
            </a:r>
            <a:r>
              <a:rPr lang="uk-UA" sz="2000" dirty="0"/>
              <a:t>будівельні – тимчасові, що обслуговують окремі об’єкти під час їх </a:t>
            </a:r>
            <a:r>
              <a:rPr lang="uk-UA" sz="2000" dirty="0" smtClean="0"/>
              <a:t>будівництва).</a:t>
            </a:r>
            <a:endParaRPr lang="ru-RU" sz="2000" dirty="0"/>
          </a:p>
          <a:p>
            <a:pPr algn="just"/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56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325" y="-289152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3838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298</TotalTime>
  <Words>1278</Words>
  <Application>Microsoft Office PowerPoint</Application>
  <PresentationFormat>Широкоэкранный</PresentationFormat>
  <Paragraphs>111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inherit</vt:lpstr>
      <vt:lpstr>Lato</vt:lpstr>
      <vt:lpstr>Symbol</vt:lpstr>
      <vt:lpstr>Times New Roman</vt:lpstr>
      <vt:lpstr>Trebuchet MS</vt:lpstr>
      <vt:lpstr>Wingdings 3</vt:lpstr>
      <vt:lpstr>Аспект</vt:lpstr>
      <vt:lpstr>Виробництво нерудних будівельних матеріалів і виробів</vt:lpstr>
      <vt:lpstr>Нерудні будівельні матеріали -</vt:lpstr>
      <vt:lpstr>Характеристики природних кам'яних матеріалів    ( ДСТУ Б А.1.1-32-94)</vt:lpstr>
      <vt:lpstr>Класифікація родовищ і підприємств</vt:lpstr>
      <vt:lpstr>Запаси нерудних будівельних матеріалів поділяються на дві групи:</vt:lpstr>
      <vt:lpstr>Кар’єри нерудних будівельних матеріалів</vt:lpstr>
      <vt:lpstr>Презентация PowerPoint</vt:lpstr>
      <vt:lpstr>Презентация PowerPoint</vt:lpstr>
      <vt:lpstr>Презентация PowerPoint</vt:lpstr>
      <vt:lpstr>Виробництво щебеню, гравію і піску</vt:lpstr>
      <vt:lpstr>Презентация PowerPoint</vt:lpstr>
      <vt:lpstr>Технологічний процес виробництва</vt:lpstr>
      <vt:lpstr>Презентация PowerPoint</vt:lpstr>
      <vt:lpstr>Склад робочих процесів при видобуванні каміння</vt:lpstr>
      <vt:lpstr> </vt:lpstr>
      <vt:lpstr>Презентация PowerPoint</vt:lpstr>
      <vt:lpstr>Подрібнення сировини </vt:lpstr>
      <vt:lpstr>Процес виробництва щебеню і піску на заводі</vt:lpstr>
      <vt:lpstr>Презентация PowerPoint</vt:lpstr>
      <vt:lpstr>Презентация PowerPoint</vt:lpstr>
      <vt:lpstr>Основні підприємства з виробництва нерудних будівельних матеріалів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Виробництво нерудних будівельних матеріалів і виробів</dc:title>
  <dc:creator>Кафедра ТБКВМ</dc:creator>
  <cp:lastModifiedBy>Кафедра ТБКВМ</cp:lastModifiedBy>
  <cp:revision>31</cp:revision>
  <dcterms:created xsi:type="dcterms:W3CDTF">2021-10-19T08:47:34Z</dcterms:created>
  <dcterms:modified xsi:type="dcterms:W3CDTF">2022-02-22T10:50:37Z</dcterms:modified>
</cp:coreProperties>
</file>