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6" r:id="rId3"/>
    <p:sldId id="280" r:id="rId4"/>
    <p:sldId id="278" r:id="rId5"/>
    <p:sldId id="279" r:id="rId6"/>
    <p:sldId id="277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71" r:id="rId20"/>
    <p:sldId id="273" r:id="rId21"/>
    <p:sldId id="269" r:id="rId22"/>
    <p:sldId id="270" r:id="rId23"/>
    <p:sldId id="274" r:id="rId24"/>
    <p:sldId id="275" r:id="rId25"/>
    <p:sldId id="281" r:id="rId26"/>
    <p:sldId id="282" r:id="rId27"/>
    <p:sldId id="285" r:id="rId28"/>
    <p:sldId id="283" r:id="rId29"/>
    <p:sldId id="286" r:id="rId30"/>
    <p:sldId id="284" r:id="rId31"/>
    <p:sldId id="287" r:id="rId32"/>
    <p:sldId id="293" r:id="rId33"/>
    <p:sldId id="290" r:id="rId34"/>
    <p:sldId id="291" r:id="rId35"/>
    <p:sldId id="292" r:id="rId36"/>
    <p:sldId id="288" r:id="rId37"/>
    <p:sldId id="294" r:id="rId38"/>
    <p:sldId id="296" r:id="rId39"/>
    <p:sldId id="297" r:id="rId40"/>
    <p:sldId id="289" r:id="rId41"/>
    <p:sldId id="272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goldkeybrd.com/index.php?route=blog/article&amp;blog_category_id=72&amp;article_id=12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1%D0%B8%D0%BD%D1%82%D0%B5%D1%82%D0%B8%D1%87%D0%BD%D1%96_%D1%81%D0%BC%D0%BE%D0%BB%D0%B8" TargetMode="External"/><Relationship Id="rId3" Type="http://schemas.openxmlformats.org/officeDocument/2006/relationships/hyperlink" Target="https://uk.wikipedia.org/w/index.php?title=%D0%94%D0%B5%D1%84%D1%96%D0%B1%D1%80%D0%B0%D1%82%D0%BE%D1%80&amp;action=edit&amp;redlink=1" TargetMode="External"/><Relationship Id="rId7" Type="http://schemas.openxmlformats.org/officeDocument/2006/relationships/hyperlink" Target="https://uk.wikipedia.org/wiki/%D0%92%D0%BE%D0%BB%D0%BE%D0%B3%D0%BE%D1%81%D1%82%D1%96%D0%B9%D0%BA%D1%96%D1%81%D1%82%D1%8C" TargetMode="External"/><Relationship Id="rId2" Type="http://schemas.openxmlformats.org/officeDocument/2006/relationships/hyperlink" Target="https://uk.wikipedia.org/wiki/%D0%92%D0%BE%D0%BB%D0%BE%D0%BA%D0%BD%D0%B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9A%D0%B0%D0%BD%D1%96%D1%84%D0%BE%D0%BB%D1%8C" TargetMode="External"/><Relationship Id="rId11" Type="http://schemas.openxmlformats.org/officeDocument/2006/relationships/hyperlink" Target="https://uk.wikipedia.org/wiki/%D0%A2%D0%B0%D0%BB%D0%BE%D0%B2%D0%B0_%D0%BE%D0%BB%D1%96%D1%8F" TargetMode="External"/><Relationship Id="rId5" Type="http://schemas.openxmlformats.org/officeDocument/2006/relationships/hyperlink" Target="https://uk.wikipedia.org/wiki/%D0%9F%D0%B0%D1%80%D0%B0%D1%84%D1%96%D0%BD" TargetMode="External"/><Relationship Id="rId10" Type="http://schemas.openxmlformats.org/officeDocument/2006/relationships/hyperlink" Target="https://uk.wikipedia.org/wiki/%D0%90%D0%BD%D1%82%D0%B8%D1%81%D0%B5%D0%BF%D1%82%D0%B8%D0%BA%D0%B8" TargetMode="External"/><Relationship Id="rId4" Type="http://schemas.openxmlformats.org/officeDocument/2006/relationships/hyperlink" Target="https://uk.wikipedia.org/wiki/%D0%9A%D0%BE%D1%81%D1%82%D1%80%D0%B8%D1%86%D1%8F" TargetMode="External"/><Relationship Id="rId9" Type="http://schemas.openxmlformats.org/officeDocument/2006/relationships/hyperlink" Target="https://uk.wikipedia.org/wiki/%D0%90%D0%BD%D1%82%D0%B8%D0%BF%D1%96%D1%80%D0%B5%D0%BD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Виробництво виробів і конструкцій з деревини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080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45472" y="679269"/>
            <a:ext cx="91701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u="sng" dirty="0" err="1" smtClean="0"/>
              <a:t>Погонажні</a:t>
            </a:r>
            <a:r>
              <a:rPr lang="uk-UA" b="1" i="1" u="sng" dirty="0" smtClean="0"/>
              <a:t> профільовані вироби </a:t>
            </a:r>
            <a:r>
              <a:rPr lang="uk-UA" dirty="0" smtClean="0"/>
              <a:t>– шпунтовані і фальцьовані дошки, плінтуси, </a:t>
            </a:r>
            <a:r>
              <a:rPr lang="uk-UA" dirty="0" err="1" smtClean="0"/>
              <a:t>налічники</a:t>
            </a:r>
            <a:r>
              <a:rPr lang="uk-UA" dirty="0" smtClean="0"/>
              <a:t>, підвіконні дошки, поручні тощо</a:t>
            </a:r>
          </a:p>
          <a:p>
            <a:endParaRPr lang="uk-UA" dirty="0"/>
          </a:p>
          <a:p>
            <a:r>
              <a:rPr lang="uk-UA" b="1" i="1" u="sng" dirty="0" smtClean="0"/>
              <a:t>Фанера</a:t>
            </a:r>
            <a:r>
              <a:rPr lang="uk-UA" b="1" i="1" dirty="0" smtClean="0"/>
              <a:t> </a:t>
            </a:r>
            <a:r>
              <a:rPr lang="uk-UA" dirty="0" smtClean="0"/>
              <a:t>– листовий матеріал, склеєних з кількох листів лущеного дерев’яного шпону товщиною 1,5…18мм, розміри листа до 1525…2400мм</a:t>
            </a:r>
          </a:p>
          <a:p>
            <a:endParaRPr lang="uk-UA" dirty="0"/>
          </a:p>
          <a:p>
            <a:r>
              <a:rPr lang="uk-UA" b="1" i="1" u="sng" dirty="0" smtClean="0"/>
              <a:t>Клеєні дерев’яні конструкції </a:t>
            </a:r>
            <a:r>
              <a:rPr lang="uk-UA" dirty="0" smtClean="0"/>
              <a:t>виготовляють склеюванням із невеликих заготовок великорозмірних конструкційних елементів високої міцності</a:t>
            </a:r>
          </a:p>
          <a:p>
            <a:endParaRPr lang="uk-UA" dirty="0"/>
          </a:p>
          <a:p>
            <a:r>
              <a:rPr lang="uk-UA" b="1" i="1" u="sng" dirty="0" smtClean="0"/>
              <a:t>Віконні і дверні блоки </a:t>
            </a:r>
          </a:p>
          <a:p>
            <a:endParaRPr lang="uk-UA" u="sng" dirty="0"/>
          </a:p>
          <a:p>
            <a:r>
              <a:rPr lang="uk-UA" b="1" i="1" u="sng" dirty="0" smtClean="0"/>
              <a:t>Деревоволокнисті ( ДВП) і </a:t>
            </a:r>
            <a:r>
              <a:rPr lang="uk-UA" b="1" i="1" u="sng" dirty="0" err="1" smtClean="0"/>
              <a:t>деревностружкові</a:t>
            </a:r>
            <a:r>
              <a:rPr lang="uk-UA" b="1" i="1" u="sng" dirty="0" smtClean="0"/>
              <a:t> (ДСП) плити</a:t>
            </a:r>
          </a:p>
          <a:p>
            <a:endParaRPr lang="uk-UA" u="sng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17" y="4237808"/>
            <a:ext cx="3621405" cy="2620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361" y="4237808"/>
            <a:ext cx="3565615" cy="2620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153" y="4237808"/>
            <a:ext cx="3464109" cy="262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93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18309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Виготовлення пиломатеріалів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27909"/>
            <a:ext cx="8596668" cy="4813453"/>
          </a:xfrm>
        </p:spPr>
        <p:txBody>
          <a:bodyPr>
            <a:normAutofit/>
          </a:bodyPr>
          <a:lstStyle/>
          <a:p>
            <a:r>
              <a:rPr lang="uk-UA" sz="2400" b="1" i="1" dirty="0" smtClean="0"/>
              <a:t>Переробка колод на пиляні матеріали </a:t>
            </a:r>
            <a:r>
              <a:rPr lang="uk-UA" sz="2400" dirty="0" smtClean="0"/>
              <a:t>складається з таких процесів:</a:t>
            </a:r>
          </a:p>
          <a:p>
            <a:r>
              <a:rPr lang="uk-UA" sz="2400" dirty="0" smtClean="0"/>
              <a:t>приймання деревини;</a:t>
            </a:r>
          </a:p>
          <a:p>
            <a:r>
              <a:rPr lang="uk-UA" sz="2400" dirty="0" smtClean="0"/>
              <a:t>Сортування по </a:t>
            </a:r>
            <a:r>
              <a:rPr lang="uk-UA" sz="2400" dirty="0" err="1" smtClean="0"/>
              <a:t>породах,розміру</a:t>
            </a:r>
            <a:r>
              <a:rPr lang="uk-UA" sz="2400" dirty="0" smtClean="0"/>
              <a:t> і перерізу;</a:t>
            </a:r>
          </a:p>
          <a:p>
            <a:r>
              <a:rPr lang="uk-UA" sz="2400" dirty="0" smtClean="0"/>
              <a:t>Підготовка колод до розпилювання;</a:t>
            </a:r>
          </a:p>
          <a:p>
            <a:r>
              <a:rPr lang="uk-UA" sz="2400" dirty="0" smtClean="0"/>
              <a:t>Розпилювання колод;</a:t>
            </a:r>
          </a:p>
          <a:p>
            <a:r>
              <a:rPr lang="uk-UA" sz="2400" dirty="0" smtClean="0"/>
              <a:t>Сушіння пиломатеріалів;</a:t>
            </a:r>
          </a:p>
          <a:p>
            <a:r>
              <a:rPr lang="uk-UA" sz="2400" dirty="0" smtClean="0"/>
              <a:t>Сортування і складування пиломатеріалів.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74329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013" y="444137"/>
            <a:ext cx="5496393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1661" y="444137"/>
            <a:ext cx="5172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Розвантаження</a:t>
            </a:r>
            <a:r>
              <a:rPr lang="uk-UA" sz="2000" dirty="0" smtClean="0"/>
              <a:t> колод з вагонів виконують козловим краном або авторозвантажувачами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61" y="1946569"/>
            <a:ext cx="4507911" cy="43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45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89" y="3252650"/>
            <a:ext cx="4616628" cy="36053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836" y="3252651"/>
            <a:ext cx="6456224" cy="36053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54589" y="396134"/>
            <a:ext cx="10057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u="sng" dirty="0" err="1" smtClean="0">
                <a:solidFill>
                  <a:srgbClr val="333333"/>
                </a:solidFill>
                <a:latin typeface="Trebuchet MS" panose="020B0603020202020204" pitchFamily="34" charset="0"/>
              </a:rPr>
              <a:t>Лінія</a:t>
            </a:r>
            <a:r>
              <a:rPr lang="ru-RU" b="1" i="1" u="sng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b="1" i="1" u="sng" dirty="0" err="1" smtClean="0">
                <a:solidFill>
                  <a:srgbClr val="333333"/>
                </a:solidFill>
                <a:latin typeface="Trebuchet MS" panose="020B0603020202020204" pitchFamily="34" charset="0"/>
              </a:rPr>
              <a:t>сортування</a:t>
            </a:r>
            <a:r>
              <a:rPr lang="ru-RU" b="1" i="1" u="sng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Trebuchet MS" panose="020B0603020202020204" pitchFamily="34" charset="0"/>
              </a:rPr>
              <a:t>призначена</a:t>
            </a:r>
            <a:r>
              <a:rPr lang="ru-RU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для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прийому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і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сортування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колод по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діаметрам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і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довжинам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відбракуванню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лісоматеріалу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з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металошукачами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.</a:t>
            </a:r>
          </a:p>
          <a:p>
            <a:pPr algn="just"/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 </a:t>
            </a:r>
          </a:p>
          <a:p>
            <a:pPr algn="just"/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Лінії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сортування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колод в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залежності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від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призначення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і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додаткових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функцій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можуть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виготовлятись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в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різних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конфігураціях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. 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Зазвичай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до складу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лінії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входять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приймальний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стіл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для колод,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пристрій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для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поштучної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видачі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колод з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виносним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транспортером,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головний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сортувальний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транспортер з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лісонакопичувачами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ділянка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транспортера для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встановлення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rebuchet MS" panose="020B0603020202020204" pitchFamily="34" charset="0"/>
              </a:rPr>
              <a:t>вимірювача</a:t>
            </a:r>
            <a:r>
              <a:rPr lang="ru-RU" dirty="0">
                <a:solidFill>
                  <a:srgbClr val="333333"/>
                </a:solidFill>
                <a:latin typeface="Trebuchet MS" panose="020B0603020202020204" pitchFamily="34" charset="0"/>
              </a:rPr>
              <a:t> колод. </a:t>
            </a:r>
            <a:endParaRPr lang="ru-RU" b="0" i="0" dirty="0">
              <a:solidFill>
                <a:srgbClr val="333333"/>
              </a:solidFill>
              <a:effectLst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197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567" y="875211"/>
            <a:ext cx="2991122" cy="21104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23" y="875211"/>
            <a:ext cx="3409406" cy="21104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359" y="548639"/>
            <a:ext cx="3227070" cy="24370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023" y="391886"/>
            <a:ext cx="664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u="sng" dirty="0" smtClean="0"/>
              <a:t>Розпилювання </a:t>
            </a:r>
            <a:r>
              <a:rPr lang="uk-UA" dirty="0" smtClean="0"/>
              <a:t>колод здійснюють на пилорамах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689" y="4041321"/>
            <a:ext cx="3352529" cy="22794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904" y="4155621"/>
            <a:ext cx="3461113" cy="21651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6023" y="4155621"/>
            <a:ext cx="26256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Для отримання обрізних дошок застосовують </a:t>
            </a:r>
            <a:r>
              <a:rPr lang="uk-UA" b="1" i="1" dirty="0" err="1" smtClean="0"/>
              <a:t>кромкообрізні</a:t>
            </a:r>
            <a:r>
              <a:rPr lang="uk-UA" b="1" i="1" dirty="0" smtClean="0"/>
              <a:t> верстати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418830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1965" y="522514"/>
            <a:ext cx="99277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Висушування пиломатеріалів </a:t>
            </a:r>
            <a:r>
              <a:rPr lang="uk-UA" sz="2000" dirty="0" smtClean="0">
                <a:latin typeface="Trebuchet MS" panose="020B0603020202020204" pitchFamily="34" charset="0"/>
              </a:rPr>
              <a:t>виконують в два етапи:</a:t>
            </a:r>
          </a:p>
          <a:p>
            <a:r>
              <a:rPr lang="uk-UA" sz="2000" dirty="0" smtClean="0">
                <a:latin typeface="Trebuchet MS" panose="020B0603020202020204" pitchFamily="34" charset="0"/>
              </a:rPr>
              <a:t>1 – в штабелях, закритих від дощу і сонця на протязі 7…75 діб до вологості 13…18%</a:t>
            </a:r>
          </a:p>
          <a:p>
            <a:r>
              <a:rPr lang="uk-UA" sz="2000" dirty="0" smtClean="0">
                <a:latin typeface="Trebuchet MS" panose="020B0603020202020204" pitchFamily="34" charset="0"/>
              </a:rPr>
              <a:t>2 – в сушильних камерах конвеєрного типу при температурі 80..125</a:t>
            </a:r>
            <a:r>
              <a:rPr lang="uk-UA" sz="2000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℃ під тиском 0,2…0,3МПа протягом 36..150 год до залишкової вологості </a:t>
            </a:r>
            <a:r>
              <a:rPr lang="uk-UA" sz="2000" dirty="0" smtClean="0">
                <a:latin typeface="Trebuchet MS" panose="020B0603020202020204" pitchFamily="34" charset="0"/>
              </a:rPr>
              <a:t> 6..12%</a:t>
            </a:r>
            <a:endParaRPr lang="ru-RU" sz="2000" dirty="0">
              <a:latin typeface="Trebuchet MS" panose="020B0603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65" y="4557119"/>
            <a:ext cx="2834641" cy="1914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65" y="2428827"/>
            <a:ext cx="2910841" cy="1847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849" y="2153730"/>
            <a:ext cx="6667500" cy="428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91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6" y="1694177"/>
            <a:ext cx="3735977" cy="3165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2594" y="404949"/>
            <a:ext cx="7981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Висушені </a:t>
            </a:r>
            <a:r>
              <a:rPr lang="uk-UA" dirty="0"/>
              <a:t>п</a:t>
            </a:r>
            <a:r>
              <a:rPr lang="uk-UA" dirty="0" smtClean="0"/>
              <a:t>иломатеріали надходять на </a:t>
            </a:r>
            <a:r>
              <a:rPr lang="uk-UA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дільницю торцювання</a:t>
            </a:r>
            <a:r>
              <a:rPr lang="uk-UA" dirty="0" smtClean="0"/>
              <a:t>, де на верстатах поперечного розпилювання вирізають дефектні місця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423" y="1651290"/>
            <a:ext cx="2775752" cy="32080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267" y="1819002"/>
            <a:ext cx="3627664" cy="28183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67497" y="5212080"/>
            <a:ext cx="4441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Торцювальні верстати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8886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6057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Виробництво дерев’яних вікон і дверей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477024"/>
            <a:ext cx="4092922" cy="3552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744" y="1477024"/>
            <a:ext cx="3328987" cy="3552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074" y="1477024"/>
            <a:ext cx="2143125" cy="355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37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0377" y="385916"/>
            <a:ext cx="877388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Основними</a:t>
            </a:r>
            <a:r>
              <a:rPr lang="ru-RU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 </a:t>
            </a:r>
            <a:r>
              <a:rPr lang="ru-RU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етапами</a:t>
            </a:r>
            <a:r>
              <a:rPr lang="ru-RU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 </a:t>
            </a:r>
            <a:r>
              <a:rPr lang="ru-RU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виготовлення</a:t>
            </a:r>
            <a:r>
              <a:rPr lang="ru-RU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 </a:t>
            </a:r>
            <a:r>
              <a:rPr lang="ru-RU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дерев'яних</a:t>
            </a:r>
            <a:r>
              <a:rPr lang="ru-RU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 </a:t>
            </a:r>
            <a:r>
              <a:rPr lang="ru-RU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вікон</a:t>
            </a:r>
            <a:r>
              <a:rPr lang="ru-RU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 є</a:t>
            </a:r>
            <a:r>
              <a:rPr lang="ru-RU" b="1" dirty="0" smtClean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: </a:t>
            </a:r>
          </a:p>
          <a:p>
            <a:pPr algn="just"/>
            <a:endParaRPr lang="ru-RU" dirty="0">
              <a:solidFill>
                <a:srgbClr val="111111"/>
              </a:solidFill>
              <a:latin typeface="Open Sans"/>
            </a:endParaRPr>
          </a:p>
          <a:p>
            <a:pPr algn="just"/>
            <a:r>
              <a:rPr lang="ru-RU" i="1" u="sng" dirty="0">
                <a:solidFill>
                  <a:srgbClr val="111111"/>
                </a:solidFill>
                <a:latin typeface="Trebuchet MS" panose="020B0603020202020204" pitchFamily="34" charset="0"/>
              </a:rPr>
              <a:t>1. </a:t>
            </a:r>
            <a:r>
              <a:rPr lang="ru-RU" i="1" u="sng" dirty="0" err="1">
                <a:solidFill>
                  <a:srgbClr val="111111"/>
                </a:solidFill>
                <a:latin typeface="Trebuchet MS" panose="020B0603020202020204" pitchFamily="34" charset="0"/>
              </a:rPr>
              <a:t>Порізка</a:t>
            </a:r>
            <a:r>
              <a:rPr lang="ru-RU" i="1" u="sng" dirty="0">
                <a:solidFill>
                  <a:srgbClr val="111111"/>
                </a:solidFill>
                <a:latin typeface="Trebuchet MS" panose="020B0603020202020204" pitchFamily="34" charset="0"/>
              </a:rPr>
              <a:t> та сушка </a:t>
            </a:r>
            <a:r>
              <a:rPr lang="ru-RU" i="1" u="sng" dirty="0" err="1">
                <a:solidFill>
                  <a:srgbClr val="111111"/>
                </a:solidFill>
                <a:latin typeface="Trebuchet MS" panose="020B0603020202020204" pitchFamily="34" charset="0"/>
              </a:rPr>
              <a:t>деревини</a:t>
            </a:r>
            <a:r>
              <a:rPr lang="ru-RU" i="1" u="sng" dirty="0">
                <a:solidFill>
                  <a:srgbClr val="111111"/>
                </a:solidFill>
                <a:latin typeface="Trebuchet MS" panose="020B0603020202020204" pitchFamily="34" charset="0"/>
              </a:rPr>
              <a:t>.</a:t>
            </a:r>
          </a:p>
          <a:p>
            <a:pPr algn="just"/>
            <a:r>
              <a:rPr lang="ru-RU" dirty="0">
                <a:solidFill>
                  <a:srgbClr val="111111"/>
                </a:solidFill>
                <a:latin typeface="Trebuchet MS" panose="020B0603020202020204" pitchFamily="34" charset="0"/>
              </a:rPr>
              <a:t>На </a:t>
            </a:r>
            <a:r>
              <a:rPr lang="ru-RU" dirty="0" err="1">
                <a:solidFill>
                  <a:srgbClr val="111111"/>
                </a:solidFill>
                <a:latin typeface="Trebuchet MS" panose="020B0603020202020204" pitchFamily="34" charset="0"/>
              </a:rPr>
              <a:t>цьому</a:t>
            </a:r>
            <a:r>
              <a:rPr lang="ru-RU" dirty="0">
                <a:solidFill>
                  <a:srgbClr val="111111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rebuchet MS" panose="020B0603020202020204" pitchFamily="34" charset="0"/>
              </a:rPr>
              <a:t>етапі</a:t>
            </a:r>
            <a:r>
              <a:rPr lang="ru-RU" dirty="0">
                <a:solidFill>
                  <a:srgbClr val="111111"/>
                </a:solidFill>
                <a:latin typeface="Trebuchet MS" panose="020B0603020202020204" pitchFamily="34" charset="0"/>
              </a:rPr>
              <a:t> ми </a:t>
            </a:r>
            <a:r>
              <a:rPr lang="ru-RU" dirty="0" err="1">
                <a:solidFill>
                  <a:srgbClr val="111111"/>
                </a:solidFill>
                <a:latin typeface="Trebuchet MS" panose="020B0603020202020204" pitchFamily="34" charset="0"/>
              </a:rPr>
              <a:t>нарізаємо</a:t>
            </a:r>
            <a:r>
              <a:rPr lang="ru-RU" dirty="0">
                <a:solidFill>
                  <a:srgbClr val="111111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rebuchet MS" panose="020B0603020202020204" pitchFamily="34" charset="0"/>
              </a:rPr>
              <a:t>дошку</a:t>
            </a:r>
            <a:r>
              <a:rPr lang="ru-RU" dirty="0">
                <a:solidFill>
                  <a:srgbClr val="111111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rebuchet MS" panose="020B0603020202020204" pitchFamily="34" charset="0"/>
              </a:rPr>
              <a:t>вищого</a:t>
            </a:r>
            <a:r>
              <a:rPr lang="ru-RU" dirty="0">
                <a:solidFill>
                  <a:srgbClr val="111111"/>
                </a:solidFill>
                <a:latin typeface="Trebuchet MS" panose="020B0603020202020204" pitchFamily="34" charset="0"/>
              </a:rPr>
              <a:t> сорту, </a:t>
            </a:r>
            <a:r>
              <a:rPr lang="ru-RU" dirty="0" err="1">
                <a:solidFill>
                  <a:srgbClr val="111111"/>
                </a:solidFill>
                <a:latin typeface="Trebuchet MS" panose="020B0603020202020204" pitchFamily="34" charset="0"/>
              </a:rPr>
              <a:t>складаємо</a:t>
            </a:r>
            <a:r>
              <a:rPr lang="ru-RU" dirty="0">
                <a:solidFill>
                  <a:srgbClr val="111111"/>
                </a:solidFill>
                <a:latin typeface="Trebuchet MS" panose="020B0603020202020204" pitchFamily="34" charset="0"/>
              </a:rPr>
              <a:t> в пачки та </a:t>
            </a:r>
            <a:r>
              <a:rPr lang="ru-RU" dirty="0" err="1">
                <a:solidFill>
                  <a:srgbClr val="111111"/>
                </a:solidFill>
                <a:latin typeface="Trebuchet MS" panose="020B0603020202020204" pitchFamily="34" charset="0"/>
              </a:rPr>
              <a:t>переміщуємо</a:t>
            </a:r>
            <a:r>
              <a:rPr lang="ru-RU" dirty="0">
                <a:solidFill>
                  <a:srgbClr val="111111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rebuchet MS" panose="020B0603020202020204" pitchFamily="34" charset="0"/>
              </a:rPr>
              <a:t>спочатку</a:t>
            </a:r>
            <a:r>
              <a:rPr lang="ru-RU" dirty="0">
                <a:solidFill>
                  <a:srgbClr val="111111"/>
                </a:solidFill>
                <a:latin typeface="Trebuchet MS" panose="020B0603020202020204" pitchFamily="34" charset="0"/>
              </a:rPr>
              <a:t> в сушку натурального типу "</a:t>
            </a:r>
            <a:r>
              <a:rPr lang="ru-RU" dirty="0" err="1">
                <a:solidFill>
                  <a:srgbClr val="111111"/>
                </a:solidFill>
                <a:latin typeface="Trebuchet MS" panose="020B0603020202020204" pitchFamily="34" charset="0"/>
              </a:rPr>
              <a:t>під</a:t>
            </a:r>
            <a:r>
              <a:rPr lang="ru-RU" dirty="0">
                <a:solidFill>
                  <a:srgbClr val="111111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rebuchet MS" panose="020B0603020202020204" pitchFamily="34" charset="0"/>
              </a:rPr>
              <a:t>навісом</a:t>
            </a:r>
            <a:r>
              <a:rPr lang="ru-RU" dirty="0">
                <a:solidFill>
                  <a:srgbClr val="111111"/>
                </a:solidFill>
                <a:latin typeface="Trebuchet MS" panose="020B0603020202020204" pitchFamily="34" charset="0"/>
              </a:rPr>
              <a:t> з продувом", а </a:t>
            </a:r>
            <a:r>
              <a:rPr lang="ru-RU" dirty="0" err="1">
                <a:solidFill>
                  <a:srgbClr val="111111"/>
                </a:solidFill>
                <a:latin typeface="Trebuchet MS" panose="020B0603020202020204" pitchFamily="34" charset="0"/>
              </a:rPr>
              <a:t>потім</a:t>
            </a:r>
            <a:r>
              <a:rPr lang="ru-RU" dirty="0">
                <a:solidFill>
                  <a:srgbClr val="111111"/>
                </a:solidFill>
                <a:latin typeface="Trebuchet MS" panose="020B0603020202020204" pitchFamily="34" charset="0"/>
              </a:rPr>
              <a:t> в </a:t>
            </a:r>
            <a:r>
              <a:rPr lang="ru-RU" dirty="0" err="1">
                <a:solidFill>
                  <a:srgbClr val="111111"/>
                </a:solidFill>
                <a:latin typeface="Trebuchet MS" panose="020B0603020202020204" pitchFamily="34" charset="0"/>
              </a:rPr>
              <a:t>автоматизовану</a:t>
            </a:r>
            <a:r>
              <a:rPr lang="ru-RU" dirty="0">
                <a:solidFill>
                  <a:srgbClr val="111111"/>
                </a:solidFill>
                <a:latin typeface="Trebuchet MS" panose="020B0603020202020204" pitchFamily="34" charset="0"/>
              </a:rPr>
              <a:t> сушку з контролем </a:t>
            </a:r>
            <a:r>
              <a:rPr lang="ru-RU" dirty="0" err="1">
                <a:solidFill>
                  <a:srgbClr val="111111"/>
                </a:solidFill>
                <a:latin typeface="Trebuchet MS" panose="020B0603020202020204" pitchFamily="34" charset="0"/>
              </a:rPr>
              <a:t>рівня</a:t>
            </a:r>
            <a:r>
              <a:rPr lang="ru-RU" dirty="0">
                <a:solidFill>
                  <a:srgbClr val="111111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rebuchet MS" panose="020B0603020202020204" pitchFamily="34" charset="0"/>
              </a:rPr>
              <a:t>температури</a:t>
            </a:r>
            <a:r>
              <a:rPr lang="ru-RU" dirty="0">
                <a:solidFill>
                  <a:srgbClr val="111111"/>
                </a:solidFill>
                <a:latin typeface="Trebuchet MS" panose="020B0603020202020204" pitchFamily="34" charset="0"/>
              </a:rPr>
              <a:t> та </a:t>
            </a:r>
            <a:r>
              <a:rPr lang="ru-RU" dirty="0" err="1">
                <a:solidFill>
                  <a:srgbClr val="111111"/>
                </a:solidFill>
                <a:latin typeface="Trebuchet MS" panose="020B0603020202020204" pitchFamily="34" charset="0"/>
              </a:rPr>
              <a:t>вологості</a:t>
            </a:r>
            <a:r>
              <a:rPr lang="ru-RU" dirty="0">
                <a:solidFill>
                  <a:srgbClr val="111111"/>
                </a:solidFill>
                <a:latin typeface="Trebuchet MS" panose="020B0603020202020204" pitchFamily="34" charset="0"/>
              </a:rPr>
              <a:t>. </a:t>
            </a:r>
            <a:r>
              <a:rPr lang="ru-RU" dirty="0" err="1">
                <a:solidFill>
                  <a:srgbClr val="111111"/>
                </a:solidFill>
                <a:latin typeface="Trebuchet MS" panose="020B0603020202020204" pitchFamily="34" charset="0"/>
              </a:rPr>
              <a:t>Дошка</a:t>
            </a:r>
            <a:r>
              <a:rPr lang="ru-RU" dirty="0">
                <a:solidFill>
                  <a:srgbClr val="111111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rebuchet MS" panose="020B0603020202020204" pitchFamily="34" charset="0"/>
              </a:rPr>
              <a:t>висихає</a:t>
            </a:r>
            <a:r>
              <a:rPr lang="ru-RU" dirty="0">
                <a:solidFill>
                  <a:srgbClr val="111111"/>
                </a:solidFill>
                <a:latin typeface="Trebuchet MS" panose="020B0603020202020204" pitchFamily="34" charset="0"/>
              </a:rPr>
              <a:t> до </a:t>
            </a:r>
            <a:r>
              <a:rPr lang="ru-RU" dirty="0" err="1">
                <a:solidFill>
                  <a:srgbClr val="111111"/>
                </a:solidFill>
                <a:latin typeface="Trebuchet MS" panose="020B0603020202020204" pitchFamily="34" charset="0"/>
              </a:rPr>
              <a:t>рівня</a:t>
            </a:r>
            <a:r>
              <a:rPr lang="ru-RU" dirty="0">
                <a:solidFill>
                  <a:srgbClr val="111111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rebuchet MS" panose="020B0603020202020204" pitchFamily="34" charset="0"/>
              </a:rPr>
              <a:t>вологості</a:t>
            </a:r>
            <a:r>
              <a:rPr lang="ru-RU" dirty="0">
                <a:solidFill>
                  <a:srgbClr val="111111"/>
                </a:solidFill>
                <a:latin typeface="Trebuchet MS" panose="020B0603020202020204" pitchFamily="34" charset="0"/>
              </a:rPr>
              <a:t> 8-10% та </a:t>
            </a:r>
            <a:r>
              <a:rPr lang="ru-RU" dirty="0" err="1">
                <a:solidFill>
                  <a:srgbClr val="111111"/>
                </a:solidFill>
                <a:latin typeface="Trebuchet MS" panose="020B0603020202020204" pitchFamily="34" charset="0"/>
              </a:rPr>
              <a:t>переміщується</a:t>
            </a:r>
            <a:r>
              <a:rPr lang="ru-RU" dirty="0">
                <a:solidFill>
                  <a:srgbClr val="111111"/>
                </a:solidFill>
                <a:latin typeface="Trebuchet MS" panose="020B0603020202020204" pitchFamily="34" charset="0"/>
              </a:rPr>
              <a:t> в цех</a:t>
            </a:r>
            <a:r>
              <a:rPr lang="ru-RU" dirty="0" smtClean="0">
                <a:solidFill>
                  <a:srgbClr val="111111"/>
                </a:solidFill>
                <a:latin typeface="Trebuchet MS" panose="020B0603020202020204" pitchFamily="34" charset="0"/>
              </a:rPr>
              <a:t>.</a:t>
            </a:r>
          </a:p>
          <a:p>
            <a:pPr algn="just"/>
            <a:endParaRPr lang="ru-RU" dirty="0" smtClean="0">
              <a:solidFill>
                <a:srgbClr val="111111"/>
              </a:solidFill>
              <a:latin typeface="Open Sans"/>
            </a:endParaRPr>
          </a:p>
          <a:p>
            <a:r>
              <a:rPr lang="ru-RU" i="1" u="sng" dirty="0" smtClean="0"/>
              <a:t>2. </a:t>
            </a:r>
            <a:r>
              <a:rPr lang="ru-RU" i="1" u="sng" dirty="0" err="1"/>
              <a:t>Виготовлення</a:t>
            </a:r>
            <a:r>
              <a:rPr lang="ru-RU" i="1" u="sng" dirty="0"/>
              <a:t> </a:t>
            </a:r>
            <a:r>
              <a:rPr lang="ru-RU" i="1" u="sng" dirty="0" err="1"/>
              <a:t>євробруса</a:t>
            </a:r>
            <a:r>
              <a:rPr lang="ru-RU" i="1" u="sng" dirty="0"/>
              <a:t>.</a:t>
            </a:r>
          </a:p>
          <a:p>
            <a:r>
              <a:rPr lang="ru-RU" dirty="0"/>
              <a:t>На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суху</a:t>
            </a:r>
            <a:r>
              <a:rPr lang="ru-RU" dirty="0"/>
              <a:t> </a:t>
            </a:r>
            <a:r>
              <a:rPr lang="ru-RU" dirty="0" err="1"/>
              <a:t>дошку</a:t>
            </a:r>
            <a:r>
              <a:rPr lang="ru-RU" dirty="0"/>
              <a:t> ми </a:t>
            </a:r>
            <a:r>
              <a:rPr lang="ru-RU" dirty="0" err="1"/>
              <a:t>калібруємо</a:t>
            </a:r>
            <a:r>
              <a:rPr lang="ru-RU" dirty="0"/>
              <a:t> та </a:t>
            </a:r>
            <a:r>
              <a:rPr lang="ru-RU" dirty="0" err="1"/>
              <a:t>вирізаємо</a:t>
            </a:r>
            <a:r>
              <a:rPr lang="ru-RU" dirty="0"/>
              <a:t>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недоліки</a:t>
            </a:r>
            <a:r>
              <a:rPr lang="ru-RU" dirty="0"/>
              <a:t> </a:t>
            </a:r>
            <a:r>
              <a:rPr lang="ru-RU" dirty="0" err="1"/>
              <a:t>деревини</a:t>
            </a:r>
            <a:r>
              <a:rPr lang="ru-RU" dirty="0"/>
              <a:t>, </a:t>
            </a:r>
            <a:r>
              <a:rPr lang="ru-RU" dirty="0" err="1"/>
              <a:t>нарізаємо</a:t>
            </a:r>
            <a:r>
              <a:rPr lang="ru-RU" dirty="0"/>
              <a:t> шипи, </a:t>
            </a:r>
            <a:r>
              <a:rPr lang="ru-RU" dirty="0" err="1"/>
              <a:t>зрощуємо</a:t>
            </a:r>
            <a:r>
              <a:rPr lang="ru-RU" dirty="0"/>
              <a:t> та </a:t>
            </a:r>
            <a:r>
              <a:rPr lang="ru-RU" dirty="0" err="1"/>
              <a:t>отримуємо</a:t>
            </a:r>
            <a:r>
              <a:rPr lang="ru-RU" dirty="0"/>
              <a:t> </a:t>
            </a:r>
            <a:r>
              <a:rPr lang="ru-RU" dirty="0" err="1"/>
              <a:t>якісний</a:t>
            </a:r>
            <a:r>
              <a:rPr lang="ru-RU" dirty="0"/>
              <a:t> </a:t>
            </a:r>
            <a:r>
              <a:rPr lang="ru-RU" dirty="0" err="1"/>
              <a:t>євробрус</a:t>
            </a:r>
            <a:r>
              <a:rPr lang="ru-RU" dirty="0"/>
              <a:t> з </a:t>
            </a:r>
            <a:r>
              <a:rPr lang="ru-RU" dirty="0" err="1"/>
              <a:t>дотриманням</a:t>
            </a:r>
            <a:r>
              <a:rPr lang="ru-RU" dirty="0"/>
              <a:t> </a:t>
            </a:r>
            <a:r>
              <a:rPr lang="ru-RU" dirty="0" err="1"/>
              <a:t>підбору</a:t>
            </a:r>
            <a:r>
              <a:rPr lang="ru-RU" dirty="0"/>
              <a:t> </a:t>
            </a:r>
            <a:r>
              <a:rPr lang="ru-RU" dirty="0" err="1"/>
              <a:t>текстури</a:t>
            </a:r>
            <a:r>
              <a:rPr lang="ru-RU" dirty="0"/>
              <a:t> (</a:t>
            </a:r>
            <a:r>
              <a:rPr lang="ru-RU" dirty="0" err="1"/>
              <a:t>розпилу</a:t>
            </a:r>
            <a:r>
              <a:rPr lang="ru-RU" dirty="0"/>
              <a:t>) на ламелях. </a:t>
            </a:r>
            <a:endParaRPr lang="uk-UA" b="0" i="0" dirty="0">
              <a:solidFill>
                <a:srgbClr val="111111"/>
              </a:solidFill>
              <a:effectLst/>
              <a:latin typeface="Open Sans"/>
            </a:endParaRPr>
          </a:p>
          <a:p>
            <a:pPr algn="just"/>
            <a:endParaRPr lang="uk-UA" b="0" i="0" dirty="0">
              <a:solidFill>
                <a:srgbClr val="111111"/>
              </a:solidFill>
              <a:effectLst/>
              <a:latin typeface="Open Sans"/>
            </a:endParaRPr>
          </a:p>
          <a:p>
            <a:pPr algn="just"/>
            <a:endParaRPr lang="uk-UA" dirty="0" smtClean="0">
              <a:solidFill>
                <a:srgbClr val="111111"/>
              </a:solidFill>
              <a:latin typeface="Open Sans"/>
            </a:endParaRPr>
          </a:p>
          <a:p>
            <a:pPr algn="just"/>
            <a:endParaRPr lang="uk-UA" b="0" i="0" dirty="0">
              <a:solidFill>
                <a:srgbClr val="111111"/>
              </a:solidFill>
              <a:effectLst/>
              <a:latin typeface="Open Sans"/>
            </a:endParaRPr>
          </a:p>
          <a:p>
            <a:pPr algn="just"/>
            <a:endParaRPr lang="uk-UA" dirty="0" smtClean="0">
              <a:solidFill>
                <a:srgbClr val="111111"/>
              </a:solidFill>
              <a:latin typeface="Open Sans"/>
            </a:endParaRPr>
          </a:p>
          <a:p>
            <a:pPr algn="just"/>
            <a:endParaRPr lang="ru-RU" b="0" i="0" dirty="0">
              <a:solidFill>
                <a:srgbClr val="111111"/>
              </a:solidFill>
              <a:effectLst/>
              <a:latin typeface="Open San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634" y="4226916"/>
            <a:ext cx="3940629" cy="26310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" y="4226916"/>
            <a:ext cx="4097383" cy="263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3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6319" y="626239"/>
            <a:ext cx="78725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u="sng" dirty="0"/>
              <a:t>3. </a:t>
            </a:r>
            <a:r>
              <a:rPr lang="ru-RU" i="1" u="sng" dirty="0" err="1" smtClean="0"/>
              <a:t>Профілювання</a:t>
            </a:r>
            <a:r>
              <a:rPr lang="ru-RU" i="1" u="sng" dirty="0" smtClean="0"/>
              <a:t> ( </a:t>
            </a:r>
            <a:r>
              <a:rPr lang="ru-RU" i="1" u="sng" dirty="0" err="1" smtClean="0"/>
              <a:t>створення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пазів</a:t>
            </a:r>
            <a:r>
              <a:rPr lang="ru-RU" i="1" u="sng" dirty="0" smtClean="0"/>
              <a:t>  </a:t>
            </a:r>
            <a:r>
              <a:rPr lang="ru-RU" i="1" u="sng" dirty="0" err="1" smtClean="0"/>
              <a:t>під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фурнітуру</a:t>
            </a:r>
            <a:r>
              <a:rPr lang="ru-RU" i="1" u="sng" dirty="0" smtClean="0"/>
              <a:t>) та </a:t>
            </a:r>
            <a:r>
              <a:rPr lang="ru-RU" i="1" u="sng" dirty="0" err="1"/>
              <a:t>збір</a:t>
            </a:r>
            <a:r>
              <a:rPr lang="ru-RU" i="1" u="sng" dirty="0"/>
              <a:t> </a:t>
            </a:r>
            <a:r>
              <a:rPr lang="ru-RU" i="1" u="sng" dirty="0" err="1"/>
              <a:t>конструкцій</a:t>
            </a:r>
            <a:r>
              <a:rPr lang="ru-RU" i="1" u="sng" dirty="0"/>
              <a:t> </a:t>
            </a:r>
            <a:r>
              <a:rPr lang="ru-RU" i="1" u="sng" dirty="0" err="1"/>
              <a:t>дерев'яного</a:t>
            </a:r>
            <a:r>
              <a:rPr lang="ru-RU" i="1" u="sng" dirty="0"/>
              <a:t> </a:t>
            </a:r>
            <a:r>
              <a:rPr lang="ru-RU" i="1" u="sng" dirty="0" err="1"/>
              <a:t>вікна</a:t>
            </a:r>
            <a:r>
              <a:rPr lang="ru-RU" i="1" u="sng" dirty="0" smtClean="0"/>
              <a:t>.</a:t>
            </a:r>
            <a:endParaRPr lang="ru-RU" i="1" u="sng" dirty="0"/>
          </a:p>
          <a:p>
            <a:r>
              <a:rPr lang="ru-RU" dirty="0" err="1"/>
              <a:t>Кожна</a:t>
            </a:r>
            <a:r>
              <a:rPr lang="ru-RU" dirty="0"/>
              <a:t> деталь </a:t>
            </a:r>
            <a:r>
              <a:rPr lang="ru-RU" dirty="0" err="1"/>
              <a:t>профілюється</a:t>
            </a:r>
            <a:r>
              <a:rPr lang="ru-RU" dirty="0"/>
              <a:t> на </a:t>
            </a:r>
            <a:r>
              <a:rPr lang="ru-RU" dirty="0" err="1"/>
              <a:t>високоточному</a:t>
            </a:r>
            <a:r>
              <a:rPr lang="ru-RU" dirty="0"/>
              <a:t> </a:t>
            </a:r>
            <a:r>
              <a:rPr lang="ru-RU" dirty="0" err="1"/>
              <a:t>обладнанні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якісного</a:t>
            </a:r>
            <a:r>
              <a:rPr lang="ru-RU" dirty="0"/>
              <a:t> </a:t>
            </a:r>
            <a:r>
              <a:rPr lang="ru-RU" dirty="0" err="1">
                <a:hlinkClick r:id="rId2"/>
              </a:rPr>
              <a:t>інструменту</a:t>
            </a:r>
            <a:r>
              <a:rPr lang="ru-RU" dirty="0">
                <a:hlinkClick r:id="rId2"/>
              </a:rPr>
              <a:t> та </a:t>
            </a:r>
            <a:r>
              <a:rPr lang="ru-RU" dirty="0" err="1">
                <a:hlinkClick r:id="rId2"/>
              </a:rPr>
              <a:t>кваліфікованих</a:t>
            </a:r>
            <a:r>
              <a:rPr lang="ru-RU" dirty="0">
                <a:hlinkClick r:id="rId2"/>
              </a:rPr>
              <a:t> </a:t>
            </a:r>
            <a:r>
              <a:rPr lang="ru-RU" dirty="0" err="1">
                <a:hlinkClick r:id="rId2"/>
              </a:rPr>
              <a:t>працівників</a:t>
            </a:r>
            <a:r>
              <a:rPr lang="ru-RU" dirty="0"/>
              <a:t>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чого</a:t>
            </a:r>
            <a:r>
              <a:rPr lang="ru-RU" dirty="0"/>
              <a:t>, </a:t>
            </a:r>
            <a:r>
              <a:rPr lang="ru-RU" dirty="0" err="1"/>
              <a:t>деталі</a:t>
            </a:r>
            <a:r>
              <a:rPr lang="ru-RU" dirty="0"/>
              <a:t> </a:t>
            </a:r>
            <a:r>
              <a:rPr lang="ru-RU" dirty="0" err="1"/>
              <a:t>збираються</a:t>
            </a:r>
            <a:r>
              <a:rPr lang="ru-RU" dirty="0"/>
              <a:t> в </a:t>
            </a:r>
            <a:r>
              <a:rPr lang="ru-RU" dirty="0" err="1"/>
              <a:t>віконні</a:t>
            </a:r>
            <a:r>
              <a:rPr lang="ru-RU" dirty="0"/>
              <a:t> </a:t>
            </a:r>
            <a:r>
              <a:rPr lang="ru-RU" dirty="0" err="1"/>
              <a:t>конструкції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по периметру </a:t>
            </a:r>
            <a:r>
              <a:rPr lang="ru-RU" dirty="0" err="1"/>
              <a:t>теж</a:t>
            </a:r>
            <a:r>
              <a:rPr lang="ru-RU" dirty="0"/>
              <a:t> </a:t>
            </a:r>
            <a:r>
              <a:rPr lang="ru-RU" dirty="0" err="1"/>
              <a:t>профілюються</a:t>
            </a:r>
            <a:r>
              <a:rPr lang="ru-RU" dirty="0"/>
              <a:t>, та </a:t>
            </a:r>
            <a:r>
              <a:rPr lang="ru-RU" dirty="0" err="1"/>
              <a:t>врізається</a:t>
            </a:r>
            <a:r>
              <a:rPr lang="ru-RU" dirty="0"/>
              <a:t> </a:t>
            </a:r>
            <a:r>
              <a:rPr lang="ru-RU" dirty="0" err="1"/>
              <a:t>фурнітура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типів</a:t>
            </a:r>
            <a:r>
              <a:rPr lang="ru-RU" dirty="0"/>
              <a:t> та складностей (стандартна, </a:t>
            </a:r>
            <a:r>
              <a:rPr lang="ru-RU" dirty="0" err="1"/>
              <a:t>прихована</a:t>
            </a:r>
            <a:r>
              <a:rPr lang="ru-RU" dirty="0"/>
              <a:t>, </a:t>
            </a:r>
            <a:r>
              <a:rPr lang="ru-RU" dirty="0" err="1"/>
              <a:t>противзломна</a:t>
            </a:r>
            <a:r>
              <a:rPr lang="ru-RU" dirty="0"/>
              <a:t>, </a:t>
            </a:r>
            <a:r>
              <a:rPr lang="ru-RU" dirty="0" err="1"/>
              <a:t>розсувна</a:t>
            </a:r>
            <a:r>
              <a:rPr lang="ru-RU" dirty="0"/>
              <a:t>, </a:t>
            </a:r>
            <a:r>
              <a:rPr lang="ru-RU" dirty="0" err="1"/>
              <a:t>вхідна</a:t>
            </a:r>
            <a:r>
              <a:rPr lang="ru-RU" dirty="0"/>
              <a:t>...).</a:t>
            </a:r>
          </a:p>
          <a:p>
            <a:pPr algn="just"/>
            <a:endParaRPr lang="uk-UA" dirty="0">
              <a:solidFill>
                <a:srgbClr val="111111"/>
              </a:solidFill>
              <a:latin typeface="Open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19" y="2539093"/>
            <a:ext cx="3660049" cy="3628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9531" y="6374674"/>
            <a:ext cx="363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Фрезер для петель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369" y="2680495"/>
            <a:ext cx="5022398" cy="33284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1006" y="6374674"/>
            <a:ext cx="450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Універсальний деревообробний верстат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4559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34250" cy="5495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0" y="0"/>
            <a:ext cx="5415099" cy="452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68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312" y="561838"/>
            <a:ext cx="7022374" cy="38037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97" y="4478654"/>
            <a:ext cx="3188834" cy="21311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686" y="4478655"/>
            <a:ext cx="3810000" cy="21311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953" y="2799804"/>
            <a:ext cx="31623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32223" y="1541417"/>
            <a:ext cx="265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Фурнітура для дерев’яних вікон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36647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9283" y="285891"/>
            <a:ext cx="11590980" cy="56297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8887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4. Пропитка,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шліфування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та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фарбування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елементів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вікон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з дерева.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Насамперед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віконні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конструкції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замочуються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в антисептику для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захисту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деревини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від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грибків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плісняви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та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інших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біологічних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пошкоджень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,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які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можуть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виникнути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з часом в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дерев'яних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матеріалах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Після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біо-захисту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вікно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готується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до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фарбування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-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шліфується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та в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деяких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місцях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шпаклюється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якісними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матеріалами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,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створеними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спеціально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для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дерев'яних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вікон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b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Далі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вікна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фарбуються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: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першим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етапом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фарбування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є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замочування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(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окунання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)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віконних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конструкцій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в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кольоровому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грунті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, сам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процес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дуже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важливий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, так як при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замочуванні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вікно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найглибше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та по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всій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площині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вбирає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матеріал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другим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етапом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фарбування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є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нанесення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методом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розпилу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середнього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шару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захисного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лаку на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площину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вікна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третім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етапом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фарбування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є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нанесення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методом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розпилу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фінішного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шару лаку,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який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відіграє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важливе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значення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в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захисті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деревини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вікна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від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впливу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атмосферних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чинників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 та УФ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променів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AutoShape 4"/>
          <p:cNvSpPr>
            <a:spLocks noChangeAspect="1" noChangeArrowheads="1"/>
          </p:cNvSpPr>
          <p:nvPr/>
        </p:nvSpPr>
        <p:spPr bwMode="auto">
          <a:xfrm>
            <a:off x="464858" y="7094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09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6298" y="984473"/>
            <a:ext cx="93322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i="1" dirty="0" smtClean="0">
                <a:solidFill>
                  <a:srgbClr val="111111"/>
                </a:solidFill>
                <a:latin typeface="Open Sans"/>
              </a:rPr>
              <a:t>5. Збір віконних конструкцій</a:t>
            </a:r>
            <a:endParaRPr lang="ru-RU" b="1" i="1" dirty="0" smtClean="0">
              <a:solidFill>
                <a:srgbClr val="111111"/>
              </a:solidFill>
              <a:latin typeface="Open Sans"/>
            </a:endParaRPr>
          </a:p>
          <a:p>
            <a:pPr algn="just"/>
            <a:r>
              <a:rPr lang="ru-RU" dirty="0" err="1" smtClean="0">
                <a:solidFill>
                  <a:srgbClr val="111111"/>
                </a:solidFill>
                <a:latin typeface="Open Sans"/>
              </a:rPr>
              <a:t>Після</a:t>
            </a:r>
            <a:r>
              <a:rPr lang="ru-RU" dirty="0" smtClean="0">
                <a:solidFill>
                  <a:srgbClr val="111111"/>
                </a:solidFill>
                <a:latin typeface="Open Sans"/>
              </a:rPr>
              <a:t> </a:t>
            </a:r>
            <a:r>
              <a:rPr lang="ru-RU" dirty="0" err="1" smtClean="0">
                <a:solidFill>
                  <a:srgbClr val="111111"/>
                </a:solidFill>
                <a:latin typeface="Open Sans"/>
              </a:rPr>
              <a:t>опорядження</a:t>
            </a:r>
            <a:r>
              <a:rPr lang="ru-RU" dirty="0" smtClean="0">
                <a:solidFill>
                  <a:srgbClr val="111111"/>
                </a:solidFill>
                <a:latin typeface="Open Sans"/>
              </a:rPr>
              <a:t> та </a:t>
            </a:r>
            <a:r>
              <a:rPr lang="ru-RU" dirty="0" err="1" smtClean="0">
                <a:solidFill>
                  <a:srgbClr val="111111"/>
                </a:solidFill>
                <a:latin typeface="Open Sans"/>
              </a:rPr>
              <a:t>повного</a:t>
            </a:r>
            <a:r>
              <a:rPr lang="ru-RU" dirty="0" smtClean="0">
                <a:solidFill>
                  <a:srgbClr val="111111"/>
                </a:solidFill>
                <a:latin typeface="Open Sans"/>
              </a:rPr>
              <a:t> </a:t>
            </a:r>
            <a:r>
              <a:rPr lang="ru-RU" dirty="0" err="1" smtClean="0">
                <a:solidFill>
                  <a:srgbClr val="111111"/>
                </a:solidFill>
                <a:latin typeface="Open Sans"/>
              </a:rPr>
              <a:t>висихання</a:t>
            </a:r>
            <a:r>
              <a:rPr lang="ru-RU" dirty="0" smtClean="0">
                <a:solidFill>
                  <a:srgbClr val="111111"/>
                </a:solidFill>
                <a:latin typeface="Open Sans"/>
              </a:rPr>
              <a:t> рам </a:t>
            </a:r>
            <a:r>
              <a:rPr lang="ru-RU" dirty="0" err="1" smtClean="0">
                <a:solidFill>
                  <a:srgbClr val="111111"/>
                </a:solidFill>
                <a:latin typeface="Open Sans"/>
              </a:rPr>
              <a:t>вікон</a:t>
            </a:r>
            <a:r>
              <a:rPr lang="ru-RU" dirty="0" smtClean="0">
                <a:solidFill>
                  <a:srgbClr val="111111"/>
                </a:solidFill>
                <a:latin typeface="Open Sans"/>
              </a:rPr>
              <a:t> на них </a:t>
            </a:r>
            <a:r>
              <a:rPr lang="ru-RU" dirty="0" err="1" smtClean="0">
                <a:solidFill>
                  <a:srgbClr val="111111"/>
                </a:solidFill>
                <a:latin typeface="Open Sans"/>
              </a:rPr>
              <a:t>встановлюється</a:t>
            </a:r>
            <a:r>
              <a:rPr lang="ru-RU" dirty="0" smtClean="0">
                <a:solidFill>
                  <a:srgbClr val="111111"/>
                </a:solidFill>
                <a:latin typeface="Open Sans"/>
              </a:rPr>
              <a:t> </a:t>
            </a:r>
            <a:r>
              <a:rPr lang="ru-RU" dirty="0" err="1" smtClean="0">
                <a:solidFill>
                  <a:srgbClr val="111111"/>
                </a:solidFill>
                <a:latin typeface="Open Sans"/>
              </a:rPr>
              <a:t>фурнітура</a:t>
            </a:r>
            <a:r>
              <a:rPr lang="ru-RU" dirty="0" smtClean="0">
                <a:solidFill>
                  <a:srgbClr val="111111"/>
                </a:solidFill>
                <a:latin typeface="Open Sans"/>
              </a:rPr>
              <a:t> (в </a:t>
            </a:r>
            <a:r>
              <a:rPr lang="ru-RU" dirty="0" err="1" smtClean="0">
                <a:solidFill>
                  <a:srgbClr val="111111"/>
                </a:solidFill>
                <a:latin typeface="Open Sans"/>
              </a:rPr>
              <a:t>раніше</a:t>
            </a:r>
            <a:r>
              <a:rPr lang="ru-RU" dirty="0" smtClean="0">
                <a:solidFill>
                  <a:srgbClr val="111111"/>
                </a:solidFill>
                <a:latin typeface="Open Sans"/>
              </a:rPr>
              <a:t> </a:t>
            </a:r>
            <a:r>
              <a:rPr lang="ru-RU" dirty="0" err="1" smtClean="0">
                <a:solidFill>
                  <a:srgbClr val="111111"/>
                </a:solidFill>
                <a:latin typeface="Open Sans"/>
              </a:rPr>
              <a:t>вифрезеровані</a:t>
            </a:r>
            <a:r>
              <a:rPr lang="ru-RU" dirty="0" smtClean="0">
                <a:solidFill>
                  <a:srgbClr val="111111"/>
                </a:solidFill>
                <a:latin typeface="Open Sans"/>
              </a:rPr>
              <a:t> отвори), </a:t>
            </a:r>
            <a:r>
              <a:rPr lang="ru-RU" dirty="0" err="1" smtClean="0">
                <a:solidFill>
                  <a:srgbClr val="111111"/>
                </a:solidFill>
                <a:latin typeface="Open Sans"/>
              </a:rPr>
              <a:t>ущільнювачі</a:t>
            </a:r>
            <a:r>
              <a:rPr lang="ru-RU" dirty="0" smtClean="0">
                <a:solidFill>
                  <a:srgbClr val="111111"/>
                </a:solidFill>
                <a:latin typeface="Open Sans"/>
              </a:rPr>
              <a:t>, </a:t>
            </a:r>
            <a:r>
              <a:rPr lang="ru-RU" dirty="0" err="1" smtClean="0">
                <a:solidFill>
                  <a:srgbClr val="111111"/>
                </a:solidFill>
                <a:latin typeface="Open Sans"/>
              </a:rPr>
              <a:t>зливи</a:t>
            </a:r>
            <a:r>
              <a:rPr lang="ru-RU" dirty="0" smtClean="0">
                <a:solidFill>
                  <a:srgbClr val="111111"/>
                </a:solidFill>
                <a:latin typeface="Open Sans"/>
              </a:rPr>
              <a:t> (на </a:t>
            </a:r>
            <a:r>
              <a:rPr lang="ru-RU" dirty="0" err="1" smtClean="0">
                <a:solidFill>
                  <a:srgbClr val="111111"/>
                </a:solidFill>
                <a:latin typeface="Open Sans"/>
              </a:rPr>
              <a:t>рамну</a:t>
            </a:r>
            <a:r>
              <a:rPr lang="ru-RU" dirty="0" smtClean="0">
                <a:solidFill>
                  <a:srgbClr val="111111"/>
                </a:solidFill>
                <a:latin typeface="Open Sans"/>
              </a:rPr>
              <a:t> та </a:t>
            </a:r>
            <a:r>
              <a:rPr lang="ru-RU" dirty="0" err="1" smtClean="0">
                <a:solidFill>
                  <a:srgbClr val="111111"/>
                </a:solidFill>
                <a:latin typeface="Open Sans"/>
              </a:rPr>
              <a:t>створочну</a:t>
            </a:r>
            <a:r>
              <a:rPr lang="ru-RU" dirty="0" smtClean="0">
                <a:solidFill>
                  <a:srgbClr val="111111"/>
                </a:solidFill>
                <a:latin typeface="Open Sans"/>
              </a:rPr>
              <a:t> </a:t>
            </a:r>
            <a:r>
              <a:rPr lang="ru-RU" dirty="0" err="1" smtClean="0">
                <a:solidFill>
                  <a:srgbClr val="111111"/>
                </a:solidFill>
                <a:latin typeface="Open Sans"/>
              </a:rPr>
              <a:t>частину</a:t>
            </a:r>
            <a:r>
              <a:rPr lang="ru-RU" dirty="0" smtClean="0">
                <a:solidFill>
                  <a:srgbClr val="111111"/>
                </a:solidFill>
                <a:latin typeface="Open Sans"/>
              </a:rPr>
              <a:t> </a:t>
            </a:r>
            <a:r>
              <a:rPr lang="ru-RU" dirty="0" err="1" smtClean="0">
                <a:solidFill>
                  <a:srgbClr val="111111"/>
                </a:solidFill>
                <a:latin typeface="Open Sans"/>
              </a:rPr>
              <a:t>вікна</a:t>
            </a:r>
            <a:r>
              <a:rPr lang="ru-RU" dirty="0" smtClean="0">
                <a:solidFill>
                  <a:srgbClr val="111111"/>
                </a:solidFill>
                <a:latin typeface="Open Sans"/>
              </a:rPr>
              <a:t>), </a:t>
            </a:r>
            <a:r>
              <a:rPr lang="ru-RU" dirty="0" err="1" smtClean="0">
                <a:solidFill>
                  <a:srgbClr val="111111"/>
                </a:solidFill>
                <a:latin typeface="Open Sans"/>
              </a:rPr>
              <a:t>склопакети</a:t>
            </a:r>
            <a:r>
              <a:rPr lang="ru-RU" dirty="0" smtClean="0">
                <a:solidFill>
                  <a:srgbClr val="111111"/>
                </a:solidFill>
                <a:latin typeface="Open Sans"/>
              </a:rPr>
              <a:t> (</a:t>
            </a:r>
            <a:r>
              <a:rPr lang="ru-RU" dirty="0" err="1" smtClean="0">
                <a:solidFill>
                  <a:srgbClr val="111111"/>
                </a:solidFill>
                <a:latin typeface="Open Sans"/>
              </a:rPr>
              <a:t>використовується</a:t>
            </a:r>
            <a:r>
              <a:rPr lang="ru-RU" dirty="0" smtClean="0">
                <a:solidFill>
                  <a:srgbClr val="111111"/>
                </a:solidFill>
                <a:latin typeface="Open Sans"/>
              </a:rPr>
              <a:t> </a:t>
            </a:r>
            <a:r>
              <a:rPr lang="ru-RU" dirty="0" err="1" smtClean="0">
                <a:solidFill>
                  <a:srgbClr val="111111"/>
                </a:solidFill>
                <a:latin typeface="Open Sans"/>
              </a:rPr>
              <a:t>спеціальний</a:t>
            </a:r>
            <a:r>
              <a:rPr lang="ru-RU" dirty="0" smtClean="0">
                <a:solidFill>
                  <a:srgbClr val="111111"/>
                </a:solidFill>
                <a:latin typeface="Open Sans"/>
              </a:rPr>
              <a:t> </a:t>
            </a:r>
            <a:r>
              <a:rPr lang="ru-RU" dirty="0" err="1" smtClean="0">
                <a:solidFill>
                  <a:srgbClr val="111111"/>
                </a:solidFill>
                <a:latin typeface="Open Sans"/>
              </a:rPr>
              <a:t>силіконовий</a:t>
            </a:r>
            <a:r>
              <a:rPr lang="ru-RU" dirty="0" smtClean="0">
                <a:solidFill>
                  <a:srgbClr val="111111"/>
                </a:solidFill>
                <a:latin typeface="Open Sans"/>
              </a:rPr>
              <a:t> герметик для </a:t>
            </a:r>
            <a:r>
              <a:rPr lang="ru-RU" dirty="0" err="1" smtClean="0">
                <a:solidFill>
                  <a:srgbClr val="111111"/>
                </a:solidFill>
                <a:latin typeface="Open Sans"/>
              </a:rPr>
              <a:t>вікон</a:t>
            </a:r>
            <a:r>
              <a:rPr lang="ru-RU" dirty="0" smtClean="0">
                <a:solidFill>
                  <a:srgbClr val="111111"/>
                </a:solidFill>
                <a:latin typeface="Open Sans"/>
              </a:rPr>
              <a:t>).</a:t>
            </a:r>
          </a:p>
          <a:p>
            <a:r>
              <a:rPr lang="ru-RU" dirty="0">
                <a:solidFill>
                  <a:srgbClr val="111111"/>
                </a:solidFill>
                <a:latin typeface="Open Sans"/>
              </a:rPr>
              <a:t/>
            </a:r>
            <a:br>
              <a:rPr lang="ru-RU" dirty="0">
                <a:solidFill>
                  <a:srgbClr val="111111"/>
                </a:solidFill>
                <a:latin typeface="Open Sans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01" y="2935698"/>
            <a:ext cx="4163922" cy="31254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440" y="2935698"/>
            <a:ext cx="4666143" cy="312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75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6" y="2145945"/>
            <a:ext cx="5097508" cy="27486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207" y="1661507"/>
            <a:ext cx="5131662" cy="41094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646" y="613954"/>
            <a:ext cx="95358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Склопакет</a:t>
            </a:r>
            <a:r>
              <a:rPr lang="uk-UA" sz="2000" dirty="0" smtClean="0"/>
              <a:t> – герметично закритий пакет </a:t>
            </a:r>
            <a:r>
              <a:rPr lang="uk-UA" sz="2000" dirty="0" err="1" smtClean="0"/>
              <a:t>стекол</a:t>
            </a:r>
            <a:r>
              <a:rPr lang="uk-UA" sz="2000" dirty="0" smtClean="0"/>
              <a:t> з ущільненням і наповненням повітрям або газами ( аргоном, двоокисом вуглецю)</a:t>
            </a:r>
          </a:p>
          <a:p>
            <a:r>
              <a:rPr lang="uk-UA" sz="2000" dirty="0" smtClean="0"/>
              <a:t>Герметизація склопакетів виконують за допомогою ущільнюючої стрічки або нанесенням силіконового шару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56821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167" y="68816"/>
            <a:ext cx="10751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Виготовлення дверей </a:t>
            </a:r>
            <a:r>
              <a:rPr lang="uk-UA" dirty="0" smtClean="0"/>
              <a:t>складається з таких операцій: підготовка, складання і пресування </a:t>
            </a:r>
            <a:r>
              <a:rPr lang="uk-UA" dirty="0" err="1" smtClean="0"/>
              <a:t>полотен</a:t>
            </a:r>
            <a:r>
              <a:rPr lang="uk-UA" dirty="0" smtClean="0"/>
              <a:t>, обробка щитів по периметру; складання коробок; комплектування блоків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911" y="715147"/>
            <a:ext cx="3153863" cy="23825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68" y="741903"/>
            <a:ext cx="2619375" cy="23557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458" y="1214941"/>
            <a:ext cx="5695260" cy="3831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24301"/>
            <a:ext cx="6718458" cy="36336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94469" y="5760720"/>
            <a:ext cx="3174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Виробництво дверей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828697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52994"/>
          </a:xfrm>
        </p:spPr>
        <p:txBody>
          <a:bodyPr>
            <a:normAutofit/>
          </a:bodyPr>
          <a:lstStyle/>
          <a:p>
            <a:r>
              <a:rPr lang="uk-UA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Виробництво клеєних дерев’яних конструкцій</a:t>
            </a:r>
            <a:endParaRPr lang="ru-RU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76104"/>
            <a:ext cx="8596668" cy="4878768"/>
          </a:xfrm>
        </p:spPr>
        <p:txBody>
          <a:bodyPr>
            <a:normAutofit/>
          </a:bodyPr>
          <a:lstStyle/>
          <a:p>
            <a:pPr algn="just"/>
            <a:r>
              <a:rPr lang="ru-RU" sz="2000" dirty="0" err="1"/>
              <a:t>Клеєні</a:t>
            </a:r>
            <a:r>
              <a:rPr lang="ru-RU" sz="2000" dirty="0"/>
              <a:t> </a:t>
            </a:r>
            <a:r>
              <a:rPr lang="ru-RU" sz="2000" dirty="0" err="1"/>
              <a:t>дерев'яні</a:t>
            </a:r>
            <a:r>
              <a:rPr lang="ru-RU" sz="2000" dirty="0"/>
              <a:t> </a:t>
            </a:r>
            <a:r>
              <a:rPr lang="ru-RU" sz="2000" dirty="0" err="1"/>
              <a:t>конструкції</a:t>
            </a:r>
            <a:r>
              <a:rPr lang="ru-RU" sz="2000" dirty="0"/>
              <a:t> </a:t>
            </a:r>
            <a:r>
              <a:rPr lang="ru-RU" sz="2000" dirty="0" err="1"/>
              <a:t>випускають</a:t>
            </a:r>
            <a:r>
              <a:rPr lang="ru-RU" sz="2000" dirty="0"/>
              <a:t> </a:t>
            </a:r>
            <a:r>
              <a:rPr lang="ru-RU" sz="2000" dirty="0" err="1"/>
              <a:t>двох</a:t>
            </a:r>
            <a:r>
              <a:rPr lang="ru-RU" sz="2000" dirty="0"/>
              <a:t> </a:t>
            </a:r>
            <a:r>
              <a:rPr lang="ru-RU" sz="2000" dirty="0" err="1"/>
              <a:t>видів</a:t>
            </a:r>
            <a:r>
              <a:rPr lang="ru-RU" sz="2000" dirty="0"/>
              <a:t> - </a:t>
            </a:r>
            <a:r>
              <a:rPr lang="ru-RU" sz="2000" b="1" i="1" dirty="0" err="1"/>
              <a:t>несучі</a:t>
            </a:r>
            <a:r>
              <a:rPr lang="ru-RU" sz="2000" b="1" i="1" dirty="0"/>
              <a:t> і </a:t>
            </a:r>
            <a:r>
              <a:rPr lang="ru-RU" sz="2000" b="1" i="1" dirty="0" err="1" smtClean="0"/>
              <a:t>огороджувальні</a:t>
            </a:r>
            <a:endParaRPr lang="ru-RU" sz="2000" b="1" i="1" dirty="0" smtClean="0"/>
          </a:p>
          <a:p>
            <a:r>
              <a:rPr lang="ru-RU" sz="2000" dirty="0" smtClean="0"/>
              <a:t> </a:t>
            </a:r>
            <a:r>
              <a:rPr lang="ru-RU" sz="2000" dirty="0"/>
              <a:t>До </a:t>
            </a:r>
            <a:r>
              <a:rPr lang="ru-RU" sz="2000" i="1" dirty="0" err="1"/>
              <a:t>несучих</a:t>
            </a:r>
            <a:r>
              <a:rPr lang="ru-RU" sz="2000" i="1" dirty="0"/>
              <a:t> </a:t>
            </a:r>
            <a:r>
              <a:rPr lang="ru-RU" sz="2000" i="1" dirty="0" err="1"/>
              <a:t>конструкцій</a:t>
            </a:r>
            <a:r>
              <a:rPr lang="ru-RU" sz="2000" i="1" dirty="0"/>
              <a:t> </a:t>
            </a:r>
            <a:r>
              <a:rPr lang="ru-RU" sz="2000" dirty="0" err="1"/>
              <a:t>масового</a:t>
            </a:r>
            <a:r>
              <a:rPr lang="ru-RU" sz="2000" dirty="0"/>
              <a:t> </a:t>
            </a:r>
            <a:r>
              <a:rPr lang="ru-RU" sz="2000" dirty="0" err="1"/>
              <a:t>виробництва</a:t>
            </a:r>
            <a:r>
              <a:rPr lang="ru-RU" sz="2000" dirty="0"/>
              <a:t> </a:t>
            </a:r>
            <a:r>
              <a:rPr lang="ru-RU" sz="2000" dirty="0" err="1"/>
              <a:t>відносяться</a:t>
            </a:r>
            <a:r>
              <a:rPr lang="ru-RU" sz="2000" dirty="0"/>
              <a:t> балки, рами, арки і </a:t>
            </a:r>
            <a:r>
              <a:rPr lang="ru-RU" sz="2000" dirty="0" smtClean="0"/>
              <a:t>ферми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 </a:t>
            </a:r>
            <a:r>
              <a:rPr lang="ru-RU" sz="2000" i="1" dirty="0" err="1"/>
              <a:t>Огороджувальні</a:t>
            </a:r>
            <a:r>
              <a:rPr lang="ru-RU" sz="2000" i="1" dirty="0"/>
              <a:t> </a:t>
            </a:r>
            <a:r>
              <a:rPr lang="ru-RU" sz="2000" i="1" dirty="0" err="1"/>
              <a:t>конструкції</a:t>
            </a:r>
            <a:r>
              <a:rPr lang="ru-RU" sz="2000" i="1" dirty="0"/>
              <a:t> </a:t>
            </a:r>
            <a:r>
              <a:rPr lang="ru-RU" sz="2000" dirty="0" err="1"/>
              <a:t>представляють</a:t>
            </a:r>
            <a:r>
              <a:rPr lang="ru-RU" sz="2000" dirty="0"/>
              <a:t> собою </a:t>
            </a:r>
            <a:r>
              <a:rPr lang="ru-RU" sz="2000" dirty="0" err="1"/>
              <a:t>дерев'яний</a:t>
            </a:r>
            <a:r>
              <a:rPr lang="ru-RU" sz="2000" dirty="0"/>
              <a:t> каркас і </a:t>
            </a:r>
            <a:r>
              <a:rPr lang="ru-RU" sz="2000" dirty="0" err="1"/>
              <a:t>приклеєні</a:t>
            </a:r>
            <a:r>
              <a:rPr lang="ru-RU" sz="2000" dirty="0"/>
              <a:t> до </a:t>
            </a:r>
            <a:r>
              <a:rPr lang="ru-RU" sz="2000" dirty="0" err="1"/>
              <a:t>нього</a:t>
            </a:r>
            <a:r>
              <a:rPr lang="ru-RU" sz="2000" dirty="0"/>
              <a:t> </a:t>
            </a:r>
            <a:r>
              <a:rPr lang="ru-RU" sz="2000" dirty="0" smtClean="0"/>
              <a:t>обшивку з </a:t>
            </a:r>
            <a:r>
              <a:rPr lang="ru-RU" sz="2000" dirty="0" err="1" smtClean="0"/>
              <a:t>фанери</a:t>
            </a:r>
            <a:endParaRPr lang="ru-RU" sz="2000" dirty="0" smtClean="0"/>
          </a:p>
          <a:p>
            <a:pPr algn="just"/>
            <a:r>
              <a:rPr lang="ru-RU" sz="2000" dirty="0" smtClean="0"/>
              <a:t>Для </a:t>
            </a:r>
            <a:r>
              <a:rPr lang="ru-RU" sz="2000" dirty="0" err="1"/>
              <a:t>виготовлення</a:t>
            </a:r>
            <a:r>
              <a:rPr lang="ru-RU" sz="2000" dirty="0"/>
              <a:t> </a:t>
            </a:r>
            <a:r>
              <a:rPr lang="ru-RU" sz="2000" dirty="0" err="1"/>
              <a:t>дерев'яних</a:t>
            </a:r>
            <a:r>
              <a:rPr lang="ru-RU" sz="2000" dirty="0"/>
              <a:t> </a:t>
            </a:r>
            <a:r>
              <a:rPr lang="ru-RU" sz="2000" dirty="0" err="1"/>
              <a:t>клеєних</a:t>
            </a:r>
            <a:r>
              <a:rPr lang="ru-RU" sz="2000" dirty="0"/>
              <a:t> </a:t>
            </a:r>
            <a:r>
              <a:rPr lang="ru-RU" sz="2000" dirty="0" err="1"/>
              <a:t>конструкцій</a:t>
            </a:r>
            <a:r>
              <a:rPr lang="ru-RU" sz="2000" dirty="0"/>
              <a:t> </a:t>
            </a:r>
            <a:r>
              <a:rPr lang="ru-RU" sz="2000" i="1" dirty="0"/>
              <a:t>) </a:t>
            </a:r>
            <a:r>
              <a:rPr lang="ru-RU" sz="2000" dirty="0" err="1"/>
              <a:t>рекомендується</a:t>
            </a:r>
            <a:r>
              <a:rPr lang="ru-RU" sz="2000" dirty="0"/>
              <a:t> в основному </a:t>
            </a:r>
            <a:r>
              <a:rPr lang="ru-RU" sz="2000" dirty="0" err="1"/>
              <a:t>використовувати</a:t>
            </a:r>
            <a:r>
              <a:rPr lang="ru-RU" sz="2000" dirty="0"/>
              <a:t> </a:t>
            </a:r>
            <a:r>
              <a:rPr lang="ru-RU" sz="2000" dirty="0" err="1"/>
              <a:t>пиломатеріали</a:t>
            </a:r>
            <a:r>
              <a:rPr lang="ru-RU" sz="2000" dirty="0"/>
              <a:t> / </a:t>
            </a:r>
            <a:r>
              <a:rPr lang="ru-RU" sz="2000" dirty="0" err="1"/>
              <a:t>хвойних</a:t>
            </a:r>
            <a:r>
              <a:rPr lang="ru-RU" sz="2000" dirty="0"/>
              <a:t> </a:t>
            </a:r>
            <a:r>
              <a:rPr lang="ru-RU" sz="2000" dirty="0" err="1"/>
              <a:t>порід</a:t>
            </a:r>
            <a:r>
              <a:rPr lang="ru-RU" sz="2000" dirty="0"/>
              <a:t> (сосна, </a:t>
            </a:r>
            <a:r>
              <a:rPr lang="ru-RU" sz="2000" dirty="0" err="1"/>
              <a:t>ялина</a:t>
            </a:r>
            <a:r>
              <a:rPr lang="ru-RU" sz="2000" dirty="0"/>
              <a:t>), </a:t>
            </a:r>
            <a:r>
              <a:rPr lang="ru-RU" sz="2000" dirty="0" smtClean="0"/>
              <a:t> </a:t>
            </a:r>
            <a:r>
              <a:rPr lang="ru-RU" sz="2000" dirty="0"/>
              <a:t>з </a:t>
            </a:r>
            <a:r>
              <a:rPr lang="ru-RU" sz="2000" dirty="0" err="1"/>
              <a:t>переважною</a:t>
            </a:r>
            <a:r>
              <a:rPr lang="ru-RU" sz="2000" dirty="0"/>
              <a:t> </a:t>
            </a:r>
            <a:r>
              <a:rPr lang="ru-RU" sz="2000" dirty="0" err="1"/>
              <a:t>постачанням</a:t>
            </a:r>
            <a:r>
              <a:rPr lang="ru-RU" sz="2000" dirty="0"/>
              <a:t> </a:t>
            </a:r>
            <a:r>
              <a:rPr lang="ru-RU" sz="2000" dirty="0" err="1"/>
              <a:t>їх</a:t>
            </a:r>
            <a:r>
              <a:rPr lang="ru-RU" sz="2000" dirty="0"/>
              <a:t> в </a:t>
            </a:r>
            <a:r>
              <a:rPr lang="ru-RU" sz="2000" dirty="0" err="1"/>
              <a:t>розсортованому</a:t>
            </a:r>
            <a:r>
              <a:rPr lang="ru-RU" sz="2000" dirty="0"/>
              <a:t> </a:t>
            </a:r>
            <a:r>
              <a:rPr lang="ru-RU" sz="2000" dirty="0" err="1"/>
              <a:t>вигляді</a:t>
            </a:r>
            <a:r>
              <a:rPr lang="ru-RU" sz="2000" dirty="0"/>
              <a:t>. </a:t>
            </a:r>
            <a:endParaRPr lang="ru-RU" sz="2000" dirty="0" smtClean="0"/>
          </a:p>
          <a:p>
            <a:pPr algn="just"/>
            <a:r>
              <a:rPr lang="ru-RU" sz="2000" dirty="0" smtClean="0"/>
              <a:t>Для </a:t>
            </a:r>
            <a:r>
              <a:rPr lang="ru-RU" sz="2000" dirty="0" err="1"/>
              <a:t>комбінованих</a:t>
            </a:r>
            <a:r>
              <a:rPr lang="ru-RU" sz="2000" dirty="0"/>
              <a:t> </a:t>
            </a:r>
            <a:r>
              <a:rPr lang="ru-RU" sz="2000" dirty="0" err="1"/>
              <a:t>конструкцій</a:t>
            </a:r>
            <a:r>
              <a:rPr lang="ru-RU" sz="2000" dirty="0"/>
              <a:t> </a:t>
            </a:r>
            <a:r>
              <a:rPr lang="ru-RU" sz="2000" dirty="0" err="1"/>
              <a:t>слід</a:t>
            </a:r>
            <a:r>
              <a:rPr lang="ru-RU" sz="2000" dirty="0"/>
              <a:t> </a:t>
            </a:r>
            <a:r>
              <a:rPr lang="ru-RU" sz="2000" dirty="0" err="1"/>
              <a:t>застосовувати</a:t>
            </a:r>
            <a:r>
              <a:rPr lang="ru-RU" sz="2000" dirty="0"/>
              <a:t> </a:t>
            </a:r>
            <a:r>
              <a:rPr lang="ru-RU" sz="2000" dirty="0" err="1"/>
              <a:t>березовий</a:t>
            </a:r>
            <a:r>
              <a:rPr lang="ru-RU" sz="2000" dirty="0"/>
              <a:t> </a:t>
            </a:r>
            <a:r>
              <a:rPr lang="ru-RU" sz="2000" dirty="0" err="1"/>
              <a:t>водостійку</a:t>
            </a:r>
            <a:r>
              <a:rPr lang="ru-RU" sz="2000" dirty="0"/>
              <a:t> фанеру </a:t>
            </a:r>
            <a:r>
              <a:rPr lang="ru-RU" sz="2000" dirty="0" err="1"/>
              <a:t>товщиною</a:t>
            </a:r>
            <a:r>
              <a:rPr lang="ru-RU" sz="2000" dirty="0"/>
              <a:t> не </a:t>
            </a:r>
            <a:r>
              <a:rPr lang="ru-RU" sz="2000" dirty="0" err="1"/>
              <a:t>менше</a:t>
            </a:r>
            <a:r>
              <a:rPr lang="ru-RU" sz="2000" dirty="0"/>
              <a:t> 8 мм </a:t>
            </a:r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58515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3" y="187159"/>
            <a:ext cx="5946321" cy="37059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177" y="187158"/>
            <a:ext cx="5908765" cy="60046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7097" y="4572000"/>
            <a:ext cx="4075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Клеєні дерев’яні конструкці</a:t>
            </a:r>
            <a:r>
              <a:rPr lang="uk-UA" sz="2000" b="1" dirty="0"/>
              <a:t>ї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970125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31371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 виробництва клеєних дерев’яних конструкцій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149531"/>
            <a:ext cx="9119809" cy="4891831"/>
          </a:xfrm>
        </p:spPr>
        <p:txBody>
          <a:bodyPr>
            <a:normAutofit/>
          </a:bodyPr>
          <a:lstStyle/>
          <a:p>
            <a:r>
              <a:rPr lang="uk-UA" sz="2000" dirty="0" smtClean="0"/>
              <a:t>1. Сортування пиломатеріалу</a:t>
            </a:r>
          </a:p>
          <a:p>
            <a:r>
              <a:rPr lang="uk-UA" sz="2000" dirty="0" smtClean="0"/>
              <a:t>2. </a:t>
            </a:r>
            <a:r>
              <a:rPr lang="uk-UA" sz="2000" dirty="0" err="1" smtClean="0"/>
              <a:t>Торцьове</a:t>
            </a:r>
            <a:r>
              <a:rPr lang="uk-UA" sz="2000" dirty="0" smtClean="0"/>
              <a:t> вирізання дефектів</a:t>
            </a:r>
          </a:p>
          <a:p>
            <a:r>
              <a:rPr lang="uk-UA" sz="2000" dirty="0" smtClean="0"/>
              <a:t>3. Створення шипів для поздовжнього зчеплення на торцях дошок</a:t>
            </a:r>
          </a:p>
          <a:p>
            <a:r>
              <a:rPr lang="uk-UA" sz="2000" dirty="0" smtClean="0"/>
              <a:t>4. Нанесення на дошки двокомпонентного клею </a:t>
            </a:r>
            <a:r>
              <a:rPr lang="en-US" sz="2000" dirty="0" smtClean="0"/>
              <a:t>D4</a:t>
            </a:r>
            <a:r>
              <a:rPr lang="uk-UA" sz="2000" dirty="0" smtClean="0"/>
              <a:t>, </a:t>
            </a:r>
          </a:p>
          <a:p>
            <a:r>
              <a:rPr lang="uk-UA" sz="2000" dirty="0" smtClean="0"/>
              <a:t>5. Калібрування і </a:t>
            </a:r>
            <a:r>
              <a:rPr lang="uk-UA" sz="2000" dirty="0" err="1" smtClean="0"/>
              <a:t>запресовка</a:t>
            </a:r>
            <a:r>
              <a:rPr lang="uk-UA" sz="2000" dirty="0" smtClean="0"/>
              <a:t> на пневматичному пресі </a:t>
            </a:r>
            <a:r>
              <a:rPr lang="uk-UA" sz="2000" dirty="0" err="1" smtClean="0"/>
              <a:t>аід</a:t>
            </a:r>
            <a:r>
              <a:rPr lang="uk-UA" sz="2000" dirty="0" smtClean="0"/>
              <a:t> тиском 1,5..10 </a:t>
            </a:r>
            <a:r>
              <a:rPr lang="uk-UA" sz="2000" dirty="0" err="1" smtClean="0"/>
              <a:t>Мпа</a:t>
            </a:r>
            <a:endParaRPr lang="uk-UA" sz="2000" dirty="0" smtClean="0"/>
          </a:p>
          <a:p>
            <a:r>
              <a:rPr lang="uk-UA" sz="2000" dirty="0" smtClean="0"/>
              <a:t>6. Розрізання </a:t>
            </a:r>
            <a:r>
              <a:rPr lang="uk-UA" sz="2000" dirty="0" err="1" smtClean="0"/>
              <a:t>зклеєних</a:t>
            </a:r>
            <a:r>
              <a:rPr lang="uk-UA" sz="2000" dirty="0" smtClean="0"/>
              <a:t> по довжині дошок на задану довжину на торцювальних верстатах</a:t>
            </a:r>
          </a:p>
          <a:p>
            <a:r>
              <a:rPr lang="uk-UA" sz="2000" dirty="0" smtClean="0"/>
              <a:t>7.Витримування в умовах цеху на 10..12 год для завершення твердіння клею</a:t>
            </a:r>
          </a:p>
          <a:p>
            <a:r>
              <a:rPr lang="uk-UA" sz="2000" dirty="0" smtClean="0"/>
              <a:t>8. Фрезерування бічних поверхонь , свердлування отворів під болти і деталі з’єднання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58870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4583"/>
            <a:ext cx="5675811" cy="37744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446" y="4971923"/>
            <a:ext cx="557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Виробництво клеєного бруса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86" y="144228"/>
            <a:ext cx="5013415" cy="363018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25886" y="432559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solidFill>
                  <a:srgbClr val="777777"/>
                </a:solidFill>
                <a:latin typeface="Trebuchet MS" panose="020B0603020202020204" pitchFamily="34" charset="0"/>
              </a:rPr>
              <a:t>Виготовлення</a:t>
            </a:r>
            <a:r>
              <a:rPr lang="ru-RU" b="1" dirty="0">
                <a:solidFill>
                  <a:srgbClr val="777777"/>
                </a:solidFill>
                <a:latin typeface="Trebuchet MS" panose="020B0603020202020204" pitchFamily="34" charset="0"/>
              </a:rPr>
              <a:t> </a:t>
            </a:r>
            <a:r>
              <a:rPr lang="ru-RU" b="1" dirty="0" err="1">
                <a:solidFill>
                  <a:srgbClr val="777777"/>
                </a:solidFill>
                <a:latin typeface="Trebuchet MS" panose="020B0603020202020204" pitchFamily="34" charset="0"/>
              </a:rPr>
              <a:t>клеєного</a:t>
            </a:r>
            <a:r>
              <a:rPr lang="ru-RU" b="1" dirty="0">
                <a:solidFill>
                  <a:srgbClr val="777777"/>
                </a:solidFill>
                <a:latin typeface="Trebuchet MS" panose="020B0603020202020204" pitchFamily="34" charset="0"/>
              </a:rPr>
              <a:t> фанерного щита з </a:t>
            </a:r>
            <a:r>
              <a:rPr lang="ru-RU" b="1" dirty="0" err="1" smtClean="0">
                <a:solidFill>
                  <a:srgbClr val="777777"/>
                </a:solidFill>
                <a:latin typeface="Trebuchet MS" panose="020B0603020202020204" pitchFamily="34" charset="0"/>
              </a:rPr>
              <a:t>цвяховою</a:t>
            </a:r>
            <a:r>
              <a:rPr lang="ru-RU" b="1" dirty="0" smtClean="0">
                <a:solidFill>
                  <a:srgbClr val="777777"/>
                </a:solidFill>
                <a:latin typeface="Trebuchet MS" panose="020B0603020202020204" pitchFamily="34" charset="0"/>
              </a:rPr>
              <a:t> </a:t>
            </a:r>
            <a:r>
              <a:rPr lang="ru-RU" b="1" dirty="0" err="1" smtClean="0">
                <a:solidFill>
                  <a:srgbClr val="777777"/>
                </a:solidFill>
                <a:latin typeface="Trebuchet MS" panose="020B0603020202020204" pitchFamily="34" charset="0"/>
              </a:rPr>
              <a:t>запресовкою</a:t>
            </a:r>
            <a:endParaRPr lang="ru-RU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270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04" y="854936"/>
            <a:ext cx="5826357" cy="28549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90204" y="370985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solidFill>
                  <a:srgbClr val="5B5B5B"/>
                </a:solidFill>
                <a:latin typeface="Tahoma" panose="020B0604030504040204" pitchFamily="34" charset="0"/>
              </a:rPr>
              <a:t>Прес</a:t>
            </a:r>
            <a:r>
              <a:rPr lang="ru-RU" dirty="0">
                <a:solidFill>
                  <a:srgbClr val="5B5B5B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5B5B5B"/>
                </a:solidFill>
                <a:latin typeface="Tahoma" panose="020B0604030504040204" pitchFamily="34" charset="0"/>
              </a:rPr>
              <a:t>нескінченного</a:t>
            </a:r>
            <a:r>
              <a:rPr lang="ru-RU" dirty="0">
                <a:solidFill>
                  <a:srgbClr val="5B5B5B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5B5B5B"/>
                </a:solidFill>
                <a:latin typeface="Tahoma" panose="020B0604030504040204" pitchFamily="34" charset="0"/>
              </a:rPr>
              <a:t>поздовжнього</a:t>
            </a:r>
            <a:r>
              <a:rPr lang="ru-RU" dirty="0">
                <a:solidFill>
                  <a:srgbClr val="5B5B5B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5B5B5B"/>
                </a:solidFill>
                <a:latin typeface="Tahoma" panose="020B0604030504040204" pitchFamily="34" charset="0"/>
              </a:rPr>
              <a:t>зрощування</a:t>
            </a:r>
            <a:r>
              <a:rPr lang="ru-RU" dirty="0">
                <a:solidFill>
                  <a:srgbClr val="5B5B5B"/>
                </a:solidFill>
                <a:latin typeface="Tahoma" panose="020B0604030504040204" pitchFamily="34" charset="0"/>
              </a:rPr>
              <a:t> ПС-АСТРА-ППС-Н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029" y="558845"/>
            <a:ext cx="4286250" cy="44862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30389" y="544408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solidFill>
                  <a:srgbClr val="5B5B5B"/>
                </a:solidFill>
                <a:latin typeface="Tahoma" panose="020B0604030504040204" pitchFamily="34" charset="0"/>
              </a:rPr>
              <a:t>Спеціальний</a:t>
            </a:r>
            <a:r>
              <a:rPr lang="ru-RU" dirty="0">
                <a:solidFill>
                  <a:srgbClr val="5B5B5B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5B5B5B"/>
                </a:solidFill>
                <a:latin typeface="Tahoma" panose="020B0604030504040204" pitchFamily="34" charset="0"/>
              </a:rPr>
              <a:t>фрезерний</a:t>
            </a:r>
            <a:r>
              <a:rPr lang="ru-RU" dirty="0">
                <a:solidFill>
                  <a:srgbClr val="5B5B5B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5B5B5B"/>
                </a:solidFill>
                <a:latin typeface="Tahoma" panose="020B0604030504040204" pitchFamily="34" charset="0"/>
              </a:rPr>
              <a:t>двошпиндельний</a:t>
            </a:r>
            <a:r>
              <a:rPr lang="ru-RU" dirty="0">
                <a:solidFill>
                  <a:srgbClr val="5B5B5B"/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5B5B5B"/>
                </a:solidFill>
                <a:latin typeface="Tahoma" panose="020B0604030504040204" pitchFamily="34" charset="0"/>
              </a:rPr>
              <a:t>верстат</a:t>
            </a:r>
            <a:r>
              <a:rPr lang="ru-RU" dirty="0">
                <a:solidFill>
                  <a:srgbClr val="5B5B5B"/>
                </a:solidFill>
                <a:latin typeface="Tahoma" panose="020B0604030504040204" pitchFamily="34" charset="0"/>
              </a:rPr>
              <a:t> СФ-АСТРА-Ф2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2741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47" y="474073"/>
            <a:ext cx="5086350" cy="30099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463" y="474073"/>
            <a:ext cx="6692537" cy="52343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47" y="3483973"/>
            <a:ext cx="5086350" cy="337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36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7" y="276904"/>
            <a:ext cx="9914709" cy="37187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0777" y="3995678"/>
            <a:ext cx="8585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777777"/>
                </a:solidFill>
                <a:latin typeface="arial" panose="020B0604020202020204" pitchFamily="34" charset="0"/>
              </a:rPr>
              <a:t>Технологічна</a:t>
            </a:r>
            <a:r>
              <a:rPr lang="ru-RU" b="1" dirty="0">
                <a:solidFill>
                  <a:srgbClr val="777777"/>
                </a:solidFill>
                <a:latin typeface="arial" panose="020B0604020202020204" pitchFamily="34" charset="0"/>
              </a:rPr>
              <a:t> схема цеху з </a:t>
            </a:r>
            <a:r>
              <a:rPr lang="ru-RU" b="1" dirty="0" err="1">
                <a:solidFill>
                  <a:srgbClr val="777777"/>
                </a:solidFill>
                <a:latin typeface="arial" panose="020B0604020202020204" pitchFamily="34" charset="0"/>
              </a:rPr>
              <a:t>виготовлення</a:t>
            </a:r>
            <a:r>
              <a:rPr lang="ru-RU" b="1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777777"/>
                </a:solidFill>
                <a:latin typeface="arial" panose="020B0604020202020204" pitchFamily="34" charset="0"/>
              </a:rPr>
              <a:t>клеєних</a:t>
            </a:r>
            <a:r>
              <a:rPr lang="ru-RU" b="1" dirty="0">
                <a:solidFill>
                  <a:srgbClr val="777777"/>
                </a:solidFill>
                <a:latin typeface="arial" panose="020B0604020202020204" pitchFamily="34" charset="0"/>
              </a:rPr>
              <a:t> балок з </a:t>
            </a:r>
            <a:r>
              <a:rPr lang="ru-RU" b="1" dirty="0" err="1">
                <a:solidFill>
                  <a:srgbClr val="777777"/>
                </a:solidFill>
                <a:latin typeface="arial" panose="020B0604020202020204" pitchFamily="34" charset="0"/>
              </a:rPr>
              <a:t>хвилястою</a:t>
            </a:r>
            <a:r>
              <a:rPr lang="ru-RU" b="1" dirty="0">
                <a:solidFill>
                  <a:srgbClr val="777777"/>
                </a:solidFill>
                <a:latin typeface="arial" panose="020B0604020202020204" pitchFamily="34" charset="0"/>
              </a:rPr>
              <a:t> фанерною </a:t>
            </a:r>
            <a:r>
              <a:rPr lang="ru-RU" b="1" dirty="0" err="1">
                <a:solidFill>
                  <a:srgbClr val="777777"/>
                </a:solidFill>
                <a:latin typeface="arial" panose="020B0604020202020204" pitchFamily="34" charset="0"/>
              </a:rPr>
              <a:t>стінкою</a:t>
            </a:r>
            <a:r>
              <a:rPr lang="ru-RU" b="1" dirty="0">
                <a:solidFill>
                  <a:srgbClr val="777777"/>
                </a:solidFill>
                <a:latin typeface="arial" panose="020B0604020202020204" pitchFamily="34" charset="0"/>
              </a:rPr>
              <a:t>:</a:t>
            </a:r>
            <a:r>
              <a:rPr lang="ru-RU" b="1" dirty="0"/>
              <a:t/>
            </a:r>
            <a:br>
              <a:rPr lang="ru-RU" b="1" dirty="0"/>
            </a:b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1 - готова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продукція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; 2 склад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фанери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; 3-фанерні заготовки; 4 -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круглопильний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верстат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; 5 -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усовочний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верстат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; 6 - агрегат для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склеювання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фанерних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 заготовок в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стрічку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 з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електричним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обігрівом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; 7-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фанерні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стрічки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; 8- установка для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подачі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 фанерною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стрічки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; 9-фреза для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обробки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крайок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 фанерною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стрічки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; 10 установка для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нанесення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 клею і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додання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фанері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хвилеподібною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форми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; 11 -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дощаті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 пояса балок; 12 -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лінія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склеювання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поясів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 по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довжині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; 13 -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шипорізний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верстат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; 14 - агрегат для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запресовування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 фанерною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стрічки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 в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дощаті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 пояса; 15 -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пиломатеріали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; 16 - </a:t>
            </a:r>
            <a:r>
              <a:rPr lang="ru-RU" dirty="0" err="1">
                <a:solidFill>
                  <a:srgbClr val="777777"/>
                </a:solidFill>
                <a:latin typeface="arial" panose="020B0604020202020204" pitchFamily="34" charset="0"/>
              </a:rPr>
              <a:t>сушильна</a:t>
            </a:r>
            <a:r>
              <a:rPr lang="ru-RU" dirty="0">
                <a:solidFill>
                  <a:srgbClr val="777777"/>
                </a:solidFill>
                <a:latin typeface="arial" panose="020B0604020202020204" pitchFamily="34" charset="0"/>
              </a:rPr>
              <a:t> камера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1083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57497"/>
          </a:xfrm>
        </p:spPr>
        <p:txBody>
          <a:bodyPr>
            <a:normAutofit/>
          </a:bodyPr>
          <a:lstStyle/>
          <a:p>
            <a:r>
              <a:rPr lang="uk-UA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Виробництво ДСП і ДВП</a:t>
            </a:r>
            <a:endParaRPr lang="ru-RU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6916" y="4070667"/>
            <a:ext cx="2895600" cy="1581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207" y="1045300"/>
            <a:ext cx="2343150" cy="1952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045" y="2339839"/>
            <a:ext cx="2514600" cy="18192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7334" y="1267097"/>
            <a:ext cx="509644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ДВП і ДСП: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  <a:p>
            <a:r>
              <a:rPr lang="ru-RU" dirty="0"/>
              <a:t>- у </a:t>
            </a:r>
            <a:r>
              <a:rPr lang="ru-RU" dirty="0" err="1"/>
              <a:t>будівельних</a:t>
            </a:r>
            <a:r>
              <a:rPr lang="ru-RU" dirty="0"/>
              <a:t> </a:t>
            </a:r>
            <a:r>
              <a:rPr lang="ru-RU" dirty="0" err="1"/>
              <a:t>конструкціях</a:t>
            </a:r>
            <a:r>
              <a:rPr lang="ru-RU" dirty="0"/>
              <a:t>;</a:t>
            </a:r>
          </a:p>
          <a:p>
            <a:endParaRPr lang="ru-RU" dirty="0"/>
          </a:p>
          <a:p>
            <a:r>
              <a:rPr lang="ru-RU" dirty="0"/>
              <a:t>- в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задньої</a:t>
            </a:r>
            <a:r>
              <a:rPr lang="ru-RU" dirty="0"/>
              <a:t> </a:t>
            </a:r>
            <a:r>
              <a:rPr lang="ru-RU" dirty="0" err="1"/>
              <a:t>стінки</a:t>
            </a:r>
            <a:r>
              <a:rPr lang="ru-RU" dirty="0"/>
              <a:t> </a:t>
            </a:r>
            <a:r>
              <a:rPr lang="ru-RU" dirty="0" err="1"/>
              <a:t>корпусних</a:t>
            </a:r>
            <a:r>
              <a:rPr lang="ru-RU" dirty="0"/>
              <a:t> </a:t>
            </a:r>
            <a:r>
              <a:rPr lang="ru-RU" dirty="0" err="1"/>
              <a:t>меблів</a:t>
            </a:r>
            <a:r>
              <a:rPr lang="ru-RU" dirty="0"/>
              <a:t>;</a:t>
            </a:r>
          </a:p>
          <a:p>
            <a:endParaRPr lang="ru-RU" dirty="0"/>
          </a:p>
          <a:p>
            <a:r>
              <a:rPr lang="ru-RU" dirty="0"/>
              <a:t>- як </a:t>
            </a:r>
            <a:r>
              <a:rPr lang="ru-RU" dirty="0" err="1"/>
              <a:t>нижні</a:t>
            </a:r>
            <a:r>
              <a:rPr lang="ru-RU" dirty="0"/>
              <a:t> </a:t>
            </a:r>
            <a:r>
              <a:rPr lang="ru-RU" dirty="0" err="1"/>
              <a:t>полиці</a:t>
            </a:r>
            <a:r>
              <a:rPr lang="ru-RU" dirty="0"/>
              <a:t> </a:t>
            </a:r>
            <a:r>
              <a:rPr lang="ru-RU" dirty="0" err="1"/>
              <a:t>диванів</a:t>
            </a:r>
            <a:r>
              <a:rPr lang="ru-RU" dirty="0"/>
              <a:t>, </a:t>
            </a:r>
            <a:r>
              <a:rPr lang="ru-RU" dirty="0" err="1"/>
              <a:t>висувні</a:t>
            </a:r>
            <a:r>
              <a:rPr lang="ru-RU" dirty="0"/>
              <a:t> ящики, спинки </a:t>
            </a:r>
            <a:r>
              <a:rPr lang="ru-RU" dirty="0" err="1"/>
              <a:t>ліжок</a:t>
            </a:r>
            <a:r>
              <a:rPr lang="ru-RU" dirty="0"/>
              <a:t>, перегородки;</a:t>
            </a:r>
          </a:p>
          <a:p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виробництво</a:t>
            </a:r>
            <a:r>
              <a:rPr lang="ru-RU" dirty="0"/>
              <a:t> </a:t>
            </a:r>
            <a:r>
              <a:rPr lang="ru-RU" dirty="0" err="1"/>
              <a:t>різної</a:t>
            </a:r>
            <a:r>
              <a:rPr lang="ru-RU" dirty="0"/>
              <a:t> </a:t>
            </a:r>
            <a:r>
              <a:rPr lang="ru-RU" dirty="0" err="1"/>
              <a:t>тари</a:t>
            </a:r>
            <a:r>
              <a:rPr lang="ru-RU" dirty="0"/>
              <a:t>, </a:t>
            </a:r>
            <a:r>
              <a:rPr lang="ru-RU" dirty="0" err="1"/>
              <a:t>ящиків</a:t>
            </a:r>
            <a:r>
              <a:rPr lang="ru-RU" dirty="0"/>
              <a:t>;</a:t>
            </a:r>
          </a:p>
          <a:p>
            <a:endParaRPr lang="ru-RU" dirty="0"/>
          </a:p>
          <a:p>
            <a:r>
              <a:rPr lang="ru-RU" dirty="0"/>
              <a:t>- для </a:t>
            </a:r>
            <a:r>
              <a:rPr lang="ru-RU" dirty="0" err="1"/>
              <a:t>виготовлення</a:t>
            </a:r>
            <a:r>
              <a:rPr lang="ru-RU" dirty="0"/>
              <a:t> </a:t>
            </a:r>
            <a:r>
              <a:rPr lang="ru-RU" dirty="0" err="1"/>
              <a:t>корпусів</a:t>
            </a:r>
            <a:r>
              <a:rPr lang="ru-RU" dirty="0"/>
              <a:t> </a:t>
            </a:r>
            <a:r>
              <a:rPr lang="ru-RU" dirty="0" err="1"/>
              <a:t>акустичних</a:t>
            </a:r>
            <a:r>
              <a:rPr lang="ru-RU" dirty="0"/>
              <a:t> систем;</a:t>
            </a:r>
          </a:p>
          <a:p>
            <a:endParaRPr lang="ru-RU" dirty="0"/>
          </a:p>
          <a:p>
            <a:r>
              <a:rPr lang="ru-RU" dirty="0"/>
              <a:t>- як основа для картин </a:t>
            </a:r>
            <a:r>
              <a:rPr lang="ru-RU" dirty="0" err="1"/>
              <a:t>олійного</a:t>
            </a:r>
            <a:r>
              <a:rPr lang="ru-RU" dirty="0"/>
              <a:t> </a:t>
            </a:r>
            <a:r>
              <a:rPr lang="ru-RU" dirty="0" err="1"/>
              <a:t>живопису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241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61407"/>
            <a:ext cx="8596668" cy="422366"/>
          </a:xfrm>
        </p:spPr>
        <p:txBody>
          <a:bodyPr>
            <a:normAutofit fontScale="90000"/>
          </a:bodyPr>
          <a:lstStyle/>
          <a:p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Сировина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ДСП і ДВП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825" y="932680"/>
            <a:ext cx="9981957" cy="5089297"/>
          </a:xfrm>
        </p:spPr>
        <p:txBody>
          <a:bodyPr>
            <a:noAutofit/>
          </a:bodyPr>
          <a:lstStyle/>
          <a:p>
            <a:r>
              <a:rPr lang="ru-RU" sz="2000" i="1" u="sng" dirty="0" err="1" smtClean="0"/>
              <a:t>Сировинні</a:t>
            </a:r>
            <a:r>
              <a:rPr lang="ru-RU" sz="2000" i="1" u="sng" dirty="0" smtClean="0"/>
              <a:t> </a:t>
            </a:r>
            <a:r>
              <a:rPr lang="ru-RU" sz="2000" i="1" u="sng" dirty="0" err="1"/>
              <a:t>матеріали</a:t>
            </a:r>
            <a:r>
              <a:rPr lang="ru-RU" sz="2000" i="1" u="sng" dirty="0"/>
              <a:t> для </a:t>
            </a:r>
            <a:r>
              <a:rPr lang="ru-RU" sz="2000" i="1" u="sng" dirty="0" err="1"/>
              <a:t>виробництва</a:t>
            </a:r>
            <a:r>
              <a:rPr lang="ru-RU" sz="2000" i="1" u="sng" dirty="0"/>
              <a:t> </a:t>
            </a:r>
            <a:r>
              <a:rPr lang="ru-RU" sz="2000" i="1" u="sng" dirty="0" smtClean="0"/>
              <a:t>ДСП</a:t>
            </a:r>
            <a:r>
              <a:rPr lang="ru-RU" sz="2000" dirty="0" smtClean="0"/>
              <a:t>: тирса, </a:t>
            </a:r>
            <a:r>
              <a:rPr lang="ru-RU" sz="2000" dirty="0" err="1" smtClean="0"/>
              <a:t>відходи</a:t>
            </a:r>
            <a:r>
              <a:rPr lang="ru-RU" sz="2000" dirty="0" smtClean="0"/>
              <a:t> </a:t>
            </a:r>
            <a:r>
              <a:rPr lang="ru-RU" sz="2000" dirty="0" err="1" smtClean="0"/>
              <a:t>лісопереробки</a:t>
            </a:r>
            <a:r>
              <a:rPr lang="ru-RU" sz="2000" dirty="0" smtClean="0"/>
              <a:t> </a:t>
            </a:r>
            <a:r>
              <a:rPr lang="ru-RU" sz="2000" dirty="0"/>
              <a:t>і </a:t>
            </a:r>
            <a:r>
              <a:rPr lang="ru-RU" sz="2000" dirty="0" err="1"/>
              <a:t>лісозаготівель</a:t>
            </a:r>
            <a:r>
              <a:rPr lang="ru-RU" sz="2000" dirty="0"/>
              <a:t>. У </a:t>
            </a:r>
            <a:r>
              <a:rPr lang="ru-RU" sz="2000" dirty="0" err="1"/>
              <a:t>хід</a:t>
            </a:r>
            <a:r>
              <a:rPr lang="ru-RU" sz="2000" dirty="0"/>
              <a:t> </a:t>
            </a:r>
            <a:r>
              <a:rPr lang="ru-RU" sz="2000" dirty="0" err="1"/>
              <a:t>йдуть</a:t>
            </a:r>
            <a:r>
              <a:rPr lang="ru-RU" sz="2000" dirty="0"/>
              <a:t> </a:t>
            </a:r>
            <a:r>
              <a:rPr lang="ru-RU" sz="2000" dirty="0" err="1"/>
              <a:t>гнилі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сухий</a:t>
            </a:r>
            <a:r>
              <a:rPr lang="ru-RU" sz="2000" dirty="0"/>
              <a:t> </a:t>
            </a:r>
            <a:r>
              <a:rPr lang="ru-RU" sz="2000" dirty="0" err="1"/>
              <a:t>хмиз</a:t>
            </a:r>
            <a:r>
              <a:rPr lang="ru-RU" sz="2000" dirty="0"/>
              <a:t>, </a:t>
            </a:r>
            <a:r>
              <a:rPr lang="ru-RU" sz="2000" dirty="0" err="1"/>
              <a:t>низькоякісна</a:t>
            </a:r>
            <a:r>
              <a:rPr lang="ru-RU" sz="2000" dirty="0"/>
              <a:t> деревина, з </a:t>
            </a:r>
            <a:r>
              <a:rPr lang="ru-RU" sz="2000" dirty="0" err="1"/>
              <a:t>якої</a:t>
            </a:r>
            <a:r>
              <a:rPr lang="ru-RU" sz="2000" dirty="0"/>
              <a:t> просто </a:t>
            </a:r>
            <a:r>
              <a:rPr lang="ru-RU" sz="2000" dirty="0" err="1"/>
              <a:t>неприпустимо</a:t>
            </a:r>
            <a:r>
              <a:rPr lang="ru-RU" sz="2000" dirty="0"/>
              <a:t> </a:t>
            </a:r>
            <a:r>
              <a:rPr lang="ru-RU" sz="2000" dirty="0" err="1"/>
              <a:t>виготовляти</a:t>
            </a:r>
            <a:r>
              <a:rPr lang="ru-RU" sz="2000" dirty="0"/>
              <a:t> </a:t>
            </a:r>
            <a:r>
              <a:rPr lang="ru-RU" sz="2000" dirty="0" err="1"/>
              <a:t>меблі</a:t>
            </a:r>
            <a:r>
              <a:rPr lang="ru-RU" sz="2000" dirty="0"/>
              <a:t>. </a:t>
            </a:r>
            <a:endParaRPr lang="ru-RU" sz="2000" dirty="0" smtClean="0"/>
          </a:p>
          <a:p>
            <a:endParaRPr lang="uk-UA" sz="2000" dirty="0"/>
          </a:p>
          <a:p>
            <a:r>
              <a:rPr lang="ru-RU" sz="2000" b="1" i="1" u="sng" dirty="0" err="1"/>
              <a:t>Сировиною</a:t>
            </a:r>
            <a:r>
              <a:rPr lang="ru-RU" sz="2000" b="1" i="1" u="sng" dirty="0"/>
              <a:t> для </a:t>
            </a:r>
            <a:r>
              <a:rPr lang="ru-RU" sz="2000" b="1" i="1" u="sng" dirty="0" err="1"/>
              <a:t>виробництва</a:t>
            </a:r>
            <a:r>
              <a:rPr lang="ru-RU" sz="2000" b="1" i="1" u="sng" dirty="0"/>
              <a:t> ДВП </a:t>
            </a:r>
            <a:r>
              <a:rPr lang="ru-RU" sz="2000" dirty="0" err="1"/>
              <a:t>слугують</a:t>
            </a:r>
            <a:r>
              <a:rPr lang="ru-RU" sz="2000" dirty="0"/>
              <a:t> </a:t>
            </a:r>
            <a:r>
              <a:rPr lang="ru-RU" sz="2000" dirty="0" err="1"/>
              <a:t>перероблені</a:t>
            </a:r>
            <a:r>
              <a:rPr lang="ru-RU" sz="2000" dirty="0"/>
              <a:t> у </a:t>
            </a:r>
            <a:r>
              <a:rPr lang="ru-RU" sz="2000" dirty="0">
                <a:hlinkClick r:id="rId2" tooltip="Волокно"/>
              </a:rPr>
              <a:t>волокно</a:t>
            </a:r>
            <a:r>
              <a:rPr lang="ru-RU" sz="2000" dirty="0"/>
              <a:t> за </a:t>
            </a:r>
            <a:r>
              <a:rPr lang="ru-RU" sz="2000" dirty="0" err="1"/>
              <a:t>допомогою</a:t>
            </a:r>
            <a:r>
              <a:rPr lang="ru-RU" sz="2000" dirty="0"/>
              <a:t> </a:t>
            </a:r>
            <a:r>
              <a:rPr lang="ru-RU" sz="2000" dirty="0" err="1">
                <a:hlinkClick r:id="rId3" tooltip="Дефібратор (ще не написана)"/>
              </a:rPr>
              <a:t>дефібраторів</a:t>
            </a:r>
            <a:r>
              <a:rPr lang="ru-RU" sz="2000" dirty="0"/>
              <a:t> </a:t>
            </a:r>
            <a:r>
              <a:rPr lang="ru-RU" sz="2000" dirty="0" err="1"/>
              <a:t>подрібнена</a:t>
            </a:r>
            <a:r>
              <a:rPr lang="ru-RU" sz="2000" dirty="0"/>
              <a:t> деревина і </a:t>
            </a:r>
            <a:r>
              <a:rPr lang="ru-RU" sz="2000" dirty="0" err="1">
                <a:hlinkClick r:id="rId4" tooltip="Костриця"/>
              </a:rPr>
              <a:t>костриця</a:t>
            </a:r>
            <a:r>
              <a:rPr lang="ru-RU" sz="2000" dirty="0"/>
              <a:t> </a:t>
            </a:r>
            <a:r>
              <a:rPr lang="ru-RU" sz="2000" dirty="0" err="1"/>
              <a:t>рослин</a:t>
            </a:r>
            <a:r>
              <a:rPr lang="ru-RU" sz="2000" dirty="0"/>
              <a:t>. У </a:t>
            </a:r>
            <a:r>
              <a:rPr lang="ru-RU" sz="2000" dirty="0" err="1"/>
              <a:t>деревну</a:t>
            </a:r>
            <a:r>
              <a:rPr lang="ru-RU" sz="2000" dirty="0"/>
              <a:t> </a:t>
            </a:r>
            <a:r>
              <a:rPr lang="ru-RU" sz="2000" dirty="0" err="1"/>
              <a:t>масу</a:t>
            </a:r>
            <a:r>
              <a:rPr lang="ru-RU" sz="2000" dirty="0"/>
              <a:t> </a:t>
            </a:r>
            <a:r>
              <a:rPr lang="ru-RU" sz="2000" dirty="0" err="1"/>
              <a:t>додають</a:t>
            </a:r>
            <a:r>
              <a:rPr lang="ru-RU" sz="2000" dirty="0"/>
              <a:t> </a:t>
            </a:r>
            <a:r>
              <a:rPr lang="ru-RU" sz="2000" dirty="0" err="1"/>
              <a:t>гідрофобізатори</a:t>
            </a:r>
            <a:r>
              <a:rPr lang="ru-RU" sz="2000" dirty="0"/>
              <a:t>: </a:t>
            </a:r>
            <a:r>
              <a:rPr lang="ru-RU" sz="2000" dirty="0" err="1">
                <a:hlinkClick r:id="rId5" tooltip="Парафін"/>
              </a:rPr>
              <a:t>парафін</a:t>
            </a:r>
            <a:r>
              <a:rPr lang="ru-RU" sz="2000" dirty="0"/>
              <a:t>, </a:t>
            </a:r>
            <a:r>
              <a:rPr lang="ru-RU" sz="2000" dirty="0" err="1">
                <a:hlinkClick r:id="rId6" tooltip="Каніфоль"/>
              </a:rPr>
              <a:t>каніфоль</a:t>
            </a:r>
            <a:r>
              <a:rPr lang="ru-RU" sz="2000" dirty="0"/>
              <a:t> (</a:t>
            </a:r>
            <a:r>
              <a:rPr lang="ru-RU" sz="2000" dirty="0" err="1"/>
              <a:t>підвищує</a:t>
            </a:r>
            <a:r>
              <a:rPr lang="ru-RU" sz="2000" dirty="0"/>
              <a:t> </a:t>
            </a:r>
            <a:r>
              <a:rPr lang="ru-RU" sz="2000" dirty="0" err="1">
                <a:hlinkClick r:id="rId7" tooltip="Вологостійкість"/>
              </a:rPr>
              <a:t>вологостійкість</a:t>
            </a:r>
            <a:r>
              <a:rPr lang="ru-RU" sz="2000" dirty="0"/>
              <a:t>). Для </a:t>
            </a:r>
            <a:r>
              <a:rPr lang="ru-RU" sz="2000" dirty="0" err="1"/>
              <a:t>підвищення</a:t>
            </a:r>
            <a:r>
              <a:rPr lang="ru-RU" sz="2000" dirty="0"/>
              <a:t> </a:t>
            </a:r>
            <a:r>
              <a:rPr lang="ru-RU" sz="2000" dirty="0" err="1"/>
              <a:t>фізико-механічних</a:t>
            </a:r>
            <a:r>
              <a:rPr lang="ru-RU" sz="2000" dirty="0"/>
              <a:t> </a:t>
            </a:r>
            <a:r>
              <a:rPr lang="ru-RU" sz="2000" dirty="0" err="1"/>
              <a:t>властивостей</a:t>
            </a:r>
            <a:r>
              <a:rPr lang="ru-RU" sz="2000" dirty="0"/>
              <a:t> у композит </a:t>
            </a:r>
            <a:r>
              <a:rPr lang="ru-RU" sz="2000" dirty="0" err="1"/>
              <a:t>вводять</a:t>
            </a:r>
            <a:r>
              <a:rPr lang="ru-RU" sz="2000" dirty="0"/>
              <a:t> </a:t>
            </a:r>
            <a:r>
              <a:rPr lang="ru-RU" sz="2000" dirty="0" err="1">
                <a:hlinkClick r:id="rId8" tooltip="Синтетичні смоли"/>
              </a:rPr>
              <a:t>синтетичні</a:t>
            </a:r>
            <a:r>
              <a:rPr lang="ru-RU" sz="2000" dirty="0">
                <a:hlinkClick r:id="rId8" tooltip="Синтетичні смоли"/>
              </a:rPr>
              <a:t> смоли</a:t>
            </a:r>
            <a:r>
              <a:rPr lang="ru-RU" sz="2000" dirty="0"/>
              <a:t> (</a:t>
            </a:r>
            <a:r>
              <a:rPr lang="ru-RU" sz="2000" dirty="0" err="1"/>
              <a:t>кількість</a:t>
            </a:r>
            <a:r>
              <a:rPr lang="ru-RU" sz="2000" dirty="0"/>
              <a:t> смоли </a:t>
            </a:r>
            <a:r>
              <a:rPr lang="ru-RU" sz="2000" dirty="0" err="1"/>
              <a:t>варіюється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4% до 8%, </a:t>
            </a:r>
            <a:r>
              <a:rPr lang="ru-RU" sz="2000" dirty="0" err="1"/>
              <a:t>залежно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співвідношення</a:t>
            </a:r>
            <a:r>
              <a:rPr lang="ru-RU" sz="2000" dirty="0"/>
              <a:t> </a:t>
            </a:r>
            <a:r>
              <a:rPr lang="ru-RU" sz="2000" dirty="0" err="1"/>
              <a:t>хвойних-листяних</a:t>
            </a:r>
            <a:r>
              <a:rPr lang="ru-RU" sz="2000" dirty="0"/>
              <a:t> волокон). </a:t>
            </a:r>
            <a:endParaRPr lang="ru-RU" sz="2000" dirty="0" smtClean="0"/>
          </a:p>
          <a:p>
            <a:r>
              <a:rPr lang="ru-RU" sz="2000" dirty="0" err="1" smtClean="0"/>
              <a:t>Також</a:t>
            </a:r>
            <a:r>
              <a:rPr lang="ru-RU" sz="2000" dirty="0" smtClean="0"/>
              <a:t> </a:t>
            </a:r>
            <a:r>
              <a:rPr lang="ru-RU" sz="2000" dirty="0" err="1"/>
              <a:t>застосовуються</a:t>
            </a:r>
            <a:r>
              <a:rPr lang="ru-RU" sz="2000" dirty="0"/>
              <a:t> </a:t>
            </a:r>
            <a:r>
              <a:rPr lang="ru-RU" sz="2000" dirty="0" err="1"/>
              <a:t>спеціальні</a:t>
            </a:r>
            <a:r>
              <a:rPr lang="ru-RU" sz="2000" dirty="0"/>
              <a:t> добавки, </a:t>
            </a:r>
            <a:r>
              <a:rPr lang="ru-RU" sz="2000" dirty="0" err="1"/>
              <a:t>такі</a:t>
            </a:r>
            <a:r>
              <a:rPr lang="ru-RU" sz="2000" dirty="0"/>
              <a:t> як </a:t>
            </a:r>
            <a:r>
              <a:rPr lang="ru-RU" sz="2000" dirty="0" err="1">
                <a:hlinkClick r:id="rId9" tooltip="Антипірен"/>
              </a:rPr>
              <a:t>антипірени</a:t>
            </a:r>
            <a:r>
              <a:rPr lang="ru-RU" sz="2000" dirty="0"/>
              <a:t>, </a:t>
            </a:r>
            <a:r>
              <a:rPr lang="ru-RU" sz="2000" dirty="0">
                <a:hlinkClick r:id="rId10" tooltip="Антисептики"/>
              </a:rPr>
              <a:t>антисептики</a:t>
            </a:r>
            <a:r>
              <a:rPr lang="ru-RU" sz="2000" dirty="0"/>
              <a:t>. Для </a:t>
            </a:r>
            <a:r>
              <a:rPr lang="ru-RU" sz="2000" dirty="0" err="1"/>
              <a:t>виробництва</a:t>
            </a:r>
            <a:r>
              <a:rPr lang="ru-RU" sz="2000" dirty="0"/>
              <a:t> </a:t>
            </a:r>
            <a:r>
              <a:rPr lang="ru-RU" sz="2000" dirty="0" err="1"/>
              <a:t>надтвердих</a:t>
            </a:r>
            <a:r>
              <a:rPr lang="ru-RU" sz="2000" dirty="0"/>
              <a:t> </a:t>
            </a:r>
            <a:r>
              <a:rPr lang="ru-RU" sz="2000" dirty="0" err="1"/>
              <a:t>деревинноволокнистих</a:t>
            </a:r>
            <a:r>
              <a:rPr lang="ru-RU" sz="2000" dirty="0"/>
              <a:t> плит (марка СТ) </a:t>
            </a:r>
            <a:r>
              <a:rPr lang="ru-RU" sz="2000" dirty="0" err="1"/>
              <a:t>застосовують</a:t>
            </a:r>
            <a:r>
              <a:rPr lang="ru-RU" sz="2000" dirty="0"/>
              <a:t> </a:t>
            </a:r>
            <a:r>
              <a:rPr lang="ru-RU" sz="2000" dirty="0" err="1"/>
              <a:t>просочення</a:t>
            </a:r>
            <a:r>
              <a:rPr lang="ru-RU" sz="2000" dirty="0"/>
              <a:t> </a:t>
            </a:r>
            <a:r>
              <a:rPr lang="ru-RU" sz="2000" dirty="0" err="1"/>
              <a:t>побічним</a:t>
            </a:r>
            <a:r>
              <a:rPr lang="ru-RU" sz="2000" dirty="0"/>
              <a:t> продуктом </a:t>
            </a:r>
            <a:r>
              <a:rPr lang="ru-RU" sz="2000" dirty="0" err="1"/>
              <a:t>переробки</a:t>
            </a:r>
            <a:r>
              <a:rPr lang="ru-RU" sz="2000" dirty="0"/>
              <a:t> </a:t>
            </a:r>
            <a:r>
              <a:rPr lang="ru-RU" sz="2000" dirty="0" err="1">
                <a:hlinkClick r:id="rId11" tooltip="Талова олія"/>
              </a:rPr>
              <a:t>талової</a:t>
            </a:r>
            <a:r>
              <a:rPr lang="ru-RU" sz="2000" dirty="0">
                <a:hlinkClick r:id="rId11" tooltip="Талова олія"/>
              </a:rPr>
              <a:t> </a:t>
            </a:r>
            <a:r>
              <a:rPr lang="ru-RU" sz="2000" dirty="0" err="1">
                <a:hlinkClick r:id="rId11" tooltip="Талова олія"/>
              </a:rPr>
              <a:t>олії</a:t>
            </a:r>
            <a:r>
              <a:rPr lang="ru-RU" sz="2000" dirty="0"/>
              <a:t> — </a:t>
            </a:r>
            <a:r>
              <a:rPr lang="ru-RU" sz="2000" dirty="0" err="1"/>
              <a:t>пектоліт</a:t>
            </a:r>
            <a:r>
              <a:rPr lang="ru-RU" sz="2000" dirty="0"/>
              <a:t>. </a:t>
            </a:r>
            <a:r>
              <a:rPr lang="ru-RU" sz="2000" dirty="0" err="1"/>
              <a:t>Міцність</a:t>
            </a:r>
            <a:r>
              <a:rPr lang="ru-RU" sz="2000" dirty="0"/>
              <a:t> плит </a:t>
            </a:r>
            <a:r>
              <a:rPr lang="ru-RU" sz="2000" dirty="0" err="1"/>
              <a:t>зростає</a:t>
            </a:r>
            <a:r>
              <a:rPr lang="ru-RU" sz="2000" dirty="0"/>
              <a:t> на 20-30%.</a:t>
            </a:r>
          </a:p>
        </p:txBody>
      </p:sp>
    </p:spTree>
    <p:extLst>
      <p:ext uri="{BB962C8B-B14F-4D97-AF65-F5344CB8AC3E}">
        <p14:creationId xmlns:p14="http://schemas.microsoft.com/office/powerpoint/2010/main" val="9990776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1"/>
            <a:ext cx="8596668" cy="513806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rgbClr val="FF0000"/>
                </a:solidFill>
              </a:rPr>
              <a:t>Процес виробництва ДСП включає: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23407"/>
            <a:ext cx="8596668" cy="4917955"/>
          </a:xfrm>
        </p:spPr>
        <p:txBody>
          <a:bodyPr/>
          <a:lstStyle/>
          <a:p>
            <a:r>
              <a:rPr lang="uk-UA" dirty="0" smtClean="0"/>
              <a:t>1. Підготовку сировини( </a:t>
            </a:r>
            <a:r>
              <a:rPr lang="uk-UA" dirty="0"/>
              <a:t>гідро</a:t>
            </a:r>
            <a:r>
              <a:rPr lang="uk-UA" dirty="0" smtClean="0"/>
              <a:t>термальну обробку при тиску або проварювання ц воді деревини);</a:t>
            </a:r>
          </a:p>
          <a:p>
            <a:r>
              <a:rPr lang="uk-UA" dirty="0" smtClean="0"/>
              <a:t>2. Ножове подрібнення деревини в стружку на </a:t>
            </a:r>
            <a:r>
              <a:rPr lang="uk-UA" dirty="0" err="1" smtClean="0"/>
              <a:t>рубальних</a:t>
            </a:r>
            <a:r>
              <a:rPr lang="uk-UA" dirty="0" smtClean="0"/>
              <a:t> машинах і стругальних верстатах;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r>
              <a:rPr lang="uk-UA" dirty="0" smtClean="0"/>
              <a:t>3. Розподіл подрібненої деревини на фракції з наступним її сушінням до вологості не більше 7%. Стружка повинна мати довжину від 10 до 40мм, товщину 0,2..1мм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26" y="2603998"/>
            <a:ext cx="4644254" cy="2046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5851" y="3135086"/>
            <a:ext cx="248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Рубальна</a:t>
            </a:r>
            <a:r>
              <a:rPr lang="uk-UA" dirty="0" smtClean="0"/>
              <a:t> машина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7702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5536" y="404948"/>
            <a:ext cx="95946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4. </a:t>
            </a:r>
            <a:r>
              <a:rPr lang="uk-UA" sz="2000" dirty="0" smtClean="0"/>
              <a:t>Змішування стружки зі смолою і </a:t>
            </a:r>
            <a:r>
              <a:rPr lang="uk-UA" sz="2000" dirty="0" err="1" smtClean="0"/>
              <a:t>гідрофобізуючими</a:t>
            </a:r>
            <a:r>
              <a:rPr lang="uk-UA" sz="2000" dirty="0" smtClean="0"/>
              <a:t> добавками, пігментами і антисептиками в змішувачах періодичної і безперервної дії</a:t>
            </a:r>
          </a:p>
          <a:p>
            <a:r>
              <a:rPr lang="uk-UA" sz="2000" dirty="0"/>
              <a:t>5</a:t>
            </a:r>
            <a:r>
              <a:rPr lang="uk-UA" sz="2000" dirty="0" smtClean="0"/>
              <a:t>. Формування плит у формах чи без них. </a:t>
            </a:r>
          </a:p>
          <a:p>
            <a:r>
              <a:rPr lang="uk-UA" sz="2000" dirty="0"/>
              <a:t>6</a:t>
            </a:r>
            <a:r>
              <a:rPr lang="uk-UA" sz="2000" dirty="0" smtClean="0"/>
              <a:t>.Гаряче пресування на пресах на гідравлічних ( для тришарових плит) і гусеничних пресах ( для одношарових плит), на пресах видавлювання ( для </a:t>
            </a:r>
            <a:r>
              <a:rPr lang="uk-UA" sz="2000" dirty="0" err="1" smtClean="0"/>
              <a:t>екструзійних</a:t>
            </a:r>
            <a:r>
              <a:rPr lang="uk-UA" sz="2000" dirty="0" smtClean="0"/>
              <a:t> плит) </a:t>
            </a:r>
            <a:r>
              <a:rPr lang="ru-RU" sz="2000" dirty="0"/>
              <a:t>при </a:t>
            </a:r>
            <a:r>
              <a:rPr lang="ru-RU" sz="2000" dirty="0" err="1"/>
              <a:t>температурі</a:t>
            </a:r>
            <a:r>
              <a:rPr lang="ru-RU" sz="2000" dirty="0"/>
              <a:t> 180 </a:t>
            </a:r>
            <a:r>
              <a:rPr lang="ru-RU" sz="2000" dirty="0" err="1" smtClean="0"/>
              <a:t>градусів</a:t>
            </a:r>
            <a:r>
              <a:rPr lang="ru-RU" sz="2000" dirty="0"/>
              <a:t> </a:t>
            </a:r>
            <a:r>
              <a:rPr lang="ru-RU" sz="2000" dirty="0" smtClean="0"/>
              <a:t>та </a:t>
            </a:r>
            <a:r>
              <a:rPr lang="ru-RU" sz="2000" dirty="0" err="1" smtClean="0"/>
              <a:t>тиску</a:t>
            </a:r>
            <a:r>
              <a:rPr lang="ru-RU" sz="2000" dirty="0" smtClean="0"/>
              <a:t> </a:t>
            </a:r>
            <a:r>
              <a:rPr lang="ru-RU" sz="2000" dirty="0"/>
              <a:t>2,5-3,5 МПа.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02" y="2732315"/>
            <a:ext cx="5185955" cy="36554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925" y="2731226"/>
            <a:ext cx="5397818" cy="36259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1131" y="6399075"/>
            <a:ext cx="5656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Преси для виробництва ДСП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55904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40971" y="496389"/>
            <a:ext cx="6648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7. Охолодження плит та вирівнювання їх вологості</a:t>
            </a:r>
          </a:p>
          <a:p>
            <a:r>
              <a:rPr lang="uk-UA" dirty="0" smtClean="0"/>
              <a:t>8. Обрізання плит на </a:t>
            </a:r>
            <a:r>
              <a:rPr lang="uk-UA" dirty="0" err="1" smtClean="0"/>
              <a:t>форматно</a:t>
            </a:r>
            <a:r>
              <a:rPr lang="uk-UA" dirty="0" smtClean="0"/>
              <a:t>-обрізних верстатах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416" y="1764426"/>
            <a:ext cx="4226378" cy="33431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1728371"/>
            <a:ext cx="5421086" cy="33792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40971" y="5551714"/>
            <a:ext cx="453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Кромкообрізний</a:t>
            </a:r>
            <a:r>
              <a:rPr lang="uk-UA" dirty="0" smtClean="0"/>
              <a:t> верстат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2865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83" y="189956"/>
            <a:ext cx="9836332" cy="60279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5737" y="6113417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Виробництво ДСП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47499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92183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 виробництва ДВП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20064"/>
            <a:ext cx="8596668" cy="2241594"/>
          </a:xfrm>
        </p:spPr>
        <p:txBody>
          <a:bodyPr/>
          <a:lstStyle/>
          <a:p>
            <a:r>
              <a:rPr lang="uk-UA" dirty="0" smtClean="0"/>
              <a:t>1. Підготовка сировини </a:t>
            </a:r>
            <a:r>
              <a:rPr lang="uk-UA" sz="2000" dirty="0" smtClean="0"/>
              <a:t>( помел і обробка трісок) сухим ( для твердих і надтвердих ДВП) і мокрим способом ( для всіх видів ДВП).</a:t>
            </a:r>
          </a:p>
          <a:p>
            <a:r>
              <a:rPr lang="uk-UA" sz="2000" dirty="0" smtClean="0"/>
              <a:t>Приготування трісок – обдирання кори, розпилювання товстих </a:t>
            </a:r>
            <a:r>
              <a:rPr lang="uk-UA" sz="2000" dirty="0" err="1" smtClean="0"/>
              <a:t>чурок</a:t>
            </a:r>
            <a:r>
              <a:rPr lang="uk-UA" sz="2000" dirty="0" smtClean="0"/>
              <a:t>, розколювання, одержання трісок, фракціонування на  сортувальних машинах, подрібнення великих трісок,</a:t>
            </a:r>
            <a:r>
              <a:rPr lang="uk-UA" sz="2000" dirty="0"/>
              <a:t> промивання з </a:t>
            </a:r>
            <a:r>
              <a:rPr lang="uk-UA" sz="2000" dirty="0" smtClean="0"/>
              <a:t>наступним зневодненням.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623" y="3589700"/>
            <a:ext cx="4577851" cy="2798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9360" y="4467497"/>
            <a:ext cx="4336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Машина для подрібнення трісок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698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5656" y="692331"/>
            <a:ext cx="83341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2. Проклеювання маси речовинами, що легко окислюються ( </a:t>
            </a:r>
            <a:r>
              <a:rPr lang="uk-UA" dirty="0" err="1" smtClean="0"/>
              <a:t>конопельна,льняна</a:t>
            </a:r>
            <a:r>
              <a:rPr lang="uk-UA" dirty="0" smtClean="0"/>
              <a:t> олія) або синтетичними смолами з антисептиками і </a:t>
            </a:r>
            <a:r>
              <a:rPr lang="uk-UA" dirty="0" err="1" smtClean="0"/>
              <a:t>антипіренами</a:t>
            </a:r>
            <a:r>
              <a:rPr lang="uk-UA" dirty="0" smtClean="0"/>
              <a:t>.</a:t>
            </a:r>
          </a:p>
          <a:p>
            <a:r>
              <a:rPr lang="uk-UA" dirty="0" smtClean="0"/>
              <a:t>3. Розбавлення маси до концентрації 0,9% </a:t>
            </a:r>
          </a:p>
          <a:p>
            <a:r>
              <a:rPr lang="uk-UA" dirty="0" smtClean="0"/>
              <a:t>4. Зневоднення маси і утворення килима вологістю 65%</a:t>
            </a:r>
          </a:p>
          <a:p>
            <a:r>
              <a:rPr lang="uk-UA" dirty="0" smtClean="0"/>
              <a:t>5. Поздовжнє і поперечне різання килима</a:t>
            </a:r>
          </a:p>
          <a:p>
            <a:r>
              <a:rPr lang="uk-UA" dirty="0" smtClean="0"/>
              <a:t>6. Сушіння ( для м’яких плит) або гаряче пресування в гідравлічних пресах на протязі 8…15хв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121" y="3288030"/>
            <a:ext cx="5115741" cy="27470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58446" y="3775166"/>
            <a:ext cx="344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Прес для гарячого пресування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900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9109" y="566677"/>
            <a:ext cx="92615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7. Просочення у ванні з гарячою олією при температурі 110..120</a:t>
            </a:r>
            <a:r>
              <a:rPr lang="uk-UA" sz="2000" dirty="0" smtClean="0">
                <a:cs typeface="Times New Roman" panose="02020603050405020304" pitchFamily="18" charset="0"/>
              </a:rPr>
              <a:t>℃ протягом 30 </a:t>
            </a:r>
            <a:r>
              <a:rPr lang="uk-UA" sz="2000" dirty="0" err="1" smtClean="0">
                <a:cs typeface="Times New Roman" panose="02020603050405020304" pitchFamily="18" charset="0"/>
              </a:rPr>
              <a:t>сек</a:t>
            </a:r>
            <a:r>
              <a:rPr lang="uk-UA" sz="2000" dirty="0" smtClean="0">
                <a:cs typeface="Times New Roman" panose="02020603050405020304" pitchFamily="18" charset="0"/>
              </a:rPr>
              <a:t>.</a:t>
            </a:r>
          </a:p>
          <a:p>
            <a:r>
              <a:rPr lang="uk-UA" sz="2000" dirty="0" smtClean="0">
                <a:cs typeface="Times New Roman" panose="02020603050405020304" pitchFamily="18" charset="0"/>
              </a:rPr>
              <a:t>8. Загартування гарячим повітрям при температурі 150..170℃ у </a:t>
            </a:r>
            <a:r>
              <a:rPr lang="uk-UA" sz="2000" dirty="0" err="1" smtClean="0">
                <a:cs typeface="Times New Roman" panose="02020603050405020304" pitchFamily="18" charset="0"/>
              </a:rPr>
              <a:t>загартовувальних</a:t>
            </a:r>
            <a:r>
              <a:rPr lang="uk-UA" sz="2000" dirty="0" smtClean="0">
                <a:cs typeface="Times New Roman" panose="02020603050405020304" pitchFamily="18" charset="0"/>
              </a:rPr>
              <a:t> камерах протягом 2..3 год. Для підвищення міцності плити.</a:t>
            </a:r>
          </a:p>
          <a:p>
            <a:r>
              <a:rPr lang="uk-UA" sz="2000" dirty="0" smtClean="0">
                <a:cs typeface="Times New Roman" panose="02020603050405020304" pitchFamily="18" charset="0"/>
              </a:rPr>
              <a:t>8. Проходження крізь зволожувальні камери протягом 6…8 год. Для усунення жолоблення плити.</a:t>
            </a:r>
          </a:p>
          <a:p>
            <a:r>
              <a:rPr lang="uk-UA" sz="2000" dirty="0" smtClean="0">
                <a:cs typeface="Times New Roman" panose="02020603050405020304" pitchFamily="18" charset="0"/>
              </a:rPr>
              <a:t>9. Розкроювання на </a:t>
            </a:r>
            <a:r>
              <a:rPr lang="uk-UA" sz="2000" dirty="0" err="1" smtClean="0">
                <a:cs typeface="Times New Roman" panose="02020603050405020304" pitchFamily="18" charset="0"/>
              </a:rPr>
              <a:t>форматно</a:t>
            </a:r>
            <a:r>
              <a:rPr lang="uk-UA" sz="2000" dirty="0" smtClean="0">
                <a:cs typeface="Times New Roman" panose="02020603050405020304" pitchFamily="18" charset="0"/>
              </a:rPr>
              <a:t>-відрізних станках</a:t>
            </a:r>
          </a:p>
          <a:p>
            <a:r>
              <a:rPr lang="uk-UA" sz="2000" dirty="0" smtClean="0">
                <a:cs typeface="Times New Roman" panose="02020603050405020304" pitchFamily="18" charset="0"/>
              </a:rPr>
              <a:t>10. Оздоблення твердих плит ( фарбування або обклеювання плівками).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94" y="3473743"/>
            <a:ext cx="5096698" cy="3188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541" y="3591876"/>
            <a:ext cx="4570368" cy="269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49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92183"/>
          </a:xfrm>
        </p:spPr>
        <p:txBody>
          <a:bodyPr>
            <a:normAutofit/>
          </a:bodyPr>
          <a:lstStyle/>
          <a:p>
            <a:r>
              <a:rPr lang="ru-RU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Типи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деревообробних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виробництв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72761"/>
            <a:ext cx="8596668" cy="4540656"/>
          </a:xfrm>
        </p:spPr>
        <p:txBody>
          <a:bodyPr>
            <a:noAutofit/>
          </a:bodyPr>
          <a:lstStyle/>
          <a:p>
            <a:pPr algn="just"/>
            <a:r>
              <a:rPr lang="ru-RU" sz="2400" dirty="0" err="1" smtClean="0"/>
              <a:t>Деревообробні</a:t>
            </a:r>
            <a:r>
              <a:rPr lang="ru-RU" sz="2400" dirty="0" smtClean="0"/>
              <a:t> </a:t>
            </a:r>
            <a:r>
              <a:rPr lang="ru-RU" sz="2400" dirty="0" err="1" smtClean="0"/>
              <a:t>виробництва</a:t>
            </a:r>
            <a:r>
              <a:rPr lang="ru-RU" sz="2400" dirty="0" smtClean="0"/>
              <a:t> </a:t>
            </a:r>
            <a:r>
              <a:rPr lang="ru-RU" sz="2400" b="1" i="1" u="sng" dirty="0" smtClean="0"/>
              <a:t>за </a:t>
            </a:r>
            <a:r>
              <a:rPr lang="ru-RU" sz="2400" b="1" i="1" u="sng" dirty="0" err="1" smtClean="0"/>
              <a:t>кінцевою</a:t>
            </a:r>
            <a:r>
              <a:rPr lang="ru-RU" sz="2400" b="1" i="1" u="sng" dirty="0" smtClean="0"/>
              <a:t> </a:t>
            </a:r>
            <a:r>
              <a:rPr lang="ru-RU" sz="2400" b="1" i="1" u="sng" dirty="0" err="1" smtClean="0"/>
              <a:t>продукцією</a:t>
            </a:r>
            <a:r>
              <a:rPr lang="ru-RU" sz="2400" b="1" i="1" u="sng" dirty="0" smtClean="0"/>
              <a:t> </a:t>
            </a:r>
            <a:r>
              <a:rPr lang="ru-RU" sz="2400" dirty="0" err="1" smtClean="0"/>
              <a:t>поділяють</a:t>
            </a:r>
            <a:r>
              <a:rPr lang="ru-RU" sz="2400" dirty="0" smtClean="0"/>
              <a:t> </a:t>
            </a:r>
            <a:r>
              <a:rPr lang="ru-RU" sz="2400" b="1" i="1" dirty="0" smtClean="0"/>
              <a:t>на </a:t>
            </a:r>
            <a:r>
              <a:rPr lang="ru-RU" sz="2400" b="1" i="1" dirty="0" err="1" smtClean="0"/>
              <a:t>дві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групи</a:t>
            </a:r>
            <a:r>
              <a:rPr lang="ru-RU" sz="2400" b="1" i="1" dirty="0" smtClean="0"/>
              <a:t>:</a:t>
            </a:r>
          </a:p>
          <a:p>
            <a:pPr algn="just"/>
            <a:r>
              <a:rPr lang="ru-RU" sz="2400" dirty="0" smtClean="0"/>
              <a:t> – </a:t>
            </a:r>
            <a:r>
              <a:rPr lang="ru-RU" sz="2400" dirty="0" err="1" smtClean="0"/>
              <a:t>виробництва</a:t>
            </a:r>
            <a:r>
              <a:rPr lang="ru-RU" sz="2400" dirty="0" smtClean="0"/>
              <a:t> з </a:t>
            </a:r>
            <a:r>
              <a:rPr lang="ru-RU" sz="2400" dirty="0" err="1" smtClean="0"/>
              <a:t>первинного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оброблення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деревини</a:t>
            </a:r>
            <a:r>
              <a:rPr lang="ru-RU" sz="2400" dirty="0" smtClean="0"/>
              <a:t>, для </a:t>
            </a:r>
            <a:r>
              <a:rPr lang="ru-RU" sz="2400" dirty="0" err="1" smtClean="0"/>
              <a:t>яких</a:t>
            </a:r>
            <a:r>
              <a:rPr lang="ru-RU" sz="2400" dirty="0" smtClean="0"/>
              <a:t> </a:t>
            </a:r>
            <a:r>
              <a:rPr lang="ru-RU" sz="2400" dirty="0" err="1" smtClean="0"/>
              <a:t>сировиною</a:t>
            </a:r>
            <a:r>
              <a:rPr lang="ru-RU" sz="2400" dirty="0" smtClean="0"/>
              <a:t> є </a:t>
            </a:r>
            <a:r>
              <a:rPr lang="ru-RU" sz="2400" dirty="0" err="1" smtClean="0"/>
              <a:t>продукція</a:t>
            </a:r>
            <a:r>
              <a:rPr lang="ru-RU" sz="2400" dirty="0" smtClean="0"/>
              <a:t> </a:t>
            </a:r>
            <a:r>
              <a:rPr lang="ru-RU" sz="2400" dirty="0" err="1" smtClean="0"/>
              <a:t>лісозаготівельних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підприємств</a:t>
            </a:r>
            <a:r>
              <a:rPr lang="ru-RU" sz="2400" dirty="0" smtClean="0"/>
              <a:t> (</a:t>
            </a:r>
            <a:r>
              <a:rPr lang="ru-RU" sz="2400" dirty="0" err="1" smtClean="0"/>
              <a:t>хлисти</a:t>
            </a:r>
            <a:r>
              <a:rPr lang="ru-RU" sz="2400" dirty="0" smtClean="0"/>
              <a:t>, </a:t>
            </a:r>
            <a:r>
              <a:rPr lang="ru-RU" sz="2400" dirty="0" err="1" smtClean="0"/>
              <a:t>колоди</a:t>
            </a:r>
            <a:r>
              <a:rPr lang="ru-RU" sz="2400" dirty="0" smtClean="0"/>
              <a:t>, </a:t>
            </a:r>
            <a:r>
              <a:rPr lang="ru-RU" sz="2400" dirty="0" err="1" smtClean="0"/>
              <a:t>кряжі</a:t>
            </a:r>
            <a:r>
              <a:rPr lang="ru-RU" sz="2400" dirty="0" smtClean="0"/>
              <a:t>), а </a:t>
            </a:r>
            <a:r>
              <a:rPr lang="ru-RU" sz="2400" dirty="0" err="1" smtClean="0"/>
              <a:t>продукцією</a:t>
            </a:r>
            <a:r>
              <a:rPr lang="ru-RU" sz="2400" dirty="0" smtClean="0"/>
              <a:t> – </a:t>
            </a:r>
            <a:r>
              <a:rPr lang="ru-RU" sz="2400" dirty="0" err="1" smtClean="0"/>
              <a:t>напівфабрикати</a:t>
            </a:r>
            <a:r>
              <a:rPr lang="ru-RU" sz="2400" dirty="0" smtClean="0"/>
              <a:t> (</a:t>
            </a:r>
            <a:r>
              <a:rPr lang="ru-RU" sz="2400" dirty="0" err="1" smtClean="0"/>
              <a:t>пиломатеріали</a:t>
            </a:r>
            <a:r>
              <a:rPr lang="ru-RU" sz="2400" dirty="0" smtClean="0"/>
              <a:t>, заготовки, фанера, </a:t>
            </a:r>
            <a:r>
              <a:rPr lang="ru-RU" sz="2400" dirty="0" err="1" smtClean="0"/>
              <a:t>стружкові</a:t>
            </a:r>
            <a:r>
              <a:rPr lang="ru-RU" sz="2400" dirty="0" smtClean="0"/>
              <a:t> </a:t>
            </a:r>
            <a:r>
              <a:rPr lang="ru-RU" sz="2400" dirty="0" err="1" smtClean="0"/>
              <a:t>плити</a:t>
            </a:r>
            <a:r>
              <a:rPr lang="ru-RU" sz="2400" dirty="0" smtClean="0"/>
              <a:t> (СП), </a:t>
            </a:r>
            <a:r>
              <a:rPr lang="ru-RU" sz="2400" dirty="0" err="1" smtClean="0"/>
              <a:t>волокнисті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плити</a:t>
            </a:r>
            <a:r>
              <a:rPr lang="ru-RU" sz="2400" dirty="0" smtClean="0"/>
              <a:t> (ВП) та </a:t>
            </a:r>
            <a:r>
              <a:rPr lang="ru-RU" sz="2400" dirty="0" err="1" smtClean="0"/>
              <a:t>ін</a:t>
            </a:r>
            <a:r>
              <a:rPr lang="ru-RU" sz="2400" dirty="0" smtClean="0"/>
              <a:t>. ;</a:t>
            </a:r>
          </a:p>
          <a:p>
            <a:pPr algn="just"/>
            <a:r>
              <a:rPr lang="ru-RU" sz="2400" dirty="0" smtClean="0"/>
              <a:t> – </a:t>
            </a:r>
            <a:r>
              <a:rPr lang="ru-RU" sz="2400" dirty="0" err="1" smtClean="0"/>
              <a:t>виробництва</a:t>
            </a:r>
            <a:r>
              <a:rPr lang="ru-RU" sz="2400" dirty="0" smtClean="0"/>
              <a:t> з </a:t>
            </a:r>
            <a:r>
              <a:rPr lang="ru-RU" sz="2400" dirty="0" err="1" smtClean="0"/>
              <a:t>вторинного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перероблення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деревини</a:t>
            </a:r>
            <a:r>
              <a:rPr lang="ru-RU" sz="2400" dirty="0" smtClean="0"/>
              <a:t>, для </a:t>
            </a:r>
            <a:r>
              <a:rPr lang="ru-RU" sz="2400" dirty="0" err="1" smtClean="0"/>
              <a:t>яких</a:t>
            </a:r>
            <a:r>
              <a:rPr lang="ru-RU" sz="2400" dirty="0" smtClean="0"/>
              <a:t> </a:t>
            </a:r>
            <a:r>
              <a:rPr lang="ru-RU" sz="2400" dirty="0" err="1" smtClean="0"/>
              <a:t>сировиною</a:t>
            </a:r>
            <a:r>
              <a:rPr lang="ru-RU" sz="2400" dirty="0" smtClean="0"/>
              <a:t> є </a:t>
            </a:r>
            <a:r>
              <a:rPr lang="ru-RU" sz="2400" dirty="0" err="1" smtClean="0"/>
              <a:t>напівфабрикати</a:t>
            </a:r>
            <a:r>
              <a:rPr lang="ru-RU" sz="2400" dirty="0" smtClean="0"/>
              <a:t> – </a:t>
            </a:r>
            <a:r>
              <a:rPr lang="ru-RU" sz="2400" dirty="0" err="1" smtClean="0"/>
              <a:t>продукція</a:t>
            </a:r>
            <a:r>
              <a:rPr lang="ru-RU" sz="2400" dirty="0" smtClean="0"/>
              <a:t> </a:t>
            </a:r>
            <a:r>
              <a:rPr lang="ru-RU" sz="2400" dirty="0" err="1" smtClean="0"/>
              <a:t>підприємств</a:t>
            </a:r>
            <a:r>
              <a:rPr lang="ru-RU" sz="2400" dirty="0" smtClean="0"/>
              <a:t> </a:t>
            </a:r>
            <a:r>
              <a:rPr lang="ru-RU" sz="2400" dirty="0" err="1" smtClean="0"/>
              <a:t>первинного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перероблення</a:t>
            </a:r>
            <a:r>
              <a:rPr lang="ru-RU" sz="2400" dirty="0" smtClean="0"/>
              <a:t>, а </a:t>
            </a:r>
            <a:r>
              <a:rPr lang="ru-RU" sz="2400" dirty="0" err="1" smtClean="0"/>
              <a:t>продукцією</a:t>
            </a:r>
            <a:r>
              <a:rPr lang="ru-RU" sz="2400" dirty="0" smtClean="0"/>
              <a:t> – </a:t>
            </a:r>
            <a:r>
              <a:rPr lang="ru-RU" sz="2400" dirty="0" err="1" smtClean="0"/>
              <a:t>готові</a:t>
            </a:r>
            <a:r>
              <a:rPr lang="ru-RU" sz="2400" dirty="0" smtClean="0"/>
              <a:t> </a:t>
            </a:r>
            <a:r>
              <a:rPr lang="ru-RU" sz="2400" dirty="0" err="1" smtClean="0"/>
              <a:t>вироби</a:t>
            </a:r>
            <a:r>
              <a:rPr lang="ru-RU" sz="2400" dirty="0" smtClean="0"/>
              <a:t> (</a:t>
            </a:r>
            <a:r>
              <a:rPr lang="ru-RU" sz="2400" dirty="0" err="1" smtClean="0"/>
              <a:t>столярні</a:t>
            </a:r>
            <a:r>
              <a:rPr lang="ru-RU" sz="2400" dirty="0" smtClean="0"/>
              <a:t> та </a:t>
            </a:r>
            <a:r>
              <a:rPr lang="ru-RU" sz="2400" dirty="0" err="1" smtClean="0"/>
              <a:t>меблеві</a:t>
            </a:r>
            <a:r>
              <a:rPr lang="ru-RU" sz="2400" dirty="0" smtClean="0"/>
              <a:t> </a:t>
            </a:r>
            <a:r>
              <a:rPr lang="ru-RU" sz="2400" dirty="0" err="1" smtClean="0"/>
              <a:t>вироби</a:t>
            </a:r>
            <a:r>
              <a:rPr lang="ru-RU" sz="2400" dirty="0" smtClean="0"/>
              <a:t>).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382205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14" y="176212"/>
            <a:ext cx="8202386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396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27314"/>
          </a:xfrm>
        </p:spPr>
        <p:txBody>
          <a:bodyPr>
            <a:normAutofit fontScale="90000"/>
          </a:bodyPr>
          <a:lstStyle/>
          <a:p>
            <a:r>
              <a:rPr lang="ru-RU" sz="31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Деревообробні</a:t>
            </a: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підприємства</a:t>
            </a: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16451"/>
            <a:ext cx="8596668" cy="3880773"/>
          </a:xfrm>
        </p:spPr>
        <p:txBody>
          <a:bodyPr/>
          <a:lstStyle/>
          <a:p>
            <a:r>
              <a:rPr lang="ru-RU" dirty="0" err="1" smtClean="0"/>
              <a:t>Фірма</a:t>
            </a:r>
            <a:r>
              <a:rPr lang="ru-RU" dirty="0" smtClean="0"/>
              <a:t> </a:t>
            </a:r>
            <a:r>
              <a:rPr lang="ru-RU" dirty="0" err="1"/>
              <a:t>Едісан</a:t>
            </a:r>
            <a:r>
              <a:rPr lang="ru-RU" dirty="0"/>
              <a:t> - </a:t>
            </a:r>
            <a:r>
              <a:rPr lang="ru-RU" dirty="0" err="1"/>
              <a:t>виробництво</a:t>
            </a:r>
            <a:r>
              <a:rPr lang="ru-RU" dirty="0"/>
              <a:t> МДФ </a:t>
            </a:r>
            <a:r>
              <a:rPr lang="ru-RU" dirty="0" err="1"/>
              <a:t>фасадів</a:t>
            </a:r>
            <a:r>
              <a:rPr lang="ru-RU" dirty="0"/>
              <a:t> для </a:t>
            </a:r>
            <a:r>
              <a:rPr lang="ru-RU" dirty="0" err="1"/>
              <a:t>корпусних</a:t>
            </a:r>
            <a:r>
              <a:rPr lang="ru-RU" dirty="0"/>
              <a:t> </a:t>
            </a:r>
            <a:r>
              <a:rPr lang="ru-RU" dirty="0" err="1"/>
              <a:t>меблів</a:t>
            </a:r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/>
              <a:t>ДП «</a:t>
            </a:r>
            <a:r>
              <a:rPr lang="ru-RU" dirty="0" err="1"/>
              <a:t>Ворохтянське</a:t>
            </a:r>
            <a:r>
              <a:rPr lang="ru-RU" dirty="0"/>
              <a:t> </a:t>
            </a:r>
            <a:r>
              <a:rPr lang="ru-RU" dirty="0" err="1"/>
              <a:t>лісове</a:t>
            </a:r>
            <a:r>
              <a:rPr lang="ru-RU" dirty="0"/>
              <a:t> </a:t>
            </a:r>
            <a:r>
              <a:rPr lang="ru-RU" dirty="0" err="1"/>
              <a:t>господарство</a:t>
            </a:r>
            <a:r>
              <a:rPr lang="ru-RU" dirty="0"/>
              <a:t>» ...</a:t>
            </a:r>
          </a:p>
          <a:p>
            <a:r>
              <a:rPr lang="ru-RU" dirty="0" err="1"/>
              <a:t>Компанія</a:t>
            </a:r>
            <a:r>
              <a:rPr lang="ru-RU" dirty="0"/>
              <a:t> «СТАНІСЛАВ БУД» - </a:t>
            </a:r>
            <a:r>
              <a:rPr lang="ru-RU" dirty="0" err="1"/>
              <a:t>будівництво</a:t>
            </a:r>
            <a:r>
              <a:rPr lang="ru-RU" dirty="0"/>
              <a:t> </a:t>
            </a:r>
            <a:r>
              <a:rPr lang="ru-RU" dirty="0" err="1"/>
              <a:t>дерев'яних</a:t>
            </a:r>
            <a:r>
              <a:rPr lang="ru-RU" dirty="0"/>
              <a:t> </a:t>
            </a:r>
            <a:r>
              <a:rPr lang="ru-RU" dirty="0" err="1"/>
              <a:t>будинків</a:t>
            </a:r>
            <a:r>
              <a:rPr lang="ru-RU" dirty="0"/>
              <a:t> </a:t>
            </a:r>
          </a:p>
          <a:p>
            <a:r>
              <a:rPr lang="ru-RU" dirty="0" smtClean="0"/>
              <a:t>ТОВ «</a:t>
            </a:r>
            <a:r>
              <a:rPr lang="ru-RU" dirty="0" err="1" smtClean="0"/>
              <a:t>Західлісмаш</a:t>
            </a:r>
            <a:r>
              <a:rPr lang="ru-RU" dirty="0" smtClean="0"/>
              <a:t>» </a:t>
            </a:r>
            <a:endParaRPr lang="ru-RU" dirty="0"/>
          </a:p>
          <a:p>
            <a:r>
              <a:rPr lang="ru-RU" dirty="0" err="1" smtClean="0"/>
              <a:t>Калуська</a:t>
            </a:r>
            <a:r>
              <a:rPr lang="ru-RU" dirty="0"/>
              <a:t> </a:t>
            </a:r>
            <a:r>
              <a:rPr lang="ru-RU" b="1" dirty="0" err="1"/>
              <a:t>деревообробна</a:t>
            </a:r>
            <a:r>
              <a:rPr lang="ru-RU" dirty="0"/>
              <a:t> </a:t>
            </a:r>
            <a:r>
              <a:rPr lang="ru-RU" dirty="0" err="1"/>
              <a:t>компанія</a:t>
            </a:r>
            <a:r>
              <a:rPr lang="ru-RU" dirty="0"/>
              <a:t> </a:t>
            </a:r>
          </a:p>
          <a:p>
            <a:r>
              <a:rPr lang="ru-RU" dirty="0"/>
              <a:t>Компания </a:t>
            </a:r>
            <a:r>
              <a:rPr lang="ru-RU" dirty="0" err="1" smtClean="0"/>
              <a:t>Дорадо</a:t>
            </a:r>
            <a:endParaRPr lang="ru-RU" dirty="0" smtClean="0"/>
          </a:p>
          <a:p>
            <a:r>
              <a:rPr lang="uk-UA" dirty="0" smtClean="0"/>
              <a:t>ТОВ» Дім паркету»</a:t>
            </a:r>
          </a:p>
          <a:p>
            <a:r>
              <a:rPr lang="uk-UA" dirty="0" smtClean="0"/>
              <a:t>ТОВ «</a:t>
            </a:r>
            <a:r>
              <a:rPr lang="uk-UA" dirty="0" err="1" smtClean="0"/>
              <a:t>Євроліс</a:t>
            </a:r>
            <a:r>
              <a:rPr lang="uk-UA" dirty="0" smtClean="0"/>
              <a:t>»</a:t>
            </a:r>
          </a:p>
          <a:p>
            <a:r>
              <a:rPr lang="uk-UA" dirty="0" smtClean="0"/>
              <a:t>Велика кількість </a:t>
            </a:r>
            <a:r>
              <a:rPr lang="uk-UA" dirty="0" err="1" smtClean="0"/>
              <a:t>ДОКів</a:t>
            </a:r>
            <a:r>
              <a:rPr lang="uk-UA" dirty="0" smtClean="0"/>
              <a:t> та малих підприємств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1564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6205" y="0"/>
            <a:ext cx="1111649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За видом </a:t>
            </a:r>
            <a:r>
              <a:rPr lang="ru-RU" sz="2400" b="1" i="1" u="sng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перероблюваної</a:t>
            </a:r>
            <a:r>
              <a:rPr lang="ru-RU" sz="2400" b="1" i="1" u="sng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ru-RU" sz="2400" b="1" i="1" u="sng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сировини</a:t>
            </a:r>
            <a:r>
              <a:rPr lang="ru-RU" sz="2400" b="1" i="1" u="sng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та </a:t>
            </a:r>
            <a:r>
              <a:rPr lang="ru-RU" sz="2400" b="1" i="1" u="sng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продукції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, яку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деревообробні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підприємства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виготовляють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їх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поділяють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на: </a:t>
            </a:r>
            <a:endParaRPr lang="ru-RU" sz="2400" dirty="0" smtClean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endParaRPr lang="ru-RU" sz="2400" dirty="0" smtClean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r>
              <a:rPr lang="ru-RU" sz="2400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- </a:t>
            </a:r>
            <a:r>
              <a:rPr lang="ru-RU" sz="2400" dirty="0" err="1" smtClean="0">
                <a:solidFill>
                  <a:srgbClr val="333333"/>
                </a:solidFill>
                <a:latin typeface="Trebuchet MS" panose="020B0603020202020204" pitchFamily="34" charset="0"/>
              </a:rPr>
              <a:t>лісопиляльні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; </a:t>
            </a:r>
            <a:endParaRPr lang="ru-RU" sz="2400" dirty="0" smtClean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r>
              <a:rPr lang="ru-RU" sz="2400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- </a:t>
            </a:r>
            <a:r>
              <a:rPr lang="ru-RU" sz="2400" dirty="0" err="1" smtClean="0">
                <a:solidFill>
                  <a:srgbClr val="333333"/>
                </a:solidFill>
                <a:latin typeface="Trebuchet MS" panose="020B0603020202020204" pitchFamily="34" charset="0"/>
              </a:rPr>
              <a:t>клеєних</a:t>
            </a:r>
            <a:r>
              <a:rPr lang="ru-RU" sz="2400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матеріалів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і плит</a:t>
            </a:r>
            <a:r>
              <a:rPr lang="ru-RU" sz="2400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;</a:t>
            </a:r>
          </a:p>
          <a:p>
            <a:r>
              <a:rPr lang="ru-RU" sz="2400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 - </a:t>
            </a:r>
            <a:r>
              <a:rPr lang="ru-RU" sz="2400" dirty="0" err="1" smtClean="0">
                <a:solidFill>
                  <a:srgbClr val="333333"/>
                </a:solidFill>
                <a:latin typeface="Trebuchet MS" panose="020B0603020202020204" pitchFamily="34" charset="0"/>
              </a:rPr>
              <a:t>виробів</a:t>
            </a:r>
            <a:r>
              <a:rPr lang="ru-RU" sz="2400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з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деревини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; </a:t>
            </a:r>
            <a:endParaRPr lang="ru-RU" sz="2400" dirty="0" smtClean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r>
              <a:rPr lang="ru-RU" sz="2400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- </a:t>
            </a:r>
            <a:r>
              <a:rPr lang="ru-RU" sz="2400" dirty="0" err="1" smtClean="0">
                <a:solidFill>
                  <a:srgbClr val="333333"/>
                </a:solidFill>
                <a:latin typeface="Trebuchet MS" panose="020B0603020202020204" pitchFamily="34" charset="0"/>
              </a:rPr>
              <a:t>спеціальні</a:t>
            </a:r>
            <a:r>
              <a:rPr lang="ru-RU" sz="2400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виробництва</a:t>
            </a:r>
            <a:r>
              <a:rPr lang="ru-RU" sz="2400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.</a:t>
            </a:r>
          </a:p>
          <a:p>
            <a:r>
              <a:rPr lang="ru-RU" sz="2400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</a:p>
          <a:p>
            <a:r>
              <a:rPr lang="ru-RU" sz="2400" b="1" i="1" u="sng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За </a:t>
            </a:r>
            <a:r>
              <a:rPr lang="ru-RU" sz="2400" b="1" i="1" u="sng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обсягом</a:t>
            </a:r>
            <a:r>
              <a:rPr lang="ru-RU" sz="2400" b="1" i="1" u="sng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ru-RU" sz="2400" b="1" i="1" u="sng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продукції</a:t>
            </a:r>
            <a:r>
              <a:rPr lang="ru-RU" sz="2400" b="1" i="1" u="sng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, </a:t>
            </a:r>
            <a:r>
              <a:rPr lang="ru-RU" sz="2400" b="1" i="1" u="sng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що</a:t>
            </a:r>
            <a:r>
              <a:rPr lang="ru-RU" sz="2400" b="1" i="1" u="sng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ru-RU" sz="2400" b="1" i="1" u="sng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випускають</a:t>
            </a:r>
            <a:r>
              <a:rPr lang="ru-RU" sz="2400" b="1" i="1" u="sng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ru-RU" sz="2400" b="1" i="1" u="sng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підприємства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, з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випуску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виробів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з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деревини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ділять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на</a:t>
            </a:r>
            <a:r>
              <a:rPr lang="ru-RU" sz="2400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:</a:t>
            </a:r>
          </a:p>
          <a:p>
            <a:endParaRPr lang="ru-RU" sz="2400" dirty="0" smtClean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r>
              <a:rPr lang="ru-RU" sz="2400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–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індивідуальні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–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виготовляють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широку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номенклатуру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виробів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, яка через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певні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проміжки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часу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повторюється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або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зовсім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не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повторюється</a:t>
            </a:r>
            <a:r>
              <a:rPr lang="ru-RU" sz="2400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;</a:t>
            </a:r>
          </a:p>
          <a:p>
            <a:r>
              <a:rPr lang="ru-RU" sz="2400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–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серійні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–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виготовляють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широку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номенклатуру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виробів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серіями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(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партіями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),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які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повторюються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через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певні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проміжки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часу</a:t>
            </a:r>
            <a:r>
              <a:rPr lang="ru-RU" sz="2400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;</a:t>
            </a:r>
          </a:p>
          <a:p>
            <a:r>
              <a:rPr lang="ru-RU" sz="2400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–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масові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–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спеціалізуються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на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виготовленні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невеликої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номенклатури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виробів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 у великих </a:t>
            </a:r>
            <a:r>
              <a:rPr lang="ru-RU" sz="2400" dirty="0" err="1">
                <a:solidFill>
                  <a:srgbClr val="333333"/>
                </a:solidFill>
                <a:latin typeface="Trebuchet MS" panose="020B0603020202020204" pitchFamily="34" charset="0"/>
              </a:rPr>
              <a:t>кількостях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.</a:t>
            </a:r>
            <a:endParaRPr lang="ru-RU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211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1337" y="961658"/>
            <a:ext cx="10463349" cy="4811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225" indent="344170" algn="just">
              <a:lnSpc>
                <a:spcPts val="1610"/>
              </a:lnSpc>
              <a:spcBef>
                <a:spcPts val="5"/>
              </a:spcBef>
              <a:spcAft>
                <a:spcPts val="0"/>
              </a:spcAft>
            </a:pPr>
            <a:r>
              <a:rPr lang="uk-UA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</a:rPr>
              <a:t>Деревообробне підприємство включає такі підрозділи</a:t>
            </a:r>
            <a:r>
              <a:rPr lang="uk-UA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</a:rPr>
              <a:t>:</a:t>
            </a:r>
          </a:p>
          <a:p>
            <a:pPr marL="530225" indent="344170" algn="just">
              <a:lnSpc>
                <a:spcPts val="1610"/>
              </a:lnSpc>
              <a:spcBef>
                <a:spcPts val="5"/>
              </a:spcBef>
              <a:spcAft>
                <a:spcPts val="0"/>
              </a:spcAft>
            </a:pPr>
            <a:endParaRPr lang="ru-RU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185420" marR="121285" indent="344170" algn="just">
              <a:spcAft>
                <a:spcPts val="0"/>
              </a:spcAft>
            </a:pPr>
            <a:r>
              <a:rPr lang="uk-UA" sz="2000" b="1" dirty="0">
                <a:latin typeface="Trebuchet MS" panose="020B0603020202020204" pitchFamily="34" charset="0"/>
                <a:ea typeface="Times New Roman" panose="02020603050405020304" pitchFamily="18" charset="0"/>
              </a:rPr>
              <a:t>склад сировини; лісопильний цех; відділення розкрійне, сушильне, антисептування, </a:t>
            </a:r>
            <a:r>
              <a:rPr lang="uk-UA" sz="2000" b="1" dirty="0" err="1">
                <a:latin typeface="Trebuchet MS" panose="020B0603020202020204" pitchFamily="34" charset="0"/>
                <a:ea typeface="Times New Roman" panose="02020603050405020304" pitchFamily="18" charset="0"/>
              </a:rPr>
              <a:t>машинозаготівельне</a:t>
            </a:r>
            <a:r>
              <a:rPr lang="uk-UA" sz="2000" b="1" dirty="0">
                <a:latin typeface="Trebuchet MS" panose="020B0603020202020204" pitchFamily="34" charset="0"/>
                <a:ea typeface="Times New Roman" panose="02020603050405020304" pitchFamily="18" charset="0"/>
              </a:rPr>
              <a:t>, складальне, </a:t>
            </a:r>
            <a:r>
              <a:rPr lang="uk-UA" sz="2000" b="1" dirty="0" err="1">
                <a:latin typeface="Trebuchet MS" panose="020B0603020202020204" pitchFamily="34" charset="0"/>
                <a:ea typeface="Times New Roman" panose="02020603050405020304" pitchFamily="18" charset="0"/>
              </a:rPr>
              <a:t>обробно</a:t>
            </a:r>
            <a:r>
              <a:rPr lang="uk-UA" sz="2000" b="1" dirty="0">
                <a:latin typeface="Trebuchet MS" panose="020B0603020202020204" pitchFamily="34" charset="0"/>
                <a:ea typeface="Times New Roman" panose="02020603050405020304" pitchFamily="18" charset="0"/>
              </a:rPr>
              <a:t>-комплектувальне; склад готової продукції</a:t>
            </a:r>
            <a:r>
              <a:rPr lang="uk-UA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.</a:t>
            </a:r>
          </a:p>
          <a:p>
            <a:pPr marL="185420" marR="121285" indent="344170" algn="just">
              <a:spcAft>
                <a:spcPts val="0"/>
              </a:spcAft>
            </a:pPr>
            <a:endParaRPr lang="ru-RU" sz="2000" b="1" dirty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185420" marR="118745" indent="344170" algn="just">
              <a:spcAft>
                <a:spcPts val="0"/>
              </a:spcAft>
            </a:pPr>
            <a:r>
              <a:rPr lang="uk-UA" sz="2000" b="1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Устаткування, необхідне при виробництві пиломатеріалів</a:t>
            </a:r>
            <a:r>
              <a:rPr lang="uk-UA" sz="2000" b="1" dirty="0">
                <a:latin typeface="Trebuchet MS" panose="020B0603020202020204" pitchFamily="34" charset="0"/>
                <a:ea typeface="Times New Roman" panose="02020603050405020304" pitchFamily="18" charset="0"/>
              </a:rPr>
              <a:t>: стаціонарні й пересувні крани, автонавантажувачі з виделковими </a:t>
            </a:r>
            <a:r>
              <a:rPr lang="uk-UA" sz="2000" b="1" dirty="0" err="1">
                <a:latin typeface="Trebuchet MS" panose="020B0603020202020204" pitchFamily="34" charset="0"/>
                <a:ea typeface="Times New Roman" panose="02020603050405020304" pitchFamily="18" charset="0"/>
              </a:rPr>
              <a:t>заважками</a:t>
            </a:r>
            <a:r>
              <a:rPr lang="uk-UA" sz="2000" b="1" dirty="0">
                <a:latin typeface="Trebuchet MS" panose="020B0603020202020204" pitchFamily="34" charset="0"/>
                <a:ea typeface="Times New Roman" panose="02020603050405020304" pitchFamily="18" charset="0"/>
              </a:rPr>
              <a:t>,  лісопильні рами, </a:t>
            </a:r>
            <a:r>
              <a:rPr lang="uk-UA" sz="2000" b="1" dirty="0" err="1">
                <a:latin typeface="Trebuchet MS" panose="020B0603020202020204" pitchFamily="34" charset="0"/>
                <a:ea typeface="Times New Roman" panose="02020603050405020304" pitchFamily="18" charset="0"/>
              </a:rPr>
              <a:t>круглопильні</a:t>
            </a:r>
            <a:r>
              <a:rPr lang="uk-UA" sz="2000" b="1" dirty="0">
                <a:latin typeface="Trebuchet MS" panose="020B0603020202020204" pitchFamily="34" charset="0"/>
                <a:ea typeface="Times New Roman" panose="02020603050405020304" pitchFamily="18" charset="0"/>
              </a:rPr>
              <a:t> верстати, дробарки та ін</a:t>
            </a:r>
            <a:r>
              <a:rPr lang="uk-UA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.</a:t>
            </a:r>
          </a:p>
          <a:p>
            <a:pPr marL="185420" marR="118745" indent="344170" algn="just">
              <a:spcAft>
                <a:spcPts val="0"/>
              </a:spcAft>
            </a:pPr>
            <a:endParaRPr lang="ru-RU" sz="2000" b="1" dirty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185420" marR="121285" indent="344170" algn="just">
              <a:spcAft>
                <a:spcPts val="0"/>
              </a:spcAft>
            </a:pPr>
            <a:r>
              <a:rPr lang="uk-UA" sz="2000" b="1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Столярні вироби </a:t>
            </a:r>
            <a:r>
              <a:rPr lang="uk-UA" sz="2000" b="1" dirty="0">
                <a:latin typeface="Trebuchet MS" panose="020B0603020202020204" pitchFamily="34" charset="0"/>
                <a:ea typeface="Times New Roman" panose="02020603050405020304" pitchFamily="18" charset="0"/>
              </a:rPr>
              <a:t>(віконні і дверні блоки, паркетні дошки і щити, підвіконні дошки й ін.) виготовляють у деревообробних цехах,  обладнаних автоматичними і напівавтоматичними лініями. До складу ліній входять деревообробні верстати серійного виробництва, нетипове </a:t>
            </a:r>
            <a:r>
              <a:rPr lang="uk-UA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транспортно- передатне устаткування і саморобне оснащення, улаштовані відповідно до технологічної послідовності обробки деталей.</a:t>
            </a:r>
            <a:endParaRPr lang="ru-RU" sz="2000" dirty="0">
              <a:latin typeface="Trebuchet MS" panose="020B0603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379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79120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Породи деревини і їх характеристика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88721"/>
            <a:ext cx="8596668" cy="4865704"/>
          </a:xfrm>
        </p:spPr>
        <p:txBody>
          <a:bodyPr/>
          <a:lstStyle/>
          <a:p>
            <a:pPr algn="just"/>
            <a:r>
              <a:rPr lang="uk-UA" dirty="0"/>
              <a:t>Деревні породи поділяють на </a:t>
            </a:r>
            <a:r>
              <a:rPr lang="uk-UA" b="1" i="1" dirty="0"/>
              <a:t>хвойні та листяні</a:t>
            </a:r>
            <a:r>
              <a:rPr lang="uk-UA" dirty="0"/>
              <a:t>. Хвойні породи застосовують переважно для інженерних конструкцій.</a:t>
            </a:r>
            <a:endParaRPr lang="ru-RU" dirty="0"/>
          </a:p>
          <a:p>
            <a:pPr algn="just"/>
            <a:r>
              <a:rPr lang="uk-UA" b="1" i="1" u="sng" dirty="0">
                <a:solidFill>
                  <a:srgbClr val="FF0000"/>
                </a:solidFill>
              </a:rPr>
              <a:t>Сосна</a:t>
            </a:r>
            <a:r>
              <a:rPr lang="uk-UA" i="1" dirty="0">
                <a:solidFill>
                  <a:srgbClr val="FF0000"/>
                </a:solidFill>
              </a:rPr>
              <a:t> </a:t>
            </a:r>
            <a:r>
              <a:rPr lang="uk-UA" i="1" dirty="0"/>
              <a:t>- </a:t>
            </a:r>
            <a:r>
              <a:rPr lang="uk-UA" dirty="0"/>
              <a:t>ядрова порода, яка має високу міцність і низьку  щільність  (середня густина – 470…540 кг/м</a:t>
            </a:r>
            <a:r>
              <a:rPr lang="uk-UA" baseline="30000" dirty="0"/>
              <a:t>3</a:t>
            </a:r>
            <a:r>
              <a:rPr lang="uk-UA" dirty="0"/>
              <a:t>). Ядро у неї буро-червоного кольору, а заболонь – жовтого. Деревина сосни смолиста, важко піддається загниванню її застосовують у вигляді кругляка та пиляних лісоматеріалів, а також для виготовлення столярних виробів та меблів.</a:t>
            </a:r>
            <a:endParaRPr lang="ru-RU" dirty="0"/>
          </a:p>
          <a:p>
            <a:pPr algn="just"/>
            <a:r>
              <a:rPr lang="uk-UA" b="1" i="1" u="sng" dirty="0">
                <a:solidFill>
                  <a:srgbClr val="FF0000"/>
                </a:solidFill>
              </a:rPr>
              <a:t>Ялина</a:t>
            </a:r>
            <a:r>
              <a:rPr lang="uk-UA" i="1" dirty="0"/>
              <a:t> – </a:t>
            </a:r>
            <a:r>
              <a:rPr lang="uk-UA" dirty="0"/>
              <a:t>порода із стиглою деревиною, мало смолиста, має високі показники міцності, низьку середню густину (440…500 кг/м</a:t>
            </a:r>
            <a:r>
              <a:rPr lang="uk-UA" baseline="30000" dirty="0"/>
              <a:t>3</a:t>
            </a:r>
            <a:r>
              <a:rPr lang="uk-UA" dirty="0"/>
              <a:t>). ЇЇ застосовують для виготовлення будівельних конструкцій та столярних виробів.</a:t>
            </a:r>
            <a:endParaRPr lang="ru-RU" dirty="0"/>
          </a:p>
          <a:p>
            <a:pPr algn="just"/>
            <a:r>
              <a:rPr lang="uk-UA" b="1" i="1" u="sng" dirty="0">
                <a:solidFill>
                  <a:srgbClr val="FF0000"/>
                </a:solidFill>
              </a:rPr>
              <a:t>Модрина</a:t>
            </a:r>
            <a:r>
              <a:rPr lang="uk-UA" b="1" i="1" u="sng" dirty="0"/>
              <a:t> </a:t>
            </a:r>
            <a:r>
              <a:rPr lang="uk-UA" dirty="0"/>
              <a:t>– ядрова смолиста порода з підвищеними твердістю та середньою густиною (630…730 кг/м</a:t>
            </a:r>
            <a:r>
              <a:rPr lang="uk-UA" baseline="30000" dirty="0"/>
              <a:t>3</a:t>
            </a:r>
            <a:r>
              <a:rPr lang="uk-UA" dirty="0"/>
              <a:t>), стійка проти загнивання. Застосовують її в будівництві мостів, у гідротехнічному будівництві, для виготовлення шпал та рудникових стояків. Недолік деревини модрини схильність до розтріскування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319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1371" y="398979"/>
            <a:ext cx="99626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420" marR="120015" indent="344170" algn="just">
              <a:spcAft>
                <a:spcPts val="0"/>
              </a:spcAft>
            </a:pPr>
            <a:r>
              <a:rPr lang="uk-UA" b="1" i="1" u="sng" dirty="0">
                <a:solidFill>
                  <a:srgbClr val="FF00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Кедр</a:t>
            </a:r>
            <a:r>
              <a:rPr lang="uk-UA" b="1" i="1" u="sng" dirty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rebuchet MS" panose="020B0603020202020204" pitchFamily="34" charset="0"/>
                <a:ea typeface="Times New Roman" panose="02020603050405020304" pitchFamily="18" charset="0"/>
              </a:rPr>
              <a:t>– ядрова порода, яка має низьку щільність, її механічні властивості нижчі. Ніж у сосни; застосовують як будівельний ліс, пиломатеріали, а також для виготовлення столярних виробів.</a:t>
            </a:r>
            <a:endParaRPr lang="ru-RU" dirty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185420" marR="120650" indent="344170" algn="just">
              <a:lnSpc>
                <a:spcPct val="100000"/>
              </a:lnSpc>
              <a:spcAft>
                <a:spcPts val="0"/>
              </a:spcAft>
            </a:pPr>
            <a:r>
              <a:rPr lang="uk-UA" b="1" i="1" u="sng" dirty="0">
                <a:solidFill>
                  <a:srgbClr val="FF00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Тис</a:t>
            </a:r>
            <a:r>
              <a:rPr lang="uk-UA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rebuchet MS" panose="020B0603020202020204" pitchFamily="34" charset="0"/>
                <a:ea typeface="Times New Roman" panose="02020603050405020304" pitchFamily="18" charset="0"/>
              </a:rPr>
              <a:t>– порода ядрова, використовується для виготовлення меблів, у будівництві широкого застосування не знайшла</a:t>
            </a:r>
            <a:r>
              <a:rPr lang="uk-UA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.</a:t>
            </a:r>
          </a:p>
          <a:p>
            <a:pPr marL="185420" marR="120650" indent="344170" algn="just">
              <a:lnSpc>
                <a:spcPct val="100000"/>
              </a:lnSpc>
              <a:spcAft>
                <a:spcPts val="0"/>
              </a:spcAft>
            </a:pPr>
            <a:endParaRPr lang="ru-RU" dirty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185420" marR="121285" indent="344170" algn="just">
              <a:spcAft>
                <a:spcPts val="0"/>
              </a:spcAft>
            </a:pPr>
            <a:r>
              <a:rPr lang="uk-UA" b="1" dirty="0">
                <a:latin typeface="Trebuchet MS" panose="020B0603020202020204" pitchFamily="34" charset="0"/>
                <a:ea typeface="Times New Roman" panose="02020603050405020304" pitchFamily="18" charset="0"/>
              </a:rPr>
              <a:t>Листяні породи </a:t>
            </a:r>
            <a:r>
              <a:rPr lang="uk-UA" dirty="0">
                <a:latin typeface="Trebuchet MS" panose="020B0603020202020204" pitchFamily="34" charset="0"/>
                <a:ea typeface="Times New Roman" panose="02020603050405020304" pitchFamily="18" charset="0"/>
              </a:rPr>
              <a:t>налічують багато найменувань (дуб, бук, осика, вільха, береза, липа, ясень, горіх тощо).</a:t>
            </a:r>
            <a:endParaRPr lang="ru-RU" dirty="0">
              <a:latin typeface="Trebuchet MS" panose="020B0603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1371" y="2707303"/>
            <a:ext cx="10472058" cy="3454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420" marR="120650" indent="344170" algn="just">
              <a:spcBef>
                <a:spcPts val="335"/>
              </a:spcBef>
              <a:spcAft>
                <a:spcPts val="0"/>
              </a:spcAft>
            </a:pPr>
            <a:r>
              <a:rPr lang="uk-UA" b="1" i="1" u="sng" dirty="0">
                <a:solidFill>
                  <a:srgbClr val="FF00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Дуб</a:t>
            </a:r>
            <a:r>
              <a:rPr lang="uk-UA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 – </a:t>
            </a:r>
            <a:r>
              <a:rPr lang="uk-UA" dirty="0">
                <a:latin typeface="Trebuchet MS" panose="020B0603020202020204" pitchFamily="34" charset="0"/>
                <a:ea typeface="Times New Roman" panose="02020603050405020304" pitchFamily="18" charset="0"/>
              </a:rPr>
              <a:t>ядрова порода, яка має високі механічну міцність, в’язкість та щільність (середня густина – 720 кг/м</a:t>
            </a:r>
            <a:r>
              <a:rPr lang="uk-UA" baseline="30000" dirty="0">
                <a:latin typeface="Trebuchet MS" panose="020B0603020202020204" pitchFamily="34" charset="0"/>
                <a:ea typeface="Times New Roman" panose="02020603050405020304" pitchFamily="18" charset="0"/>
              </a:rPr>
              <a:t>3</a:t>
            </a:r>
            <a:r>
              <a:rPr lang="uk-UA" dirty="0">
                <a:latin typeface="Trebuchet MS" panose="020B0603020202020204" pitchFamily="34" charset="0"/>
                <a:ea typeface="Times New Roman" panose="02020603050405020304" pitchFamily="18" charset="0"/>
              </a:rPr>
              <a:t>). Має високу стійкість проти загнивання, гарну текстуру. Застосовують у відповідальних конструкціях, мостобудуванні, гідротехнічному будівництві, для виготовлення столярних виробів та меблів. </a:t>
            </a:r>
            <a:endParaRPr lang="uk-UA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185420" marR="120650" indent="344170" algn="just">
              <a:spcBef>
                <a:spcPts val="335"/>
              </a:spcBef>
              <a:spcAft>
                <a:spcPts val="0"/>
              </a:spcAft>
            </a:pPr>
            <a:r>
              <a:rPr lang="uk-UA" b="1" i="1" u="sng" dirty="0" smtClean="0">
                <a:solidFill>
                  <a:srgbClr val="FF00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Бук</a:t>
            </a:r>
            <a:r>
              <a:rPr lang="uk-UA" i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uk-UA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– </a:t>
            </a:r>
            <a:r>
              <a:rPr lang="uk-UA" dirty="0" err="1">
                <a:latin typeface="Trebuchet MS" panose="020B0603020202020204" pitchFamily="34" charset="0"/>
                <a:ea typeface="Times New Roman" panose="02020603050405020304" pitchFamily="18" charset="0"/>
              </a:rPr>
              <a:t>розсіяно</a:t>
            </a:r>
            <a:r>
              <a:rPr lang="uk-UA" dirty="0">
                <a:latin typeface="Trebuchet MS" panose="020B0603020202020204" pitchFamily="34" charset="0"/>
                <a:ea typeface="Times New Roman" panose="02020603050405020304" pitchFamily="18" charset="0"/>
              </a:rPr>
              <a:t>-пориста </a:t>
            </a:r>
            <a:r>
              <a:rPr lang="uk-UA" dirty="0" err="1">
                <a:latin typeface="Trebuchet MS" panose="020B0603020202020204" pitchFamily="34" charset="0"/>
                <a:ea typeface="Times New Roman" panose="02020603050405020304" pitchFamily="18" charset="0"/>
              </a:rPr>
              <a:t>стигло</a:t>
            </a:r>
            <a:r>
              <a:rPr lang="uk-UA" dirty="0">
                <a:latin typeface="Trebuchet MS" panose="020B0603020202020204" pitchFamily="34" charset="0"/>
                <a:ea typeface="Times New Roman" panose="02020603050405020304" pitchFamily="18" charset="0"/>
              </a:rPr>
              <a:t> деревна порода. Деревина тверда, щільна (середня густина – 650 кг/м</a:t>
            </a:r>
            <a:r>
              <a:rPr lang="uk-UA" baseline="30000" dirty="0">
                <a:latin typeface="Trebuchet MS" panose="020B0603020202020204" pitchFamily="34" charset="0"/>
                <a:ea typeface="Times New Roman" panose="02020603050405020304" pitchFamily="18" charset="0"/>
              </a:rPr>
              <a:t>3</a:t>
            </a:r>
            <a:r>
              <a:rPr lang="uk-UA" dirty="0">
                <a:latin typeface="Trebuchet MS" panose="020B0603020202020204" pitchFamily="34" charset="0"/>
                <a:ea typeface="Times New Roman" panose="02020603050405020304" pitchFamily="18" charset="0"/>
              </a:rPr>
              <a:t>), пружна, білого з червоним відтінком кольору, малостійка проти загнивання. Застосовують її для виготовлення столярних виробів, меблів та паркету.</a:t>
            </a:r>
            <a:endParaRPr lang="ru-RU" dirty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185420" marR="109855" indent="384175" algn="just">
              <a:spcAft>
                <a:spcPts val="0"/>
              </a:spcAft>
            </a:pPr>
            <a:r>
              <a:rPr lang="uk-UA" b="1" i="1" u="sng" spc="-30" dirty="0" smtClean="0">
                <a:solidFill>
                  <a:srgbClr val="FF00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Вільха</a:t>
            </a:r>
            <a:r>
              <a:rPr lang="uk-UA" i="1" spc="-3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uk-UA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– </a:t>
            </a:r>
            <a:r>
              <a:rPr lang="uk-UA" spc="-25" dirty="0">
                <a:latin typeface="Trebuchet MS" panose="020B0603020202020204" pitchFamily="34" charset="0"/>
                <a:ea typeface="Times New Roman" panose="02020603050405020304" pitchFamily="18" charset="0"/>
              </a:rPr>
              <a:t>заболонна </a:t>
            </a:r>
            <a:r>
              <a:rPr lang="uk-UA" spc="-20" dirty="0">
                <a:latin typeface="Trebuchet MS" panose="020B0603020202020204" pitchFamily="34" charset="0"/>
                <a:ea typeface="Times New Roman" panose="02020603050405020304" pitchFamily="18" charset="0"/>
              </a:rPr>
              <a:t>порода </a:t>
            </a:r>
            <a:r>
              <a:rPr lang="uk-UA" dirty="0">
                <a:latin typeface="Trebuchet MS" panose="020B0603020202020204" pitchFamily="34" charset="0"/>
                <a:ea typeface="Times New Roman" panose="02020603050405020304" pitchFamily="18" charset="0"/>
              </a:rPr>
              <a:t>з </a:t>
            </a:r>
            <a:r>
              <a:rPr lang="uk-UA" spc="-30" dirty="0">
                <a:latin typeface="Trebuchet MS" panose="020B0603020202020204" pitchFamily="34" charset="0"/>
                <a:ea typeface="Times New Roman" panose="02020603050405020304" pitchFamily="18" charset="0"/>
              </a:rPr>
              <a:t>м’якою </a:t>
            </a:r>
            <a:r>
              <a:rPr lang="uk-UA" spc="-25" dirty="0">
                <a:latin typeface="Trebuchet MS" panose="020B0603020202020204" pitchFamily="34" charset="0"/>
                <a:ea typeface="Times New Roman" panose="02020603050405020304" pitchFamily="18" charset="0"/>
              </a:rPr>
              <a:t>деревиною, </a:t>
            </a:r>
            <a:r>
              <a:rPr lang="uk-UA" dirty="0">
                <a:latin typeface="Trebuchet MS" panose="020B0603020202020204" pitchFamily="34" charset="0"/>
                <a:ea typeface="Times New Roman" panose="02020603050405020304" pitchFamily="18" charset="0"/>
              </a:rPr>
              <a:t>що </a:t>
            </a:r>
            <a:r>
              <a:rPr lang="uk-UA" spc="-20" dirty="0">
                <a:latin typeface="Trebuchet MS" panose="020B0603020202020204" pitchFamily="34" charset="0"/>
                <a:ea typeface="Times New Roman" panose="02020603050405020304" pitchFamily="18" charset="0"/>
              </a:rPr>
              <a:t>легко </a:t>
            </a:r>
            <a:r>
              <a:rPr lang="uk-UA" spc="-30" dirty="0">
                <a:latin typeface="Trebuchet MS" panose="020B0603020202020204" pitchFamily="34" charset="0"/>
                <a:ea typeface="Times New Roman" panose="02020603050405020304" pitchFamily="18" charset="0"/>
              </a:rPr>
              <a:t>піддається обробці, нестійка </a:t>
            </a:r>
            <a:r>
              <a:rPr lang="uk-UA" spc="-25" dirty="0">
                <a:latin typeface="Trebuchet MS" panose="020B0603020202020204" pitchFamily="34" charset="0"/>
                <a:ea typeface="Times New Roman" panose="02020603050405020304" pitchFamily="18" charset="0"/>
              </a:rPr>
              <a:t>проти </a:t>
            </a:r>
            <a:r>
              <a:rPr lang="uk-UA" spc="-30" dirty="0">
                <a:latin typeface="Trebuchet MS" panose="020B0603020202020204" pitchFamily="34" charset="0"/>
                <a:ea typeface="Times New Roman" panose="02020603050405020304" pitchFamily="18" charset="0"/>
              </a:rPr>
              <a:t>загнивання. Застосовують </a:t>
            </a:r>
            <a:r>
              <a:rPr lang="uk-UA" spc="-15" dirty="0">
                <a:latin typeface="Trebuchet MS" panose="020B0603020202020204" pitchFamily="34" charset="0"/>
                <a:ea typeface="Times New Roman" panose="02020603050405020304" pitchFamily="18" charset="0"/>
              </a:rPr>
              <a:t>її для </a:t>
            </a:r>
            <a:r>
              <a:rPr lang="uk-UA" spc="-25" dirty="0">
                <a:latin typeface="Trebuchet MS" panose="020B0603020202020204" pitchFamily="34" charset="0"/>
                <a:ea typeface="Times New Roman" panose="02020603050405020304" pitchFamily="18" charset="0"/>
              </a:rPr>
              <a:t>фанери </a:t>
            </a:r>
            <a:r>
              <a:rPr lang="uk-UA" spc="-20" dirty="0">
                <a:latin typeface="Trebuchet MS" panose="020B0603020202020204" pitchFamily="34" charset="0"/>
                <a:ea typeface="Times New Roman" panose="02020603050405020304" pitchFamily="18" charset="0"/>
              </a:rPr>
              <a:t>та </a:t>
            </a:r>
            <a:r>
              <a:rPr lang="uk-UA" spc="-25" dirty="0">
                <a:latin typeface="Trebuchet MS" panose="020B0603020202020204" pitchFamily="34" charset="0"/>
                <a:ea typeface="Times New Roman" panose="02020603050405020304" pitchFamily="18" charset="0"/>
              </a:rPr>
              <a:t>столярних </a:t>
            </a:r>
            <a:r>
              <a:rPr lang="uk-UA" spc="-30" dirty="0">
                <a:latin typeface="Trebuchet MS" panose="020B0603020202020204" pitchFamily="34" charset="0"/>
                <a:ea typeface="Times New Roman" panose="02020603050405020304" pitchFamily="18" charset="0"/>
              </a:rPr>
              <a:t>виробів.</a:t>
            </a:r>
            <a:endParaRPr lang="ru-RU" dirty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r>
              <a:rPr lang="uk-UA" i="1" spc="-35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       </a:t>
            </a:r>
            <a:r>
              <a:rPr lang="uk-UA" b="1" i="1" u="sng" spc="-35" dirty="0" smtClean="0">
                <a:solidFill>
                  <a:srgbClr val="FF00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Береза</a:t>
            </a:r>
            <a:r>
              <a:rPr lang="uk-UA" b="1" i="1" u="sng" spc="-35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uk-UA" b="1" i="1" u="sng" dirty="0">
                <a:latin typeface="Trebuchet MS" panose="020B0603020202020204" pitchFamily="34" charset="0"/>
                <a:ea typeface="Times New Roman" panose="02020603050405020304" pitchFamily="18" charset="0"/>
              </a:rPr>
              <a:t>-</a:t>
            </a:r>
            <a:r>
              <a:rPr lang="uk-UA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uk-UA" spc="-35" dirty="0">
                <a:latin typeface="Trebuchet MS" panose="020B0603020202020204" pitchFamily="34" charset="0"/>
                <a:ea typeface="Times New Roman" panose="02020603050405020304" pitchFamily="18" charset="0"/>
              </a:rPr>
              <a:t>заболонна порода. Деревина </a:t>
            </a:r>
            <a:r>
              <a:rPr lang="uk-UA" spc="-30" dirty="0">
                <a:latin typeface="Trebuchet MS" panose="020B0603020202020204" pitchFamily="34" charset="0"/>
                <a:ea typeface="Times New Roman" panose="02020603050405020304" pitchFamily="18" charset="0"/>
              </a:rPr>
              <a:t>щільна </a:t>
            </a:r>
            <a:r>
              <a:rPr lang="uk-UA" spc="-35" dirty="0">
                <a:latin typeface="Trebuchet MS" panose="020B0603020202020204" pitchFamily="34" charset="0"/>
                <a:ea typeface="Times New Roman" panose="02020603050405020304" pitchFamily="18" charset="0"/>
              </a:rPr>
              <a:t>(середня густина </a:t>
            </a:r>
            <a:r>
              <a:rPr lang="uk-UA" dirty="0">
                <a:latin typeface="Trebuchet MS" panose="020B0603020202020204" pitchFamily="34" charset="0"/>
                <a:ea typeface="Times New Roman" panose="02020603050405020304" pitchFamily="18" charset="0"/>
              </a:rPr>
              <a:t>– </a:t>
            </a:r>
            <a:r>
              <a:rPr lang="uk-UA" spc="-25" dirty="0">
                <a:latin typeface="Trebuchet MS" panose="020B0603020202020204" pitchFamily="34" charset="0"/>
                <a:ea typeface="Times New Roman" panose="02020603050405020304" pitchFamily="18" charset="0"/>
              </a:rPr>
              <a:t>650</a:t>
            </a:r>
            <a:r>
              <a:rPr lang="uk-UA" spc="130" dirty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uk-UA" spc="-40" dirty="0">
                <a:latin typeface="Trebuchet MS" panose="020B0603020202020204" pitchFamily="34" charset="0"/>
                <a:ea typeface="Times New Roman" panose="02020603050405020304" pitchFamily="18" charset="0"/>
              </a:rPr>
              <a:t>кг/м</a:t>
            </a:r>
            <a:r>
              <a:rPr lang="uk-UA" spc="-40" baseline="30000" dirty="0">
                <a:latin typeface="Trebuchet MS" panose="020B0603020202020204" pitchFamily="34" charset="0"/>
                <a:ea typeface="Times New Roman" panose="02020603050405020304" pitchFamily="18" charset="0"/>
              </a:rPr>
              <a:t>3</a:t>
            </a:r>
            <a:r>
              <a:rPr lang="uk-UA" spc="-40" dirty="0">
                <a:latin typeface="Trebuchet MS" panose="020B0603020202020204" pitchFamily="34" charset="0"/>
                <a:ea typeface="Times New Roman" panose="02020603050405020304" pitchFamily="18" charset="0"/>
              </a:rPr>
              <a:t>),</a:t>
            </a:r>
            <a:r>
              <a:rPr lang="uk-UA" spc="5" dirty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uk-UA" spc="-30" dirty="0">
                <a:latin typeface="Trebuchet MS" panose="020B0603020202020204" pitchFamily="34" charset="0"/>
                <a:ea typeface="Times New Roman" panose="02020603050405020304" pitchFamily="18" charset="0"/>
              </a:rPr>
              <a:t>має</a:t>
            </a:r>
            <a:r>
              <a:rPr lang="uk-UA" dirty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uk-UA" spc="-35" dirty="0">
                <a:latin typeface="Trebuchet MS" panose="020B0603020202020204" pitchFamily="34" charset="0"/>
                <a:ea typeface="Times New Roman" panose="02020603050405020304" pitchFamily="18" charset="0"/>
              </a:rPr>
              <a:t>високі	міцність,	</a:t>
            </a:r>
            <a:r>
              <a:rPr lang="uk-UA" spc="-40" dirty="0">
                <a:latin typeface="Trebuchet MS" panose="020B0603020202020204" pitchFamily="34" charset="0"/>
                <a:ea typeface="Times New Roman" panose="02020603050405020304" pitchFamily="18" charset="0"/>
              </a:rPr>
              <a:t>в’язкість;	</a:t>
            </a:r>
            <a:r>
              <a:rPr lang="uk-UA" spc="-35" dirty="0">
                <a:latin typeface="Trebuchet MS" panose="020B0603020202020204" pitchFamily="34" charset="0"/>
                <a:ea typeface="Times New Roman" panose="02020603050405020304" pitchFamily="18" charset="0"/>
              </a:rPr>
              <a:t>нестійка	проти	загнивання.	</a:t>
            </a:r>
            <a:r>
              <a:rPr lang="uk-UA" spc="-35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Застосовують</a:t>
            </a:r>
            <a:r>
              <a:rPr lang="uk-UA" spc="-25" dirty="0">
                <a:latin typeface="Trebuchet MS" panose="020B0603020202020204" pitchFamily="34" charset="0"/>
                <a:ea typeface="Times New Roman" panose="02020603050405020304" pitchFamily="18" charset="0"/>
              </a:rPr>
              <a:t>	</a:t>
            </a:r>
            <a:r>
              <a:rPr lang="uk-UA" spc="-55" dirty="0">
                <a:latin typeface="Trebuchet MS" panose="020B0603020202020204" pitchFamily="34" charset="0"/>
                <a:ea typeface="Times New Roman" panose="02020603050405020304" pitchFamily="18" charset="0"/>
              </a:rPr>
              <a:t>для </a:t>
            </a:r>
            <a:r>
              <a:rPr lang="uk-UA" spc="-40" dirty="0">
                <a:latin typeface="Trebuchet MS" panose="020B0603020202020204" pitchFamily="34" charset="0"/>
                <a:ea typeface="Times New Roman" panose="02020603050405020304" pitchFamily="18" charset="0"/>
              </a:rPr>
              <a:t>виготовлення </a:t>
            </a:r>
            <a:r>
              <a:rPr lang="uk-UA" spc="-35" dirty="0">
                <a:latin typeface="Trebuchet MS" panose="020B0603020202020204" pitchFamily="34" charset="0"/>
                <a:ea typeface="Times New Roman" panose="02020603050405020304" pitchFamily="18" charset="0"/>
              </a:rPr>
              <a:t>фанери, столярних </a:t>
            </a:r>
            <a:r>
              <a:rPr lang="uk-UA" spc="-40" dirty="0">
                <a:latin typeface="Trebuchet MS" panose="020B0603020202020204" pitchFamily="34" charset="0"/>
                <a:ea typeface="Times New Roman" panose="02020603050405020304" pitchFamily="18" charset="0"/>
              </a:rPr>
              <a:t>виробів, </a:t>
            </a:r>
            <a:r>
              <a:rPr lang="uk-UA" spc="-35" dirty="0">
                <a:latin typeface="Trebuchet MS" panose="020B0603020202020204" pitchFamily="34" charset="0"/>
                <a:ea typeface="Times New Roman" panose="02020603050405020304" pitchFamily="18" charset="0"/>
              </a:rPr>
              <a:t>меблів </a:t>
            </a:r>
            <a:r>
              <a:rPr lang="uk-UA" spc="-30" dirty="0">
                <a:latin typeface="Trebuchet MS" panose="020B0603020202020204" pitchFamily="34" charset="0"/>
                <a:ea typeface="Times New Roman" panose="02020603050405020304" pitchFamily="18" charset="0"/>
              </a:rPr>
              <a:t>та </a:t>
            </a:r>
            <a:r>
              <a:rPr lang="uk-UA" spc="-35" dirty="0">
                <a:latin typeface="Trebuchet MS" panose="020B0603020202020204" pitchFamily="34" charset="0"/>
                <a:ea typeface="Times New Roman" panose="02020603050405020304" pitchFamily="18" charset="0"/>
              </a:rPr>
              <a:t>паркету,</a:t>
            </a:r>
            <a:r>
              <a:rPr lang="uk-UA" spc="-115" dirty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uk-UA" spc="-35" dirty="0">
                <a:latin typeface="Trebuchet MS" panose="020B0603020202020204" pitchFamily="34" charset="0"/>
                <a:ea typeface="Times New Roman" panose="02020603050405020304" pitchFamily="18" charset="0"/>
              </a:rPr>
              <a:t>опоряджувальних</a:t>
            </a:r>
            <a:r>
              <a:rPr lang="uk-UA" spc="-105" dirty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uk-UA" spc="-35" dirty="0">
                <a:latin typeface="Trebuchet MS" panose="020B0603020202020204" pitchFamily="34" charset="0"/>
                <a:ea typeface="Times New Roman" panose="02020603050405020304" pitchFamily="18" charset="0"/>
              </a:rPr>
              <a:t>робіт.</a:t>
            </a:r>
            <a:r>
              <a:rPr lang="uk-UA" dirty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endParaRPr lang="ru-RU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882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92183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Характеристика продукції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01783"/>
            <a:ext cx="8596668" cy="4839579"/>
          </a:xfrm>
        </p:spPr>
        <p:txBody>
          <a:bodyPr/>
          <a:lstStyle/>
          <a:p>
            <a:r>
              <a:rPr lang="uk-UA" b="1" i="1" dirty="0" smtClean="0"/>
              <a:t>Пиломатеріали</a:t>
            </a:r>
            <a:r>
              <a:rPr lang="uk-UA" dirty="0" smtClean="0"/>
              <a:t> – колоди, пластини, чвертки, брус, обрізна і необрізна дошка тощо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912" y="2120537"/>
            <a:ext cx="2907028" cy="1676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941" y="1590039"/>
            <a:ext cx="6232725" cy="51939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911" y="4269712"/>
            <a:ext cx="2907029" cy="219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5251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308</TotalTime>
  <Words>1832</Words>
  <Application>Microsoft Office PowerPoint</Application>
  <PresentationFormat>Широкоэкранный</PresentationFormat>
  <Paragraphs>184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Arial</vt:lpstr>
      <vt:lpstr>Arial</vt:lpstr>
      <vt:lpstr>Open Sans</vt:lpstr>
      <vt:lpstr>Tahoma</vt:lpstr>
      <vt:lpstr>Times New Roman</vt:lpstr>
      <vt:lpstr>Trebuchet MS</vt:lpstr>
      <vt:lpstr>Wingdings 3</vt:lpstr>
      <vt:lpstr>Аспект</vt:lpstr>
      <vt:lpstr>Виробництво виробів і конструкцій з деревини</vt:lpstr>
      <vt:lpstr>Презентация PowerPoint</vt:lpstr>
      <vt:lpstr>Презентация PowerPoint</vt:lpstr>
      <vt:lpstr>Типи деревообробних виробництв </vt:lpstr>
      <vt:lpstr>Презентация PowerPoint</vt:lpstr>
      <vt:lpstr>Презентация PowerPoint</vt:lpstr>
      <vt:lpstr>Породи деревини і їх характеристика</vt:lpstr>
      <vt:lpstr>Презентация PowerPoint</vt:lpstr>
      <vt:lpstr>Характеристика продукції</vt:lpstr>
      <vt:lpstr>Презентация PowerPoint</vt:lpstr>
      <vt:lpstr>Виготовлення пиломатеріалів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Виробництво дерев’яних вікон і дверей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Виробництво клеєних дерев’яних конструкцій</vt:lpstr>
      <vt:lpstr>Презентация PowerPoint</vt:lpstr>
      <vt:lpstr>Процес виробництва клеєних дерев’яних конструкцій</vt:lpstr>
      <vt:lpstr>Презентация PowerPoint</vt:lpstr>
      <vt:lpstr>Презентация PowerPoint</vt:lpstr>
      <vt:lpstr>Презентация PowerPoint</vt:lpstr>
      <vt:lpstr>Виробництво ДСП і ДВП</vt:lpstr>
      <vt:lpstr>Сировина для ДСП і ДВП </vt:lpstr>
      <vt:lpstr>Процес виробництва ДСП включає:</vt:lpstr>
      <vt:lpstr>Презентация PowerPoint</vt:lpstr>
      <vt:lpstr>Презентация PowerPoint</vt:lpstr>
      <vt:lpstr>Презентация PowerPoint</vt:lpstr>
      <vt:lpstr>Процес виробництва ДВП</vt:lpstr>
      <vt:lpstr>Презентация PowerPoint</vt:lpstr>
      <vt:lpstr>Презентация PowerPoint</vt:lpstr>
      <vt:lpstr>Презентация PowerPoint</vt:lpstr>
      <vt:lpstr>Деревообробні підприємства України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Виробництво виробів і конструкцій з деревини</dc:title>
  <dc:creator>Кафедра ТБКВМ</dc:creator>
  <cp:lastModifiedBy>Кафедра ТБКВМ</cp:lastModifiedBy>
  <cp:revision>38</cp:revision>
  <dcterms:created xsi:type="dcterms:W3CDTF">2022-01-06T06:41:11Z</dcterms:created>
  <dcterms:modified xsi:type="dcterms:W3CDTF">2023-01-08T08:20:11Z</dcterms:modified>
</cp:coreProperties>
</file>