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1" r:id="rId5"/>
    <p:sldId id="257" r:id="rId6"/>
    <p:sldId id="260" r:id="rId7"/>
    <p:sldId id="261" r:id="rId8"/>
    <p:sldId id="262" r:id="rId9"/>
    <p:sldId id="263" r:id="rId10"/>
    <p:sldId id="264" r:id="rId11"/>
    <p:sldId id="272" r:id="rId12"/>
    <p:sldId id="266" r:id="rId13"/>
    <p:sldId id="265" r:id="rId14"/>
    <p:sldId id="280" r:id="rId15"/>
    <p:sldId id="267" r:id="rId16"/>
    <p:sldId id="270" r:id="rId17"/>
    <p:sldId id="269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ВИРОБНИЦТВО СИЛІКАТНОЇ ЦЕГЛИ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3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721138"/>
            <a:ext cx="4963885" cy="3994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229" y="692951"/>
            <a:ext cx="4963885" cy="4022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206163"/>
            <a:ext cx="165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</a:t>
            </a:r>
            <a:r>
              <a:rPr lang="uk-UA" dirty="0" smtClean="0"/>
              <a:t>втоклави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49440" y="5206163"/>
            <a:ext cx="276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Пакування цегли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8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56694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Силікатні</a:t>
            </a: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заводи </a:t>
            </a:r>
            <a:r>
              <a:rPr lang="ru-RU" sz="3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75212"/>
            <a:ext cx="10363826" cy="491598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 smtClean="0"/>
              <a:t>Світловодський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силікатний</a:t>
            </a:r>
            <a:r>
              <a:rPr lang="ru-RU" b="1" i="1" dirty="0" smtClean="0"/>
              <a:t> завод</a:t>
            </a:r>
            <a:r>
              <a:rPr lang="ru-RU" dirty="0" smtClean="0"/>
              <a:t>,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/>
              <a:t>продукт - </a:t>
            </a:r>
            <a:r>
              <a:rPr lang="ru-RU" dirty="0" err="1"/>
              <a:t>силікатна</a:t>
            </a:r>
            <a:r>
              <a:rPr lang="ru-RU" dirty="0"/>
              <a:t> </a:t>
            </a:r>
            <a:r>
              <a:rPr lang="ru-RU" dirty="0" err="1"/>
              <a:t>цегла</a:t>
            </a:r>
            <a:r>
              <a:rPr lang="ru-RU" dirty="0"/>
              <a:t>, </a:t>
            </a:r>
            <a:r>
              <a:rPr lang="ru-RU" dirty="0" err="1"/>
              <a:t>щільністю</a:t>
            </a:r>
            <a:r>
              <a:rPr lang="ru-RU" dirty="0"/>
              <a:t> </a:t>
            </a:r>
            <a:r>
              <a:rPr lang="ru-RU" dirty="0" smtClean="0"/>
              <a:t>М-150.</a:t>
            </a:r>
          </a:p>
          <a:p>
            <a:r>
              <a:rPr lang="ru-RU" dirty="0" err="1"/>
              <a:t>Олександрівський</a:t>
            </a:r>
            <a:r>
              <a:rPr lang="ru-RU" dirty="0"/>
              <a:t> завод з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силікатної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і </a:t>
            </a:r>
            <a:r>
              <a:rPr lang="ru-RU" dirty="0" err="1"/>
              <a:t>сировини</a:t>
            </a:r>
            <a:r>
              <a:rPr lang="ru-RU" dirty="0"/>
              <a:t> (ЗАТ АКЗ). Завод </a:t>
            </a:r>
            <a:r>
              <a:rPr lang="ru-RU" dirty="0" err="1"/>
              <a:t>більше</a:t>
            </a:r>
            <a:r>
              <a:rPr lang="ru-RU" dirty="0"/>
              <a:t> 10-ти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випускає</a:t>
            </a:r>
            <a:r>
              <a:rPr lang="ru-RU" dirty="0"/>
              <a:t> </a:t>
            </a:r>
            <a:r>
              <a:rPr lang="ru-RU" dirty="0" err="1"/>
              <a:t>силікатну</a:t>
            </a:r>
            <a:r>
              <a:rPr lang="ru-RU" dirty="0"/>
              <a:t> </a:t>
            </a:r>
            <a:r>
              <a:rPr lang="ru-RU" dirty="0" err="1"/>
              <a:t>цеглу</a:t>
            </a:r>
            <a:r>
              <a:rPr lang="ru-RU" dirty="0"/>
              <a:t> </a:t>
            </a:r>
            <a:r>
              <a:rPr lang="ru-RU" dirty="0" err="1"/>
              <a:t>повнотілу</a:t>
            </a:r>
            <a:r>
              <a:rPr lang="ru-RU" dirty="0"/>
              <a:t> та </a:t>
            </a:r>
            <a:r>
              <a:rPr lang="ru-RU" dirty="0" err="1"/>
              <a:t>пустотілу</a:t>
            </a:r>
            <a:r>
              <a:rPr lang="ru-RU" dirty="0"/>
              <a:t>,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потреб </a:t>
            </a:r>
            <a:r>
              <a:rPr lang="ru-RU" dirty="0" err="1"/>
              <a:t>замовника</a:t>
            </a:r>
            <a:r>
              <a:rPr lang="ru-RU" dirty="0"/>
              <a:t>. Марка </a:t>
            </a:r>
            <a:r>
              <a:rPr lang="ru-RU" dirty="0" err="1"/>
              <a:t>щільності</a:t>
            </a:r>
            <a:r>
              <a:rPr lang="ru-RU" dirty="0"/>
              <a:t> </a:t>
            </a:r>
            <a:r>
              <a:rPr lang="ru-RU" dirty="0" err="1"/>
              <a:t>цегли</a:t>
            </a:r>
            <a:r>
              <a:rPr lang="ru-RU" dirty="0"/>
              <a:t> М150 і </a:t>
            </a:r>
            <a:r>
              <a:rPr lang="ru-RU" dirty="0" smtClean="0"/>
              <a:t>М200.</a:t>
            </a:r>
          </a:p>
          <a:p>
            <a:r>
              <a:rPr lang="ru-RU" b="1" i="1" dirty="0" err="1"/>
              <a:t>Силікатний</a:t>
            </a:r>
            <a:r>
              <a:rPr lang="ru-RU" b="1" i="1" dirty="0"/>
              <a:t> завод в м. </a:t>
            </a:r>
            <a:r>
              <a:rPr lang="ru-RU" b="1" i="1" dirty="0" err="1" smtClean="0"/>
              <a:t>Куп'янськ</a:t>
            </a:r>
            <a:endParaRPr lang="ru-RU" b="1" i="1" dirty="0" smtClean="0"/>
          </a:p>
          <a:p>
            <a:r>
              <a:rPr lang="ru-RU" b="1" i="1" dirty="0" smtClean="0"/>
              <a:t>ТОВ </a:t>
            </a:r>
            <a:r>
              <a:rPr lang="ru-RU" b="1" i="1" dirty="0" err="1" smtClean="0"/>
              <a:t>Силикатобетон</a:t>
            </a:r>
            <a:r>
              <a:rPr lang="ru-RU" b="1" i="1" dirty="0" smtClean="0"/>
              <a:t> (</a:t>
            </a:r>
            <a:r>
              <a:rPr lang="ru-RU" b="1" i="1" dirty="0" err="1" smtClean="0"/>
              <a:t>м.Суми</a:t>
            </a:r>
            <a:r>
              <a:rPr lang="ru-RU" b="1" i="1" dirty="0" smtClean="0"/>
              <a:t>), </a:t>
            </a:r>
            <a:r>
              <a:rPr lang="ru-RU" dirty="0" smtClean="0"/>
              <a:t>є </a:t>
            </a:r>
            <a:r>
              <a:rPr lang="ru-RU" dirty="0"/>
              <a:t>членом </a:t>
            </a:r>
            <a:r>
              <a:rPr lang="ru-RU" dirty="0" err="1"/>
              <a:t>асоціацій</a:t>
            </a:r>
            <a:r>
              <a:rPr lang="ru-RU" dirty="0"/>
              <a:t> «</a:t>
            </a:r>
            <a:r>
              <a:rPr lang="ru-RU" dirty="0" err="1"/>
              <a:t>Будматеріали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 та «</a:t>
            </a:r>
            <a:r>
              <a:rPr lang="ru-RU" dirty="0" err="1"/>
              <a:t>Будівельна</a:t>
            </a:r>
            <a:r>
              <a:rPr lang="ru-RU" dirty="0"/>
              <a:t> палата </a:t>
            </a:r>
            <a:r>
              <a:rPr lang="ru-RU" dirty="0" err="1"/>
              <a:t>України</a:t>
            </a:r>
            <a:r>
              <a:rPr lang="ru-RU" dirty="0"/>
              <a:t>», </a:t>
            </a:r>
            <a:r>
              <a:rPr lang="ru-RU" dirty="0" err="1"/>
              <a:t>продукція</a:t>
            </a:r>
            <a:r>
              <a:rPr lang="ru-RU" dirty="0"/>
              <a:t> заводу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премійована</a:t>
            </a:r>
            <a:r>
              <a:rPr lang="ru-RU" dirty="0"/>
              <a:t>, як в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споживчих</a:t>
            </a:r>
            <a:r>
              <a:rPr lang="ru-RU" dirty="0"/>
              <a:t> конкурсах </a:t>
            </a:r>
          </a:p>
          <a:p>
            <a:r>
              <a:rPr lang="ru-RU" b="1" i="1" dirty="0" smtClean="0"/>
              <a:t>АТ "</a:t>
            </a:r>
            <a:r>
              <a:rPr lang="ru-RU" b="1" i="1" dirty="0" err="1" smtClean="0"/>
              <a:t>Цегла</a:t>
            </a:r>
            <a:r>
              <a:rPr lang="ru-RU" b="1" i="1" dirty="0" smtClean="0"/>
              <a:t> </a:t>
            </a:r>
            <a:r>
              <a:rPr lang="ru-RU" b="1" i="1" dirty="0" err="1"/>
              <a:t>Трипілля</a:t>
            </a:r>
            <a:r>
              <a:rPr lang="ru-RU" b="1" i="1" dirty="0"/>
              <a:t>",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/>
              <a:t>силікатну</a:t>
            </a:r>
            <a:r>
              <a:rPr lang="ru-RU" dirty="0"/>
              <a:t> </a:t>
            </a:r>
            <a:r>
              <a:rPr lang="ru-RU" dirty="0" err="1"/>
              <a:t>цеглу</a:t>
            </a:r>
            <a:r>
              <a:rPr lang="ru-RU" dirty="0"/>
              <a:t>, </a:t>
            </a:r>
            <a:r>
              <a:rPr lang="ru-RU" dirty="0" err="1"/>
              <a:t>вапно</a:t>
            </a:r>
            <a:r>
              <a:rPr lang="ru-RU" dirty="0"/>
              <a:t>.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на старому </a:t>
            </a:r>
            <a:r>
              <a:rPr lang="ru-RU" dirty="0" err="1"/>
              <a:t>заводі</a:t>
            </a:r>
            <a:r>
              <a:rPr lang="ru-RU" dirty="0"/>
              <a:t> </a:t>
            </a:r>
            <a:r>
              <a:rPr lang="ru-RU" dirty="0" err="1"/>
              <a:t>Трипільський</a:t>
            </a:r>
            <a:r>
              <a:rPr lang="ru-RU" dirty="0"/>
              <a:t> </a:t>
            </a:r>
            <a:r>
              <a:rPr lang="ru-RU" dirty="0" err="1"/>
              <a:t>силікатний</a:t>
            </a:r>
            <a:r>
              <a:rPr lang="ru-RU" dirty="0"/>
              <a:t>, </a:t>
            </a:r>
            <a:r>
              <a:rPr lang="ru-RU" dirty="0" err="1"/>
              <a:t>загалом</a:t>
            </a:r>
            <a:r>
              <a:rPr lang="ru-RU" dirty="0"/>
              <a:t> завод </a:t>
            </a:r>
            <a:r>
              <a:rPr lang="ru-RU" dirty="0" err="1"/>
              <a:t>працює</a:t>
            </a:r>
            <a:r>
              <a:rPr lang="ru-RU" dirty="0"/>
              <a:t> практично 40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оновлені</a:t>
            </a:r>
            <a:r>
              <a:rPr lang="ru-RU" dirty="0"/>
              <a:t>,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модернізовані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механізації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 smtClean="0"/>
              <a:t>, 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польського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102 000 </a:t>
            </a:r>
            <a:r>
              <a:rPr lang="ru-RU" dirty="0" err="1"/>
              <a:t>тисячі</a:t>
            </a:r>
            <a:r>
              <a:rPr lang="ru-RU" dirty="0"/>
              <a:t> штук </a:t>
            </a:r>
            <a:r>
              <a:rPr lang="ru-RU" dirty="0" err="1"/>
              <a:t>цегли</a:t>
            </a:r>
            <a:r>
              <a:rPr lang="ru-RU" dirty="0"/>
              <a:t> і 65 тис тонн </a:t>
            </a:r>
            <a:r>
              <a:rPr lang="ru-RU" dirty="0" err="1"/>
              <a:t>вапна</a:t>
            </a:r>
            <a:r>
              <a:rPr lang="ru-RU" dirty="0"/>
              <a:t>, на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400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безперебійну</a:t>
            </a:r>
            <a:r>
              <a:rPr lang="ru-RU" dirty="0"/>
              <a:t> роботу </a:t>
            </a:r>
            <a:r>
              <a:rPr lang="ru-RU" dirty="0" smtClean="0"/>
              <a:t>заводу.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09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ИРОБНИЦТВО АЗБЕСТОЦЕМЕНТНИХ ВИРОБІВ І КОНСТРУКЦІЙ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06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326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Азбестоцементні вироби </a:t>
            </a:r>
            <a:r>
              <a:rPr lang="uk-UA" sz="2800" dirty="0" smtClean="0"/>
              <a:t>-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01784"/>
            <a:ext cx="10820400" cy="4589415"/>
          </a:xfrm>
        </p:spPr>
        <p:txBody>
          <a:bodyPr>
            <a:normAutofit/>
          </a:bodyPr>
          <a:lstStyle/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Представлені широкою номенклатурою ( понад 40 видів):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профільовані листи ( хвилясті та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напівхвилясті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покрівель та облицювання стін);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панелі покрівельні та стінові з теплоізоляційним шаром для опалювальних та неопалювальних будівель;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труби напірні та безнапірні та з’єднувальні муфти до них;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вироби спеціального призначення ( архітектурно-будівельні, санітарно-технічні, електроізоляційні)</a:t>
            </a:r>
            <a:endParaRPr lang="ru-RU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8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3" y="622897"/>
            <a:ext cx="121353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555555"/>
                </a:solidFill>
                <a:latin typeface="Arial" panose="020B0604020202020204" pitchFamily="34" charset="0"/>
              </a:rPr>
              <a:t>Азбестоцементна</a:t>
            </a:r>
            <a:r>
              <a:rPr lang="ru-RU" sz="2400" b="1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555555"/>
                </a:solidFill>
                <a:latin typeface="Arial" panose="020B0604020202020204" pitchFamily="34" charset="0"/>
              </a:rPr>
              <a:t>галузь</a:t>
            </a:r>
            <a:r>
              <a:rPr lang="ru-RU" sz="2400" b="1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555555"/>
                </a:solidFill>
                <a:latin typeface="Arial" panose="020B0604020202020204" pitchFamily="34" charset="0"/>
              </a:rPr>
              <a:t>промисловості</a:t>
            </a:r>
            <a:r>
              <a:rPr lang="ru-RU" sz="2400" b="1" i="1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555555"/>
                </a:solidFill>
                <a:latin typeface="Arial" panose="020B0604020202020204" pitchFamily="34" charset="0"/>
              </a:rPr>
              <a:t>будівельних</a:t>
            </a:r>
            <a:r>
              <a:rPr lang="ru-RU" sz="2400" b="1" i="1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555555"/>
                </a:solidFill>
                <a:latin typeface="Arial" panose="020B0604020202020204" pitchFamily="34" charset="0"/>
              </a:rPr>
              <a:t>матеріалів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rgbClr val="555555"/>
                </a:solidFill>
                <a:latin typeface="Arial" panose="020B0604020202020204" pitchFamily="34" charset="0"/>
              </a:rPr>
              <a:t>Більшість</a:t>
            </a:r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підприємств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азбестоцементної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промисловості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розміщено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поблизу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цементних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заводів</a:t>
            </a:r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У </a:t>
            </a:r>
            <a:r>
              <a:rPr lang="ru-RU" sz="2400" dirty="0" err="1" smtClean="0">
                <a:solidFill>
                  <a:srgbClr val="555555"/>
                </a:solidFill>
                <a:latin typeface="Arial" panose="020B0604020202020204" pitchFamily="34" charset="0"/>
              </a:rPr>
              <a:t>Російській</a:t>
            </a:r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555555"/>
                </a:solidFill>
                <a:latin typeface="Arial" panose="020B0604020202020204" pitchFamily="34" charset="0"/>
              </a:rPr>
              <a:t>імперії</a:t>
            </a:r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  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перший завод з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випуску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азбестоцементних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покрівельних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виробів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було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збудовано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в 1908 р. у м.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Брянську</a:t>
            </a:r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Перші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азбестоцементні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заводи в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Україні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що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виробляли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шифер, стали до ладу в 1920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році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в м.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Краматорську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, 1932 — в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Києві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, 1950 — у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Харкові</a:t>
            </a:r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В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наступні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роки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збудовано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підприємства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Амвросіївці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Здолбунові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Балаклії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Івано-Франківську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. </a:t>
            </a:r>
            <a:endParaRPr lang="ru-RU" sz="2400" dirty="0" smtClean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endParaRPr lang="ru-RU" sz="2400" dirty="0" smtClean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</a:rPr>
              <a:t>На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сьогодні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багато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заводів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реконструйовано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й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модернізовано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та введено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нові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високопродуктивні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ефективні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потокові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технологічні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лінії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Найбільші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комбінати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з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виробництва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шиферу —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Краматорський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цементно-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шиферний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Київський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азбестоцементних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виробів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; по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виробництву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труб —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Амвросіївський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цементний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Балаклійський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 цементно-</a:t>
            </a:r>
            <a:r>
              <a:rPr lang="ru-RU" sz="2400" dirty="0" err="1">
                <a:solidFill>
                  <a:srgbClr val="555555"/>
                </a:solidFill>
                <a:latin typeface="Arial" panose="020B0604020202020204" pitchFamily="34" charset="0"/>
              </a:rPr>
              <a:t>шиферний</a:t>
            </a:r>
            <a:r>
              <a:rPr lang="ru-RU" sz="2400" dirty="0">
                <a:solidFill>
                  <a:srgbClr val="555555"/>
                </a:solidFill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407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90" y="640247"/>
            <a:ext cx="4440418" cy="2954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54" y="649227"/>
            <a:ext cx="4948645" cy="2945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8" y="4032340"/>
            <a:ext cx="4389120" cy="2459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353" y="4032340"/>
            <a:ext cx="4948645" cy="23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519774"/>
            <a:ext cx="3788229" cy="2256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5954" y="875211"/>
            <a:ext cx="5590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Плоскі листи </a:t>
            </a:r>
            <a:r>
              <a:rPr lang="uk-UA" dirty="0" err="1" smtClean="0"/>
              <a:t>лоя</a:t>
            </a:r>
            <a:r>
              <a:rPr lang="uk-UA" dirty="0" smtClean="0"/>
              <a:t> облицювання конструкцій двох типів: пресовані і непресовані. Розміри </a:t>
            </a:r>
            <a:r>
              <a:rPr lang="uk-UA" dirty="0"/>
              <a:t>л</a:t>
            </a:r>
            <a:r>
              <a:rPr lang="uk-UA" dirty="0" smtClean="0"/>
              <a:t>истів: 3600, 3000, 2500мм; ширина – 1500,1200мм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9" y="3533400"/>
            <a:ext cx="4944285" cy="237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6926" y="3252651"/>
            <a:ext cx="493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Хвилясті листи середньою густиною 1600…1700кг/м3,</a:t>
            </a:r>
          </a:p>
          <a:p>
            <a:r>
              <a:rPr lang="uk-UA" dirty="0" smtClean="0"/>
              <a:t>Морозостійкість – 25 і 50 циклів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86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8" y="1173043"/>
            <a:ext cx="5341756" cy="355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7372" y="1242231"/>
            <a:ext cx="4336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Азбестоцементні труби </a:t>
            </a:r>
            <a:r>
              <a:rPr lang="uk-UA" dirty="0" smtClean="0"/>
              <a:t>- для напірних і безнапірних трубопроводів, меліорації, димових та вентиляційних каналів, сміттєпроводів та телефонізації.</a:t>
            </a:r>
          </a:p>
          <a:p>
            <a:endParaRPr lang="uk-UA" dirty="0" smtClean="0"/>
          </a:p>
          <a:p>
            <a:r>
              <a:rPr lang="uk-UA" i="1" dirty="0" smtClean="0"/>
              <a:t>Напірні труби </a:t>
            </a:r>
            <a:r>
              <a:rPr lang="uk-UA" dirty="0" smtClean="0"/>
              <a:t>ви відпускають 4х класів залежно від величини робочого тиску – від 0,6 до 1,5 </a:t>
            </a:r>
            <a:r>
              <a:rPr lang="uk-UA" dirty="0" err="1" smtClean="0"/>
              <a:t>Мпа</a:t>
            </a:r>
            <a:r>
              <a:rPr lang="uk-UA" dirty="0" smtClean="0"/>
              <a:t>, завдовжки від 2950 до 5950 мм та внутрішнім діаметром 96…466мм</a:t>
            </a:r>
          </a:p>
          <a:p>
            <a:endParaRPr lang="uk-UA" dirty="0" smtClean="0"/>
          </a:p>
          <a:p>
            <a:r>
              <a:rPr lang="uk-UA" i="1" dirty="0" smtClean="0"/>
              <a:t>Труби для безнапірних трубопроводів </a:t>
            </a:r>
            <a:r>
              <a:rPr lang="uk-UA" dirty="0" smtClean="0"/>
              <a:t>випускають довжиною 2950..3950мм.</a:t>
            </a:r>
          </a:p>
          <a:p>
            <a:r>
              <a:rPr lang="uk-UA" dirty="0" smtClean="0"/>
              <a:t>Вони повинні бути водонепроникними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85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500" t="33482" r="21655" b="5805"/>
          <a:stretch/>
        </p:blipFill>
        <p:spPr>
          <a:xfrm>
            <a:off x="627016" y="522514"/>
            <a:ext cx="6570618" cy="6087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6903" y="940526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Екструзійні</a:t>
            </a:r>
            <a:r>
              <a:rPr lang="uk-UA" dirty="0" smtClean="0"/>
              <a:t> вироби – стінові панелі, покрівельні плити, швелери, підвіконні дошки</a:t>
            </a:r>
          </a:p>
          <a:p>
            <a:r>
              <a:rPr lang="uk-UA" dirty="0" err="1" smtClean="0"/>
              <a:t>Екструзійні</a:t>
            </a:r>
            <a:r>
              <a:rPr lang="uk-UA" dirty="0" smtClean="0"/>
              <a:t> панелі шириною 600мм, довжиною 3000м для покриттів, 3000 і 6000мм для стін, 60 і 80 мм для перегородок </a:t>
            </a:r>
          </a:p>
          <a:p>
            <a:endParaRPr lang="uk-UA" dirty="0"/>
          </a:p>
          <a:p>
            <a:r>
              <a:rPr lang="uk-UA" dirty="0" smtClean="0"/>
              <a:t>Застосовують при температурі повітря до мінус 40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 при вологості повітря до 50% і до мінус 26…28℃ при вологості повітря у приміщенні 50…60%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5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13449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 для виготовлення азбестоцементних виробів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0894" y="1515291"/>
            <a:ext cx="10363826" cy="475923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Азбест. В </a:t>
            </a:r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Залежності від сорту і текстури волокон випускають 39 марок азбесту. Використовують </a:t>
            </a:r>
            <a:r>
              <a:rPr lang="uk-UA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коротковолнистий</a:t>
            </a:r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азбест 3..6 сортів напівжорсткої і м’якої структури.</a:t>
            </a:r>
          </a:p>
          <a:p>
            <a:pPr marL="457200" indent="-457200">
              <a:buAutoNum type="arabicPeriod"/>
            </a:pPr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Портландцемент марок 400 і 500.</a:t>
            </a:r>
          </a:p>
          <a:p>
            <a:pPr marL="457200" indent="-457200">
              <a:buAutoNum type="arabicPeriod"/>
            </a:pPr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повинна підігріватись до 30…40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℃, </a:t>
            </a:r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 містити глинистих домішок, </a:t>
            </a:r>
            <a:r>
              <a:rPr lang="uk-UA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масел</a:t>
            </a:r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і мінеральних солей.</a:t>
            </a:r>
          </a:p>
          <a:p>
            <a:pPr marL="457200" indent="-457200">
              <a:buAutoNum type="arabicPeriod"/>
            </a:pPr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Добавки – СДБ, метилцелюлоза та ін.</a:t>
            </a:r>
          </a:p>
          <a:p>
            <a:pPr marL="457200" indent="-457200">
              <a:buAutoNum type="arabicPeriod"/>
            </a:pPr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декорування – кольорові цементи, мінеральні пігменти, емалі</a:t>
            </a:r>
            <a:endParaRPr lang="ru-R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1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87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Характеристика продукції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54034"/>
            <a:ext cx="10363826" cy="4537165"/>
          </a:xfrm>
        </p:spPr>
        <p:txBody>
          <a:bodyPr/>
          <a:lstStyle/>
          <a:p>
            <a:pPr marL="0" indent="0">
              <a:buNone/>
            </a:pPr>
            <a:r>
              <a:rPr lang="uk-UA" cap="none" dirty="0"/>
              <a:t>С</a:t>
            </a:r>
            <a:r>
              <a:rPr lang="uk-UA" cap="none" dirty="0" smtClean="0"/>
              <a:t>илікатну цеглу розрізняють за:</a:t>
            </a:r>
          </a:p>
          <a:p>
            <a:pPr>
              <a:buFontTx/>
              <a:buChar char="-"/>
            </a:pPr>
            <a:r>
              <a:rPr lang="uk-UA" b="1" i="1" cap="none" dirty="0" smtClean="0"/>
              <a:t>призначенням</a:t>
            </a:r>
            <a:r>
              <a:rPr lang="uk-UA" cap="none" dirty="0" smtClean="0"/>
              <a:t>: рядові – для кладки зовнішніх і внутрішніх стін будинків; лицьові – для зовнішніх стін;</a:t>
            </a:r>
          </a:p>
          <a:p>
            <a:pPr>
              <a:buFontTx/>
              <a:buChar char="-"/>
            </a:pPr>
            <a:r>
              <a:rPr lang="uk-UA" b="1" i="1" cap="none" dirty="0" smtClean="0"/>
              <a:t>За конструкцією </a:t>
            </a:r>
            <a:r>
              <a:rPr lang="uk-UA" cap="none" dirty="0" smtClean="0"/>
              <a:t>: повнотіла, порожниста, камінь тільки порожнистий</a:t>
            </a:r>
          </a:p>
          <a:p>
            <a:pPr>
              <a:buFontTx/>
              <a:buChar char="-"/>
            </a:pPr>
            <a:r>
              <a:rPr lang="uk-UA" b="1" i="1" cap="none" dirty="0" smtClean="0"/>
              <a:t>За міцністю на стиск</a:t>
            </a:r>
            <a:r>
              <a:rPr lang="uk-UA" cap="none" dirty="0" smtClean="0"/>
              <a:t>: марок М75…М300, </a:t>
            </a:r>
            <a:r>
              <a:rPr lang="uk-UA" cap="none" dirty="0" err="1" smtClean="0"/>
              <a:t>камені</a:t>
            </a:r>
            <a:r>
              <a:rPr lang="uk-UA" cap="none" dirty="0" smtClean="0"/>
              <a:t> не менше М100</a:t>
            </a:r>
          </a:p>
          <a:p>
            <a:pPr>
              <a:buFontTx/>
              <a:buChar char="-"/>
            </a:pPr>
            <a:r>
              <a:rPr lang="uk-UA" b="1" i="1" cap="none" dirty="0" smtClean="0"/>
              <a:t>За морозостійкістю</a:t>
            </a:r>
            <a:r>
              <a:rPr lang="uk-UA" cap="none" dirty="0" smtClean="0"/>
              <a:t>: марок </a:t>
            </a:r>
            <a:r>
              <a:rPr lang="en-US" cap="none" dirty="0" smtClean="0"/>
              <a:t>F15…F100</a:t>
            </a:r>
          </a:p>
          <a:p>
            <a:pPr>
              <a:buFontTx/>
              <a:buChar char="-"/>
            </a:pPr>
            <a:r>
              <a:rPr lang="uk-UA" b="1" i="1" cap="none" dirty="0" smtClean="0"/>
              <a:t>За середньою густиною</a:t>
            </a:r>
            <a:r>
              <a:rPr lang="uk-UA" cap="none" dirty="0" smtClean="0"/>
              <a:t>: легкі ( до 1450 кг/м3); полегшені ( 1451…1650 кг/м3); </a:t>
            </a:r>
          </a:p>
          <a:p>
            <a:pPr marL="0" indent="0">
              <a:buNone/>
            </a:pPr>
            <a:r>
              <a:rPr lang="uk-UA" cap="none" dirty="0"/>
              <a:t> </a:t>
            </a:r>
            <a:r>
              <a:rPr lang="uk-UA" cap="none" dirty="0" smtClean="0"/>
              <a:t>   важкі ( більше 1650 кг/м3)</a:t>
            </a:r>
            <a:endParaRPr lang="ru-RU" cap="none" dirty="0"/>
          </a:p>
          <a:p>
            <a:pPr>
              <a:buFontTx/>
              <a:buChar char="-"/>
            </a:pPr>
            <a:endParaRPr lang="uk-UA" cap="none" dirty="0" smtClean="0"/>
          </a:p>
        </p:txBody>
      </p:sp>
    </p:spTree>
    <p:extLst>
      <p:ext uri="{BB962C8B-B14F-4D97-AF65-F5344CB8AC3E}">
        <p14:creationId xmlns:p14="http://schemas.microsoft.com/office/powerpoint/2010/main" val="1027763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3146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Технологічний процес виробництва азбестоцементних виробів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7831" y="2076995"/>
            <a:ext cx="10363826" cy="4341221"/>
          </a:xfrm>
        </p:spPr>
        <p:txBody>
          <a:bodyPr/>
          <a:lstStyle/>
          <a:p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Приготування суміші азбесту з декількох сортів і марок</a:t>
            </a:r>
          </a:p>
          <a:p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Розпушування азбесту</a:t>
            </a:r>
          </a:p>
          <a:p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Приготування азбестоцементної маси</a:t>
            </a:r>
          </a:p>
          <a:p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Формування виробів та попереднє твердіння</a:t>
            </a:r>
          </a:p>
          <a:p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Механічна обробка</a:t>
            </a:r>
          </a:p>
          <a:p>
            <a:r>
              <a:rPr lang="uk-U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Твердіння та складування</a:t>
            </a:r>
            <a:endParaRPr lang="ru-R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8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337" y="1175657"/>
            <a:ext cx="86345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Розпушування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здійснюють сухим, напівсухим та мокрим способом</a:t>
            </a:r>
          </a:p>
          <a:p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Перемішування</a:t>
            </a:r>
            <a:r>
              <a:rPr lang="uk-UA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 цементом в лопатевому змішувачі</a:t>
            </a:r>
          </a:p>
          <a:p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Три способи формування 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Мокрий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із пастоподібних сумішей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Напівсухий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із концентрованих сумішей, що містять не більше 20% сухих компонентів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із сухих сумішей, що піддають зволоженню (12…16%) перед остаточним формуванням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8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0"/>
            <a:ext cx="6126479" cy="6423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8996" y="811163"/>
            <a:ext cx="4846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 формування: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– осідання азбестоцементної маси вологістю 70%на поверхні сітчастих циліндрів;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створення шарів, які знімаються сукном, що притискаються до барабанів.;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переміщення маси до вакуум-короба для видалення 20% води, а потім до форматного барабану, де вологість маси зменшується до 24%.;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створення на барабані шару маси і розрізання по довжині листа;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Пресування</a:t>
            </a:r>
          </a:p>
          <a:p>
            <a:r>
              <a:rPr lang="uk-UA" b="1" i="1" smtClean="0">
                <a:latin typeface="Arial" panose="020B0604020202020204" pitchFamily="34" charset="0"/>
                <a:cs typeface="Arial" panose="020B0604020202020204" pitchFamily="34" charset="0"/>
              </a:rPr>
              <a:t>Твердіння 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виробів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 спеціальних камерах при 60…80℃ протягом 4-х годин.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Остаточне тверднення відбувається в теплому складі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7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36195" cy="72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8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313509"/>
            <a:ext cx="109466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just"/>
            <a:r>
              <a:rPr lang="uk-UA" sz="2400" b="1" i="1" dirty="0" err="1" smtClean="0"/>
              <a:t>Екструзійний</a:t>
            </a:r>
            <a:r>
              <a:rPr lang="uk-UA" sz="2400" b="1" i="1" dirty="0" smtClean="0"/>
              <a:t> ( інжекційний ) </a:t>
            </a:r>
            <a:r>
              <a:rPr lang="uk-UA" sz="2400" dirty="0" smtClean="0"/>
              <a:t>спосіб формування застосовують для отримання виробів складної конфігурації</a:t>
            </a:r>
          </a:p>
          <a:p>
            <a:pPr algn="just"/>
            <a:r>
              <a:rPr lang="uk-UA" sz="2400" dirty="0" smtClean="0"/>
              <a:t>Принцип роботи: маса подається під тиском в проміжок між металевою та гумовою формами, який відповідає формі майбутнього виробу. Потім туди подається вода, що ущільнює виріб.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b="1" i="1" dirty="0" smtClean="0"/>
              <a:t>Теплова обробка </a:t>
            </a:r>
            <a:r>
              <a:rPr lang="uk-UA" sz="2400" dirty="0" smtClean="0"/>
              <a:t>проходить в дві стадії. 1 – в камері попереднього тверднення при 50…60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стадія 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автоклавування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режимом: підіймання тиску до 0,8МПа – 2год, витримування при 0,8МПа – 8 год; зниження тиску – 1 год.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5605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7" y="0"/>
            <a:ext cx="3657600" cy="30208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26" y="226307"/>
            <a:ext cx="7485017" cy="6465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526" y="3905794"/>
            <a:ext cx="331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Виробництво шиферу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28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26" y="165580"/>
            <a:ext cx="4272003" cy="3199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63" y="2596855"/>
            <a:ext cx="4663440" cy="3198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684" y="300037"/>
            <a:ext cx="2705100" cy="168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7692" y="1891299"/>
            <a:ext cx="211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Силікатна цегла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032" y="3487783"/>
            <a:ext cx="2814522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2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491320"/>
            <a:ext cx="8830491" cy="58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2" y="222068"/>
            <a:ext cx="931381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err="1"/>
              <a:t>Переваги</a:t>
            </a:r>
            <a:r>
              <a:rPr lang="ru-RU" sz="2400" b="1" u="sng" dirty="0"/>
              <a:t> </a:t>
            </a:r>
            <a:r>
              <a:rPr lang="ru-RU" sz="2400" b="1" u="sng" dirty="0" err="1"/>
              <a:t>силікатної</a:t>
            </a:r>
            <a:r>
              <a:rPr lang="ru-RU" sz="2400" b="1" u="sng" dirty="0"/>
              <a:t> </a:t>
            </a:r>
            <a:r>
              <a:rPr lang="ru-RU" sz="2400" b="1" u="sng" dirty="0" err="1" smtClean="0"/>
              <a:t>цегли</a:t>
            </a:r>
            <a:endParaRPr lang="ru-RU" sz="2400" b="1" dirty="0"/>
          </a:p>
          <a:p>
            <a:pPr algn="just">
              <a:lnSpc>
                <a:spcPct val="150000"/>
              </a:lnSpc>
            </a:pPr>
            <a:r>
              <a:rPr lang="ru-RU" sz="2000" b="1" i="1" dirty="0" err="1" smtClean="0"/>
              <a:t>Екологічність</a:t>
            </a:r>
            <a:r>
              <a:rPr lang="ru-RU" sz="2000" i="1" dirty="0" smtClean="0"/>
              <a:t>  </a:t>
            </a:r>
            <a:r>
              <a:rPr lang="ru-RU" sz="2000" i="1" dirty="0"/>
              <a:t> </a:t>
            </a:r>
            <a:r>
              <a:rPr lang="ru-RU" sz="2000" dirty="0" err="1"/>
              <a:t>Силікатна</a:t>
            </a:r>
            <a:r>
              <a:rPr lang="ru-RU" sz="2000" dirty="0"/>
              <a:t> </a:t>
            </a:r>
            <a:r>
              <a:rPr lang="ru-RU" sz="2000" dirty="0" err="1"/>
              <a:t>цеглина</a:t>
            </a:r>
            <a:r>
              <a:rPr lang="ru-RU" sz="2000" dirty="0"/>
              <a:t> </a:t>
            </a:r>
            <a:r>
              <a:rPr lang="ru-RU" sz="2000" dirty="0" err="1"/>
              <a:t>виготовлена</a:t>
            </a:r>
            <a:r>
              <a:rPr lang="ru-RU" sz="2000" dirty="0"/>
              <a:t> з </a:t>
            </a:r>
            <a:r>
              <a:rPr lang="ru-RU" sz="2000" dirty="0" err="1"/>
              <a:t>екологічно</a:t>
            </a:r>
            <a:r>
              <a:rPr lang="ru-RU" sz="2000" dirty="0"/>
              <a:t> </a:t>
            </a:r>
            <a:r>
              <a:rPr lang="ru-RU" sz="2000" dirty="0" err="1"/>
              <a:t>чистої</a:t>
            </a:r>
            <a:r>
              <a:rPr lang="ru-RU" sz="2000" dirty="0"/>
              <a:t> </a:t>
            </a:r>
            <a:r>
              <a:rPr lang="ru-RU" sz="2000" dirty="0" err="1"/>
              <a:t>натуральної</a:t>
            </a:r>
            <a:r>
              <a:rPr lang="ru-RU" sz="2000" dirty="0"/>
              <a:t> </a:t>
            </a:r>
            <a:r>
              <a:rPr lang="ru-RU" sz="2000" dirty="0" err="1"/>
              <a:t>сировини</a:t>
            </a:r>
            <a:r>
              <a:rPr lang="ru-RU" sz="2000" dirty="0"/>
              <a:t> — </a:t>
            </a:r>
            <a:r>
              <a:rPr lang="ru-RU" sz="2000" dirty="0" err="1"/>
              <a:t>вапна</a:t>
            </a:r>
            <a:r>
              <a:rPr lang="ru-RU" sz="2000" dirty="0"/>
              <a:t> і </a:t>
            </a:r>
            <a:r>
              <a:rPr lang="ru-RU" sz="2000" dirty="0" err="1" smtClean="0"/>
              <a:t>піску</a:t>
            </a:r>
            <a:r>
              <a:rPr lang="ru-RU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err="1" smtClean="0"/>
              <a:t>Звукоізоляція</a:t>
            </a:r>
            <a:r>
              <a:rPr lang="ru-RU" sz="2000" b="1" i="1" dirty="0" smtClean="0"/>
              <a:t> </a:t>
            </a:r>
            <a:r>
              <a:rPr lang="ru-RU" sz="2000" dirty="0" smtClean="0"/>
              <a:t>  В </a:t>
            </a:r>
            <a:r>
              <a:rPr lang="ru-RU" sz="2000" dirty="0" err="1"/>
              <a:t>порівнянні</a:t>
            </a:r>
            <a:r>
              <a:rPr lang="ru-RU" sz="2000" dirty="0"/>
              <a:t> з </a:t>
            </a:r>
            <a:r>
              <a:rPr lang="ru-RU" sz="2000" dirty="0" err="1"/>
              <a:t>керамічним</a:t>
            </a:r>
            <a:r>
              <a:rPr lang="ru-RU" sz="2000" dirty="0"/>
              <a:t>, </a:t>
            </a:r>
            <a:r>
              <a:rPr lang="ru-RU" sz="2000" dirty="0" err="1"/>
              <a:t>силікатна</a:t>
            </a:r>
            <a:r>
              <a:rPr lang="ru-RU" sz="2000" dirty="0"/>
              <a:t> </a:t>
            </a:r>
            <a:r>
              <a:rPr lang="ru-RU" sz="2000" dirty="0" err="1"/>
              <a:t>цеглина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більшу</a:t>
            </a:r>
            <a:r>
              <a:rPr lang="ru-RU" sz="2000" dirty="0"/>
              <a:t> </a:t>
            </a:r>
            <a:r>
              <a:rPr lang="ru-RU" sz="2000" dirty="0" err="1"/>
              <a:t>щільність</a:t>
            </a:r>
            <a:r>
              <a:rPr lang="ru-RU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err="1"/>
              <a:t>Висока</a:t>
            </a:r>
            <a:r>
              <a:rPr lang="ru-RU" sz="2000" b="1" i="1" dirty="0"/>
              <a:t> </a:t>
            </a:r>
            <a:r>
              <a:rPr lang="ru-RU" sz="2000" b="1" i="1" dirty="0" err="1"/>
              <a:t>морозостійкість</a:t>
            </a:r>
            <a:r>
              <a:rPr lang="ru-RU" sz="2000" b="1" i="1" dirty="0"/>
              <a:t> і </a:t>
            </a:r>
            <a:r>
              <a:rPr lang="ru-RU" sz="2000" b="1" i="1" dirty="0" err="1"/>
              <a:t>міцність</a:t>
            </a:r>
            <a:r>
              <a:rPr lang="ru-RU" sz="2000" dirty="0" smtClean="0"/>
              <a:t>.    </a:t>
            </a:r>
            <a:r>
              <a:rPr lang="ru-RU" sz="2000" dirty="0" err="1"/>
              <a:t>Силікатна</a:t>
            </a:r>
            <a:r>
              <a:rPr lang="ru-RU" sz="2000" dirty="0"/>
              <a:t> </a:t>
            </a:r>
            <a:r>
              <a:rPr lang="ru-RU" sz="2000" dirty="0" err="1"/>
              <a:t>цеглина</a:t>
            </a:r>
            <a:r>
              <a:rPr lang="ru-RU" sz="2000" dirty="0"/>
              <a:t> по </a:t>
            </a:r>
            <a:r>
              <a:rPr lang="ru-RU" sz="2000" dirty="0" err="1"/>
              <a:t>міцності</a:t>
            </a:r>
            <a:r>
              <a:rPr lang="ru-RU" sz="2000" dirty="0"/>
              <a:t> і </a:t>
            </a:r>
            <a:r>
              <a:rPr lang="ru-RU" sz="2000" dirty="0" err="1"/>
              <a:t>морозостійкості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перевершує</a:t>
            </a:r>
            <a:r>
              <a:rPr lang="ru-RU" sz="2000" dirty="0"/>
              <a:t> марки легких </a:t>
            </a:r>
            <a:r>
              <a:rPr lang="ru-RU" sz="2000" dirty="0" err="1"/>
              <a:t>бетонів</a:t>
            </a:r>
            <a:r>
              <a:rPr lang="ru-RU" sz="2000" dirty="0"/>
              <a:t>. На </a:t>
            </a:r>
            <a:r>
              <a:rPr lang="ru-RU" sz="2000" dirty="0" err="1"/>
              <a:t>побудовані</a:t>
            </a:r>
            <a:r>
              <a:rPr lang="ru-RU" sz="2000" dirty="0"/>
              <a:t> з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фасади</a:t>
            </a:r>
            <a:r>
              <a:rPr lang="ru-RU" sz="2000" dirty="0"/>
              <a:t> </a:t>
            </a:r>
            <a:r>
              <a:rPr lang="ru-RU" sz="2000" dirty="0" err="1"/>
              <a:t>будівельники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гарантію</a:t>
            </a:r>
            <a:r>
              <a:rPr lang="ru-RU" sz="2000" dirty="0"/>
              <a:t> 50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err="1"/>
              <a:t>Надійність</a:t>
            </a:r>
            <a:r>
              <a:rPr lang="ru-RU" sz="2000" b="1" i="1" dirty="0"/>
              <a:t> і широкий </a:t>
            </a:r>
            <a:r>
              <a:rPr lang="ru-RU" sz="2000" b="1" i="1" dirty="0" err="1"/>
              <a:t>асортимент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силікатної</a:t>
            </a:r>
            <a:r>
              <a:rPr lang="ru-RU" dirty="0"/>
              <a:t> </a:t>
            </a:r>
            <a:r>
              <a:rPr lang="ru-RU" dirty="0" err="1"/>
              <a:t>цегли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випалу</a:t>
            </a:r>
            <a:r>
              <a:rPr lang="ru-RU" dirty="0"/>
              <a:t>, як у </a:t>
            </a:r>
            <a:r>
              <a:rPr lang="ru-RU" dirty="0" err="1"/>
              <a:t>випадку</a:t>
            </a:r>
            <a:r>
              <a:rPr lang="ru-RU" dirty="0"/>
              <a:t> і </a:t>
            </a:r>
            <a:r>
              <a:rPr lang="ru-RU" dirty="0" err="1"/>
              <a:t>керамічною</a:t>
            </a:r>
            <a:r>
              <a:rPr lang="ru-RU" dirty="0"/>
              <a:t> </a:t>
            </a:r>
            <a:r>
              <a:rPr lang="ru-RU" dirty="0" err="1"/>
              <a:t>цеглою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випал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і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smtClean="0"/>
              <a:t>Тому </a:t>
            </a:r>
            <a:r>
              <a:rPr lang="ru-RU" dirty="0" err="1" smtClean="0"/>
              <a:t>силікатна</a:t>
            </a:r>
            <a:r>
              <a:rPr lang="ru-RU" dirty="0" smtClean="0"/>
              <a:t> </a:t>
            </a:r>
            <a:r>
              <a:rPr lang="ru-RU" dirty="0" err="1" smtClean="0"/>
              <a:t>цегла</a:t>
            </a:r>
            <a:r>
              <a:rPr lang="ru-RU" dirty="0" smtClean="0"/>
              <a:t> є </a:t>
            </a:r>
            <a:r>
              <a:rPr lang="ru-RU" dirty="0" err="1" smtClean="0"/>
              <a:t>більш</a:t>
            </a:r>
            <a:r>
              <a:rPr lang="ru-RU" dirty="0" smtClean="0"/>
              <a:t> дешевою, </a:t>
            </a:r>
            <a:r>
              <a:rPr lang="ru-RU" dirty="0" err="1" smtClean="0"/>
              <a:t>особдиво</a:t>
            </a:r>
            <a:r>
              <a:rPr lang="ru-RU" dirty="0" smtClean="0"/>
              <a:t> в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026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2651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 для виробництва силікатної цегли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45030"/>
            <a:ext cx="10363826" cy="47461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/>
              <a:t>1. </a:t>
            </a:r>
            <a:r>
              <a:rPr lang="uk-UA" sz="2400" cap="none" dirty="0" smtClean="0"/>
              <a:t>Вапно</a:t>
            </a:r>
          </a:p>
          <a:p>
            <a:pPr>
              <a:lnSpc>
                <a:spcPct val="150000"/>
              </a:lnSpc>
            </a:pPr>
            <a:r>
              <a:rPr lang="uk-UA" sz="2400" cap="none" dirty="0" smtClean="0"/>
              <a:t>2. Змішані в’яжучі на основі вапна – </a:t>
            </a:r>
            <a:r>
              <a:rPr lang="uk-UA" sz="2400" cap="none" dirty="0" err="1" smtClean="0"/>
              <a:t>вапняно</a:t>
            </a:r>
            <a:r>
              <a:rPr lang="uk-UA" sz="2400" cap="none" dirty="0" smtClean="0"/>
              <a:t>-шлакові, </a:t>
            </a:r>
            <a:r>
              <a:rPr lang="uk-UA" sz="2400" cap="none" dirty="0" err="1" smtClean="0"/>
              <a:t>вапняно</a:t>
            </a:r>
            <a:r>
              <a:rPr lang="uk-UA" sz="2400" cap="none" dirty="0" smtClean="0"/>
              <a:t>-зольні</a:t>
            </a:r>
          </a:p>
          <a:p>
            <a:pPr>
              <a:lnSpc>
                <a:spcPct val="150000"/>
              </a:lnSpc>
            </a:pPr>
            <a:r>
              <a:rPr lang="uk-UA" sz="2400" cap="none" dirty="0" smtClean="0"/>
              <a:t>3. Кварцовий пісок, </a:t>
            </a:r>
            <a:r>
              <a:rPr lang="uk-UA" sz="2400" cap="none" dirty="0" err="1" smtClean="0"/>
              <a:t>трепели</a:t>
            </a:r>
            <a:r>
              <a:rPr lang="uk-UA" sz="2400" cap="none" dirty="0" smtClean="0"/>
              <a:t>, золи</a:t>
            </a:r>
          </a:p>
          <a:p>
            <a:pPr>
              <a:lnSpc>
                <a:spcPct val="150000"/>
              </a:lnSpc>
            </a:pPr>
            <a:r>
              <a:rPr lang="uk-UA" sz="2400" cap="none" dirty="0" smtClean="0"/>
              <a:t>4. Пігменти як мінерального так і органічного походження – </a:t>
            </a:r>
            <a:r>
              <a:rPr lang="uk-UA" sz="2400" cap="none" dirty="0" err="1" smtClean="0"/>
              <a:t>охра</a:t>
            </a:r>
            <a:r>
              <a:rPr lang="uk-UA" sz="2400" cap="none" dirty="0" smtClean="0"/>
              <a:t>, залізний сурик та інші</a:t>
            </a:r>
            <a:endParaRPr lang="ru-RU" sz="2400" cap="none" dirty="0"/>
          </a:p>
        </p:txBody>
      </p:sp>
    </p:spTree>
    <p:extLst>
      <p:ext uri="{BB962C8B-B14F-4D97-AF65-F5344CB8AC3E}">
        <p14:creationId xmlns:p14="http://schemas.microsoft.com/office/powerpoint/2010/main" val="239311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87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виробництва силікатної цегли і каменів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27910"/>
            <a:ext cx="10363826" cy="45632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dirty="0" smtClean="0"/>
              <a:t>1. </a:t>
            </a:r>
            <a:r>
              <a:rPr lang="uk-UA" b="1" i="1" cap="none" dirty="0" smtClean="0"/>
              <a:t>Підготовка сировинної суміш  </a:t>
            </a:r>
            <a:r>
              <a:rPr lang="uk-UA" cap="none" dirty="0" smtClean="0"/>
              <a:t>з негашеного вапна і </a:t>
            </a:r>
            <a:r>
              <a:rPr lang="uk-UA" cap="none" dirty="0" err="1" smtClean="0"/>
              <a:t>кварцевого</a:t>
            </a:r>
            <a:r>
              <a:rPr lang="uk-UA" cap="none" dirty="0" smtClean="0"/>
              <a:t> піску з дозуванням і змішуванням  компонентів з подальшим витримуванням суміші для гашення вапна</a:t>
            </a:r>
          </a:p>
          <a:p>
            <a:pPr algn="just">
              <a:lnSpc>
                <a:spcPct val="150000"/>
              </a:lnSpc>
            </a:pPr>
            <a:r>
              <a:rPr lang="uk-UA" cap="none" dirty="0" smtClean="0"/>
              <a:t>Гашення вапна двома способами ( на протязі приблизно 30 хв):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uk-UA" cap="none" dirty="0" smtClean="0"/>
              <a:t>Барабанним в гасильних барабанах;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uk-UA" cap="none" dirty="0" smtClean="0"/>
              <a:t>Силосним в </a:t>
            </a:r>
            <a:r>
              <a:rPr lang="uk-UA" cap="none" dirty="0" err="1" smtClean="0"/>
              <a:t>силосах</a:t>
            </a:r>
            <a:r>
              <a:rPr lang="uk-UA" cap="none" dirty="0" smtClean="0"/>
              <a:t> -  реакторах витримують 1,5…4 години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cap="none" dirty="0" smtClean="0"/>
              <a:t>    2. </a:t>
            </a:r>
            <a:r>
              <a:rPr lang="uk-UA" b="1" i="1" cap="none" dirty="0" smtClean="0"/>
              <a:t>Формування виробів </a:t>
            </a:r>
            <a:r>
              <a:rPr lang="uk-UA" cap="none" dirty="0" smtClean="0"/>
              <a:t>( пресування цегли на пресах різної конструкції потужністю 3…7 </a:t>
            </a:r>
            <a:r>
              <a:rPr lang="uk-UA" cap="none" dirty="0" err="1" smtClean="0"/>
              <a:t>тис.шт</a:t>
            </a:r>
            <a:r>
              <a:rPr lang="uk-UA" cap="none" dirty="0" smtClean="0"/>
              <a:t> умовної цегли на годину; тиск 20…40 МПа 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cap="none" dirty="0"/>
              <a:t> </a:t>
            </a:r>
            <a:r>
              <a:rPr lang="uk-UA" cap="none" dirty="0" smtClean="0"/>
              <a:t>    3. </a:t>
            </a:r>
            <a:r>
              <a:rPr lang="uk-UA" b="1" i="1" cap="none" dirty="0" err="1" smtClean="0"/>
              <a:t>Автоклавна</a:t>
            </a:r>
            <a:r>
              <a:rPr lang="uk-UA" b="1" i="1" cap="none" dirty="0" smtClean="0"/>
              <a:t> обробка </a:t>
            </a:r>
            <a:r>
              <a:rPr lang="uk-UA" cap="none" dirty="0" smtClean="0"/>
              <a:t>під тиском 1,2…1,6МПа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09" y="339634"/>
            <a:ext cx="8323706" cy="5264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669" y="5708469"/>
            <a:ext cx="941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Виробництво силікатної цегли</a:t>
            </a:r>
            <a:r>
              <a:rPr lang="uk-UA" dirty="0" smtClean="0"/>
              <a:t>: 1 – шахтна піч; 3 -дробарка; 7 – дозатори вапна; 8 – млин; 12 – грохот для піску; 21 – змішувач; 22 – стрічковий транспортер для готової маси; 23 – формувальний прес для цегли; 26 – </a:t>
            </a:r>
            <a:r>
              <a:rPr lang="uk-UA" dirty="0" err="1" smtClean="0"/>
              <a:t>автоклавні</a:t>
            </a:r>
            <a:r>
              <a:rPr lang="uk-UA" dirty="0" smtClean="0"/>
              <a:t> візки; 27 – автоклави; 28 - склад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77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1" y="613372"/>
            <a:ext cx="8373292" cy="55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953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370</TotalTime>
  <Words>989</Words>
  <Application>Microsoft Office PowerPoint</Application>
  <PresentationFormat>Широкоэкранный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Tw Cen MT</vt:lpstr>
      <vt:lpstr>Капля</vt:lpstr>
      <vt:lpstr>ВИРОБНИЦТВО СИЛІКАТНОЇ ЦЕГЛИ</vt:lpstr>
      <vt:lpstr>Характеристика продукції</vt:lpstr>
      <vt:lpstr>Презентация PowerPoint</vt:lpstr>
      <vt:lpstr>Презентация PowerPoint</vt:lpstr>
      <vt:lpstr>Презентация PowerPoint</vt:lpstr>
      <vt:lpstr>Сировина для виробництва силікатної цегли</vt:lpstr>
      <vt:lpstr>Технологія виробництва силікатної цегли і каменів</vt:lpstr>
      <vt:lpstr>Презентация PowerPoint</vt:lpstr>
      <vt:lpstr>Презентация PowerPoint</vt:lpstr>
      <vt:lpstr>Презентация PowerPoint</vt:lpstr>
      <vt:lpstr>Силікатні заводи України </vt:lpstr>
      <vt:lpstr>ВИРОБНИЦТВО АЗБЕСТОЦЕМЕНТНИХ ВИРОБІВ І КОНСТРУКЦІЙ</vt:lpstr>
      <vt:lpstr>Азбестоцементні вироби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Сировина для виготовлення азбестоцементних виробів</vt:lpstr>
      <vt:lpstr>Технологічний процес виробництва азбестоцементних виробів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СИЛІКАТНОЇ ЦЕГЛИ</dc:title>
  <dc:creator>Кафедра ТБКВМ</dc:creator>
  <cp:lastModifiedBy>Кафедра ТБКВМ</cp:lastModifiedBy>
  <cp:revision>38</cp:revision>
  <dcterms:created xsi:type="dcterms:W3CDTF">2020-10-13T09:31:19Z</dcterms:created>
  <dcterms:modified xsi:type="dcterms:W3CDTF">2022-01-04T07:46:33Z</dcterms:modified>
</cp:coreProperties>
</file>