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81" r:id="rId6"/>
    <p:sldId id="259" r:id="rId7"/>
    <p:sldId id="262" r:id="rId8"/>
    <p:sldId id="263" r:id="rId9"/>
    <p:sldId id="260" r:id="rId10"/>
    <p:sldId id="279" r:id="rId11"/>
    <p:sldId id="267" r:id="rId12"/>
    <p:sldId id="277" r:id="rId13"/>
    <p:sldId id="278" r:id="rId14"/>
    <p:sldId id="261" r:id="rId15"/>
    <p:sldId id="268" r:id="rId16"/>
    <p:sldId id="269" r:id="rId17"/>
    <p:sldId id="266" r:id="rId18"/>
    <p:sldId id="272" r:id="rId19"/>
    <p:sldId id="273" r:id="rId20"/>
    <p:sldId id="274" r:id="rId21"/>
    <p:sldId id="271" r:id="rId22"/>
    <p:sldId id="270" r:id="rId23"/>
    <p:sldId id="280" r:id="rId24"/>
    <p:sldId id="265" r:id="rId25"/>
    <p:sldId id="276" r:id="rId26"/>
    <p:sldId id="27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3600" dirty="0" smtClean="0"/>
              <a:t>ВИРОБНИЦТВО КЕРАМІЧНИХ ВИРОБІВ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5663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1" y="389844"/>
            <a:ext cx="10072144" cy="66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60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33" y="1104899"/>
            <a:ext cx="7302137" cy="52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6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363414"/>
            <a:ext cx="5390899" cy="3317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442" y="3826042"/>
            <a:ext cx="393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Транспортування готової цегли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754" y="2009274"/>
            <a:ext cx="6268973" cy="4182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2881" y="1263316"/>
            <a:ext cx="425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Транспортування глинистої сировини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145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05475" cy="3737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53" y="3820380"/>
            <a:ext cx="4873921" cy="3037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6604"/>
            <a:ext cx="5381771" cy="3159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604" y="-30283"/>
            <a:ext cx="5535522" cy="36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6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4251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керамічної плитки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1306286"/>
            <a:ext cx="8596668" cy="4833257"/>
          </a:xfrm>
        </p:spPr>
        <p:txBody>
          <a:bodyPr>
            <a:normAutofit lnSpcReduction="10000"/>
          </a:bodyPr>
          <a:lstStyle/>
          <a:p>
            <a:r>
              <a:rPr lang="uk-UA" b="1" i="1" dirty="0" smtClean="0"/>
              <a:t>Класифікація продукції: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- за призначенням: </a:t>
            </a:r>
            <a:r>
              <a:rPr lang="uk-UA" sz="2000" dirty="0"/>
              <a:t>для зовнішнього </a:t>
            </a:r>
            <a:r>
              <a:rPr lang="uk-UA" sz="2000" dirty="0" smtClean="0"/>
              <a:t>( фасадна плитка,  </a:t>
            </a:r>
            <a:r>
              <a:rPr lang="uk-UA" sz="2000" dirty="0" err="1" smtClean="0"/>
              <a:t>керамограніт</a:t>
            </a:r>
            <a:r>
              <a:rPr lang="uk-UA" sz="2000" dirty="0" smtClean="0"/>
              <a:t>),внутрішнього облицювання (фаянс, майоліка), плитки для підлог 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- за методом формування: </a:t>
            </a:r>
            <a:r>
              <a:rPr lang="uk-UA" sz="2000" dirty="0" err="1" smtClean="0"/>
              <a:t>екструзійні</a:t>
            </a:r>
            <a:r>
              <a:rPr lang="uk-UA" sz="2000" dirty="0" smtClean="0"/>
              <a:t>; плитки напівсухого пресування (</a:t>
            </a:r>
            <a:r>
              <a:rPr lang="uk-UA" sz="2000" dirty="0" err="1" smtClean="0"/>
              <a:t>проес</a:t>
            </a:r>
            <a:r>
              <a:rPr lang="uk-UA" sz="2000" dirty="0" smtClean="0"/>
              <a:t>-порошок) з вологістю 5..7%; литі плитки ( метод лиття </a:t>
            </a:r>
            <a:r>
              <a:rPr lang="uk-UA" sz="2000" dirty="0" err="1" smtClean="0"/>
              <a:t>шлікеру</a:t>
            </a:r>
            <a:r>
              <a:rPr lang="uk-UA" sz="2000" dirty="0" smtClean="0"/>
              <a:t> з вологістю 35…45%)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- за зовнішнім виглядом поверхні: глазурована, неглазурована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- за способом випалювання: подвійне випалювання ( </a:t>
            </a:r>
            <a:r>
              <a:rPr lang="uk-UA" sz="2000" dirty="0" err="1" smtClean="0"/>
              <a:t>бікоттура</a:t>
            </a:r>
            <a:r>
              <a:rPr lang="uk-UA" sz="2000" dirty="0" smtClean="0"/>
              <a:t>), одинарне випалювання ( </a:t>
            </a:r>
            <a:r>
              <a:rPr lang="uk-UA" sz="2000" dirty="0" err="1" smtClean="0"/>
              <a:t>монокоттура</a:t>
            </a:r>
            <a:r>
              <a:rPr lang="uk-UA" sz="2000" dirty="0" smtClean="0"/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1227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8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79" y="538842"/>
            <a:ext cx="5388128" cy="3575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48" y="2946082"/>
            <a:ext cx="4876800" cy="3343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76012" y="679269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ТОВ «</a:t>
            </a:r>
            <a:r>
              <a:rPr lang="uk-UA" dirty="0" err="1" smtClean="0"/>
              <a:t>Атем</a:t>
            </a:r>
            <a:r>
              <a:rPr lang="uk-UA" dirty="0" smtClean="0"/>
              <a:t>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4846320"/>
            <a:ext cx="190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ТОВ «</a:t>
            </a:r>
            <a:r>
              <a:rPr lang="en-US" dirty="0" smtClean="0"/>
              <a:t>Zeus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053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70" y="685527"/>
            <a:ext cx="3841297" cy="2502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6" y="685527"/>
            <a:ext cx="3605348" cy="3390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29" y="3696788"/>
            <a:ext cx="4467497" cy="25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3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16" y="1052808"/>
            <a:ext cx="4969042" cy="3747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358" y="3152274"/>
            <a:ext cx="3911266" cy="36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70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3558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Основи технології виробництва фасадних плиток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3159"/>
            <a:ext cx="8596668" cy="48382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/>
              <a:t>1. Підготовка сировини трьома способами: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</a:t>
            </a:r>
            <a:r>
              <a:rPr lang="uk-UA" sz="2000" i="1" dirty="0" smtClean="0"/>
              <a:t>пластичним</a:t>
            </a:r>
            <a:r>
              <a:rPr lang="uk-UA" sz="2000" dirty="0" smtClean="0"/>
              <a:t> ( зволоження до 15…25%) – на старих підприємствах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</a:t>
            </a:r>
            <a:r>
              <a:rPr lang="uk-UA" sz="2000" i="1" dirty="0" smtClean="0"/>
              <a:t>напівсухим</a:t>
            </a:r>
            <a:r>
              <a:rPr lang="uk-UA" sz="2000" dirty="0" smtClean="0"/>
              <a:t> ( вологість порошку 5…12%)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</a:t>
            </a:r>
            <a:r>
              <a:rPr lang="uk-UA" sz="2000" i="1" dirty="0" err="1" smtClean="0"/>
              <a:t>шлікерним</a:t>
            </a:r>
            <a:r>
              <a:rPr lang="uk-UA" sz="2000" i="1" dirty="0" smtClean="0"/>
              <a:t> </a:t>
            </a:r>
            <a:r>
              <a:rPr lang="uk-UA" sz="2000" dirty="0" smtClean="0"/>
              <a:t>( </a:t>
            </a:r>
            <a:r>
              <a:rPr lang="uk-UA" sz="2000" dirty="0" err="1" smtClean="0"/>
              <a:t>шлікер</a:t>
            </a:r>
            <a:r>
              <a:rPr lang="uk-UA" sz="2000" dirty="0" smtClean="0"/>
              <a:t> вологістю 45…60%) – мокрий помел глинистих і непластичних матеріалів і отри </a:t>
            </a:r>
            <a:r>
              <a:rPr lang="uk-UA" sz="2000" dirty="0" err="1" smtClean="0"/>
              <a:t>мання</a:t>
            </a:r>
            <a:r>
              <a:rPr lang="uk-UA" sz="2000" dirty="0" smtClean="0"/>
              <a:t> прес- порошку, який потім зневоднюють до вологості 7…8% у сушарках.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000" dirty="0"/>
              <a:t> </a:t>
            </a:r>
            <a:r>
              <a:rPr lang="uk-UA" sz="2000" dirty="0" smtClean="0"/>
              <a:t>      Цей спосіб застосовують найширше, ним можна готувати складні </a:t>
            </a:r>
            <a:r>
              <a:rPr lang="uk-UA" sz="2000" dirty="0"/>
              <a:t>за рецептурою </a:t>
            </a:r>
            <a:r>
              <a:rPr lang="uk-UA" sz="2000" dirty="0" smtClean="0"/>
              <a:t>маси з нижчою температурою випалення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7503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1371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Класифікація керамічних виробів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40971"/>
            <a:ext cx="8596668" cy="480039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uk-UA" sz="2000" b="1" i="1" dirty="0" smtClean="0"/>
          </a:p>
          <a:p>
            <a:pPr algn="just">
              <a:lnSpc>
                <a:spcPct val="150000"/>
              </a:lnSpc>
            </a:pPr>
            <a:r>
              <a:rPr lang="uk-UA" sz="2000" b="1" i="1" dirty="0" smtClean="0"/>
              <a:t>Кераміка </a:t>
            </a:r>
            <a:r>
              <a:rPr lang="uk-UA" sz="2000" dirty="0" smtClean="0"/>
              <a:t>– це матеріали, що одержують спіканням природніх глин та їх сумішей з мінеральними добавками.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 - оздоблювальна  і стінова кераміка: рядова цегла і керамічні </a:t>
            </a:r>
            <a:r>
              <a:rPr lang="uk-UA" sz="2000" dirty="0" err="1" smtClean="0"/>
              <a:t>камені</a:t>
            </a:r>
            <a:r>
              <a:rPr lang="uk-UA" sz="2000" dirty="0" smtClean="0"/>
              <a:t>; фасадні плити,</a:t>
            </a:r>
          </a:p>
          <a:p>
            <a:pPr algn="just">
              <a:lnSpc>
                <a:spcPct val="150000"/>
              </a:lnSpc>
            </a:pPr>
            <a:r>
              <a:rPr lang="uk-UA" sz="2000" dirty="0"/>
              <a:t>-</a:t>
            </a:r>
            <a:r>
              <a:rPr lang="uk-UA" sz="2000" dirty="0" smtClean="0"/>
              <a:t> теракотові вироби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- фаянсові та глазуровані плитки</a:t>
            </a:r>
          </a:p>
          <a:p>
            <a:pPr algn="just">
              <a:lnSpc>
                <a:spcPct val="150000"/>
              </a:lnSpc>
            </a:pPr>
            <a:r>
              <a:rPr lang="uk-UA" sz="2000" dirty="0" smtClean="0"/>
              <a:t> - плити для підлог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4320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80491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/>
              <a:t>2</a:t>
            </a:r>
            <a:r>
              <a:rPr lang="uk-UA" sz="2000" b="1" dirty="0" smtClean="0"/>
              <a:t>. Формування плиток: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Напівсухий спосіб – використовують прес-порошки з вологістю 7…8%, які формують на пресах різних типів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Пластичний спосіб – вологість 15…25%</a:t>
            </a:r>
          </a:p>
          <a:p>
            <a:pPr marL="285750" indent="-285750">
              <a:buFontTx/>
              <a:buChar char="-"/>
            </a:pPr>
            <a:endParaRPr lang="uk-UA" sz="2000" dirty="0"/>
          </a:p>
          <a:p>
            <a:pPr marL="285750" indent="-285750">
              <a:buFontTx/>
              <a:buChar char="-"/>
            </a:pPr>
            <a:r>
              <a:rPr lang="uk-UA" sz="2000" b="1" dirty="0" smtClean="0"/>
              <a:t>3. Сушка </a:t>
            </a:r>
            <a:r>
              <a:rPr lang="uk-UA" sz="2000" b="1" dirty="0"/>
              <a:t>п</a:t>
            </a:r>
            <a:r>
              <a:rPr lang="uk-UA" sz="2000" b="1" dirty="0" smtClean="0"/>
              <a:t>ісля формування </a:t>
            </a:r>
            <a:r>
              <a:rPr lang="uk-UA" sz="2000" dirty="0" smtClean="0"/>
              <a:t>в тунельній сушарці до вологості 1…2% ( 35 хв, температура 120-160°)</a:t>
            </a:r>
          </a:p>
          <a:p>
            <a:pPr marL="285750" indent="-285750">
              <a:buFontTx/>
              <a:buChar char="-"/>
            </a:pPr>
            <a:endParaRPr lang="uk-UA" sz="2000" dirty="0"/>
          </a:p>
          <a:p>
            <a:pPr marL="285750" indent="-285750">
              <a:buFontTx/>
              <a:buChar char="-"/>
            </a:pPr>
            <a:r>
              <a:rPr lang="uk-UA" sz="2000" b="1" dirty="0" smtClean="0"/>
              <a:t>4. </a:t>
            </a:r>
            <a:r>
              <a:rPr lang="uk-UA" sz="2000" b="1" dirty="0" err="1" smtClean="0"/>
              <a:t>Ангобування</a:t>
            </a:r>
            <a:r>
              <a:rPr lang="uk-UA" sz="2000" b="1" dirty="0" smtClean="0"/>
              <a:t> і глазурування </a:t>
            </a:r>
            <a:r>
              <a:rPr lang="uk-UA" sz="2000" dirty="0" smtClean="0"/>
              <a:t>способами пульверизації, нанесення поливою через </a:t>
            </a:r>
            <a:r>
              <a:rPr lang="uk-UA" sz="2000" dirty="0" err="1" smtClean="0"/>
              <a:t>фільєри</a:t>
            </a:r>
            <a:r>
              <a:rPr lang="uk-UA" sz="2000" dirty="0" smtClean="0"/>
              <a:t>, нанесення за допомогою дискового пристрою</a:t>
            </a:r>
          </a:p>
          <a:p>
            <a:pPr marL="285750" indent="-285750">
              <a:buFontTx/>
              <a:buChar char="-"/>
            </a:pPr>
            <a:endParaRPr lang="uk-UA" sz="2000" dirty="0"/>
          </a:p>
          <a:p>
            <a:pPr marL="285750" indent="-285750">
              <a:buFontTx/>
              <a:buChar char="-"/>
            </a:pPr>
            <a:r>
              <a:rPr lang="uk-UA" sz="2000" b="1" dirty="0" smtClean="0"/>
              <a:t>5. Декорування </a:t>
            </a:r>
            <a:r>
              <a:rPr lang="uk-UA" sz="2000" dirty="0" smtClean="0"/>
              <a:t>( трафаретний друк, цифрові технології на принтерах)</a:t>
            </a:r>
          </a:p>
          <a:p>
            <a:pPr marL="285750" indent="-285750">
              <a:buFontTx/>
              <a:buChar char="-"/>
            </a:pPr>
            <a:endParaRPr lang="uk-UA" sz="2000" dirty="0"/>
          </a:p>
          <a:p>
            <a:pPr marL="285750" indent="-285750">
              <a:buFontTx/>
              <a:buChar char="-"/>
            </a:pPr>
            <a:r>
              <a:rPr lang="uk-UA" sz="2000" dirty="0" smtClean="0"/>
              <a:t>6. </a:t>
            </a:r>
            <a:r>
              <a:rPr lang="uk-UA" sz="2000" b="1" dirty="0" smtClean="0"/>
              <a:t>Випалювання</a:t>
            </a:r>
            <a:r>
              <a:rPr lang="uk-UA" sz="2000" dirty="0" smtClean="0"/>
              <a:t> в тунельних чи роликових печах при температурі від 950 до 1300° в залежності від типу глини ( 40…80хв)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11740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33" y="589547"/>
            <a:ext cx="6105587" cy="59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48998" y="-279837"/>
            <a:ext cx="5322930" cy="762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3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6" y="199880"/>
            <a:ext cx="9744890" cy="70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4" y="123195"/>
            <a:ext cx="5857059" cy="38656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68" y="324251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40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189" y="1104163"/>
            <a:ext cx="6096528" cy="4048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8179" y="1636295"/>
            <a:ext cx="2165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Піч для випалювання керамічної плитки </a:t>
            </a:r>
          </a:p>
          <a:p>
            <a:r>
              <a:rPr lang="uk-UA" dirty="0" smtClean="0"/>
              <a:t>Температура 930..1080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 протягом 2год.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888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21" y="2076994"/>
            <a:ext cx="4236145" cy="3510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9134" y="2994420"/>
            <a:ext cx="2839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Принтер для декорування керамічної плитки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40525" y="391886"/>
            <a:ext cx="718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u="sng" dirty="0" smtClean="0"/>
              <a:t>Види декорування</a:t>
            </a:r>
            <a:r>
              <a:rPr lang="uk-UA" dirty="0" smtClean="0"/>
              <a:t>: рельєфне ( під час пресування),кольорове однотонне, штамп (валик з рельєфним малюнком), друк ( на принтері), декалькоманія (перенесення малюнку з паперу на виріб)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1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2183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керамічної цегли і каменів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1783"/>
            <a:ext cx="8596668" cy="483957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sz="2000" dirty="0" smtClean="0"/>
              <a:t>Відповідно до ДСТУ б В.2.7-61: 2008 цеглу і </a:t>
            </a:r>
            <a:r>
              <a:rPr lang="uk-UA" sz="2000" dirty="0" err="1" smtClean="0"/>
              <a:t>камені</a:t>
            </a:r>
            <a:r>
              <a:rPr lang="uk-UA" sz="2000" dirty="0" smtClean="0"/>
              <a:t> поділяють: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за призначенням: цегла і </a:t>
            </a:r>
            <a:r>
              <a:rPr lang="uk-UA" sz="2000" dirty="0" err="1" smtClean="0"/>
              <a:t>камені</a:t>
            </a:r>
            <a:r>
              <a:rPr lang="uk-UA" sz="2000" dirty="0" smtClean="0"/>
              <a:t> рядові (Р) і лицьові (Л)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за лицьовою поверхнею: з гладкою і рельєфною; з поверхнею, </a:t>
            </a:r>
            <a:r>
              <a:rPr lang="uk-UA" sz="2000" dirty="0" err="1" smtClean="0"/>
              <a:t>офактуреною</a:t>
            </a:r>
            <a:r>
              <a:rPr lang="uk-UA" sz="2000" dirty="0" smtClean="0"/>
              <a:t> торкретуванням, </a:t>
            </a:r>
            <a:r>
              <a:rPr lang="uk-UA" sz="2000" dirty="0" err="1" smtClean="0"/>
              <a:t>ангобуванням</a:t>
            </a:r>
            <a:r>
              <a:rPr lang="uk-UA" sz="2000" dirty="0" smtClean="0"/>
              <a:t>, нанесенням полімерного покриття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за будовою: повнотіла і порожниста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за міцністю: марки М75…М300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- за морозостійкістю: марки </a:t>
            </a:r>
            <a:r>
              <a:rPr lang="en-US" sz="2000" dirty="0" smtClean="0"/>
              <a:t>F15…F100</a:t>
            </a:r>
            <a:endParaRPr lang="uk-UA" sz="2000" dirty="0" smtClean="0"/>
          </a:p>
          <a:p>
            <a:pPr>
              <a:lnSpc>
                <a:spcPct val="150000"/>
              </a:lnSpc>
            </a:pPr>
            <a:r>
              <a:rPr lang="uk-UA" sz="2000" dirty="0" smtClean="0"/>
              <a:t>- за середньою густиною: класи 0,8…2,0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95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5" y="391886"/>
            <a:ext cx="6021961" cy="3553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3762104"/>
            <a:ext cx="621792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52387"/>
            <a:ext cx="93059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5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1371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Сировина для виробництва керамічної цегли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40971"/>
            <a:ext cx="8596668" cy="4800391"/>
          </a:xfrm>
        </p:spPr>
        <p:txBody>
          <a:bodyPr/>
          <a:lstStyle/>
          <a:p>
            <a:endParaRPr lang="uk-UA" dirty="0" smtClean="0"/>
          </a:p>
          <a:p>
            <a:r>
              <a:rPr lang="uk-UA" dirty="0" smtClean="0"/>
              <a:t>1. </a:t>
            </a:r>
            <a:r>
              <a:rPr lang="uk-UA" i="1" dirty="0" smtClean="0"/>
              <a:t>Глини</a:t>
            </a:r>
            <a:r>
              <a:rPr lang="uk-UA" dirty="0" smtClean="0"/>
              <a:t> : легкоплавкі ( містять 80% кремнезему, 18% глинозему)</a:t>
            </a:r>
          </a:p>
          <a:p>
            <a:r>
              <a:rPr lang="uk-UA" dirty="0" smtClean="0"/>
              <a:t>2. </a:t>
            </a:r>
            <a:r>
              <a:rPr lang="uk-UA" i="1" dirty="0" smtClean="0"/>
              <a:t>Додаткові матеріали</a:t>
            </a:r>
            <a:r>
              <a:rPr lang="uk-UA" dirty="0" smtClean="0"/>
              <a:t>:</a:t>
            </a:r>
          </a:p>
          <a:p>
            <a:r>
              <a:rPr lang="uk-UA" dirty="0" smtClean="0"/>
              <a:t>- поверхнево-активні речовини і </a:t>
            </a:r>
            <a:r>
              <a:rPr lang="uk-UA" dirty="0" err="1" smtClean="0"/>
              <a:t>високопластична</a:t>
            </a:r>
            <a:r>
              <a:rPr lang="uk-UA" dirty="0" smtClean="0"/>
              <a:t> глина для покращення формувальних властивостей маси</a:t>
            </a:r>
          </a:p>
          <a:p>
            <a:r>
              <a:rPr lang="uk-UA" dirty="0" smtClean="0"/>
              <a:t>- золи ТЕС, паливні і металургійні шлаки, вугілля для полегшення умов випалювання</a:t>
            </a:r>
          </a:p>
          <a:p>
            <a:r>
              <a:rPr lang="uk-UA" dirty="0" smtClean="0"/>
              <a:t>- шамот, пісок, тирса, що сприяють процесу сушіння</a:t>
            </a:r>
          </a:p>
          <a:p>
            <a:r>
              <a:rPr lang="uk-UA" dirty="0" smtClean="0"/>
              <a:t>- бій скла, залізна руда для підвищення міцності і морозостійкості виробів</a:t>
            </a:r>
          </a:p>
          <a:p>
            <a:r>
              <a:rPr lang="uk-UA" dirty="0" smtClean="0"/>
              <a:t>- барвники, рідке скло, поварена сіль, що покращують колір виробів</a:t>
            </a:r>
          </a:p>
          <a:p>
            <a:r>
              <a:rPr lang="uk-UA" dirty="0" smtClean="0"/>
              <a:t>- поливи – легкоплавка шихта для оздоблення</a:t>
            </a:r>
          </a:p>
          <a:p>
            <a:r>
              <a:rPr lang="uk-UA" dirty="0" smtClean="0"/>
              <a:t>- ангоб – біле або кольорове глиняне покриття  на керамічних виробах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84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9120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стадійні процеси </a:t>
            </a:r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виробництва </a:t>
            </a:r>
            <a:r>
              <a:rPr lang="uk-UA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керамічної цегли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88721"/>
            <a:ext cx="8596668" cy="48526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uk-UA" dirty="0" smtClean="0"/>
              <a:t>1. Добування сировини в кар’єрах відкритим способом</a:t>
            </a:r>
          </a:p>
          <a:p>
            <a:pPr>
              <a:lnSpc>
                <a:spcPct val="150000"/>
              </a:lnSpc>
            </a:pPr>
            <a:r>
              <a:rPr lang="uk-UA" dirty="0" smtClean="0"/>
              <a:t>2. Підготовка сировинної маси за пластичним</a:t>
            </a:r>
            <a:r>
              <a:rPr lang="uk-UA" dirty="0"/>
              <a:t> </a:t>
            </a:r>
            <a:r>
              <a:rPr lang="uk-UA" dirty="0" smtClean="0"/>
              <a:t>і напівсухим способами</a:t>
            </a:r>
          </a:p>
          <a:p>
            <a:pPr>
              <a:lnSpc>
                <a:spcPct val="150000"/>
              </a:lnSpc>
            </a:pPr>
            <a:r>
              <a:rPr lang="uk-UA" dirty="0" smtClean="0"/>
              <a:t>3. Формування цегли пластичним ( вологість 18..25%) і напівсухим пресуванням ( вологість 6…12%) на пресах різної конструкції</a:t>
            </a:r>
          </a:p>
          <a:p>
            <a:pPr>
              <a:lnSpc>
                <a:spcPct val="150000"/>
              </a:lnSpc>
            </a:pPr>
            <a:r>
              <a:rPr lang="uk-UA" dirty="0" smtClean="0"/>
              <a:t>4. Сушіння сирцю в сушильному барабані тунельного типу при температурі 70-90°протягом 35…40 год.</a:t>
            </a:r>
          </a:p>
          <a:p>
            <a:pPr>
              <a:lnSpc>
                <a:spcPct val="150000"/>
              </a:lnSpc>
            </a:pPr>
            <a:r>
              <a:rPr lang="uk-UA" dirty="0" smtClean="0"/>
              <a:t>5. Випалювання  в печах безперервної дії– кільцевих і тунельних при максимальній температурі до 1050°на протязі 1,5…60 год залежно </a:t>
            </a:r>
            <a:r>
              <a:rPr lang="uk-UA" dirty="0"/>
              <a:t>від типу виробу </a:t>
            </a:r>
            <a:r>
              <a:rPr lang="uk-UA" dirty="0" smtClean="0"/>
              <a:t> і конструкції печі</a:t>
            </a:r>
          </a:p>
          <a:p>
            <a:pPr>
              <a:lnSpc>
                <a:spcPct val="150000"/>
              </a:lnSpc>
            </a:pPr>
            <a:r>
              <a:rPr lang="uk-UA" dirty="0" smtClean="0"/>
              <a:t>6. Охолодження до 40°</a:t>
            </a:r>
          </a:p>
          <a:p>
            <a:pPr>
              <a:lnSpc>
                <a:spcPct val="150000"/>
              </a:lnSpc>
            </a:pPr>
            <a:r>
              <a:rPr lang="uk-UA" dirty="0" smtClean="0"/>
              <a:t>7. Відвантаження готової продукції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48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6" y="572776"/>
            <a:ext cx="8023930" cy="59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1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4" y="504825"/>
            <a:ext cx="7247844" cy="61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6648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503</TotalTime>
  <Words>654</Words>
  <Application>Microsoft Office PowerPoint</Application>
  <PresentationFormat>Широкоэкранный</PresentationFormat>
  <Paragraphs>66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Trebuchet MS</vt:lpstr>
      <vt:lpstr>Wingdings 3</vt:lpstr>
      <vt:lpstr>Аспект</vt:lpstr>
      <vt:lpstr>ВИРОБНИЦТВО КЕРАМІЧНИХ ВИРОБІВ</vt:lpstr>
      <vt:lpstr>Класифікація керамічних виробів</vt:lpstr>
      <vt:lpstr>Виробництво керамічної цегли і каменів</vt:lpstr>
      <vt:lpstr>Презентация PowerPoint</vt:lpstr>
      <vt:lpstr>Презентация PowerPoint</vt:lpstr>
      <vt:lpstr>Сировина для виробництва керамічної цегли</vt:lpstr>
      <vt:lpstr>Основні стадійні процеси виробництва керамічної цегли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Виробництво керамічної плитки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Основи технології виробництва фасадних плиток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ВИРОБНИЦТВО КЕРАМІЧНИХ ВИРОБІВ</dc:title>
  <dc:creator>Кафедра ТБКВМ</dc:creator>
  <cp:lastModifiedBy>Кафедра ТБКВМ</cp:lastModifiedBy>
  <cp:revision>37</cp:revision>
  <cp:lastPrinted>2020-10-13T08:50:04Z</cp:lastPrinted>
  <dcterms:created xsi:type="dcterms:W3CDTF">2020-10-09T08:44:40Z</dcterms:created>
  <dcterms:modified xsi:type="dcterms:W3CDTF">2024-01-09T08:10:06Z</dcterms:modified>
</cp:coreProperties>
</file>