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72" r:id="rId6"/>
    <p:sldId id="273" r:id="rId7"/>
    <p:sldId id="274" r:id="rId8"/>
    <p:sldId id="275" r:id="rId9"/>
    <p:sldId id="280" r:id="rId10"/>
    <p:sldId id="276" r:id="rId11"/>
    <p:sldId id="277" r:id="rId12"/>
    <p:sldId id="278" r:id="rId13"/>
    <p:sldId id="267" r:id="rId14"/>
    <p:sldId id="257" r:id="rId15"/>
    <p:sldId id="258" r:id="rId16"/>
    <p:sldId id="259" r:id="rId17"/>
    <p:sldId id="260" r:id="rId18"/>
    <p:sldId id="261" r:id="rId19"/>
    <p:sldId id="262" r:id="rId20"/>
    <p:sldId id="263" r:id="rId21"/>
    <p:sldId id="264" r:id="rId22"/>
    <p:sldId id="265" r:id="rId23"/>
    <p:sldId id="266" r:id="rId24"/>
    <p:sldId id="281" r:id="rId25"/>
    <p:sldId id="282" r:id="rId26"/>
    <p:sldId id="283" r:id="rId27"/>
    <p:sldId id="284" r:id="rId28"/>
    <p:sldId id="285"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6999A6B-C5C8-4C6A-93B8-B78C5B54B5AC}" type="datetimeFigureOut">
              <a:rPr lang="ru-RU" smtClean="0"/>
              <a:t>08.10.2019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199715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999A6B-C5C8-4C6A-93B8-B78C5B54B5AC}" type="datetimeFigureOut">
              <a:rPr lang="ru-RU" smtClean="0"/>
              <a:t>08.10.2019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287831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999A6B-C5C8-4C6A-93B8-B78C5B54B5AC}" type="datetimeFigureOut">
              <a:rPr lang="ru-RU" smtClean="0"/>
              <a:t>08.10.2019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185252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999A6B-C5C8-4C6A-93B8-B78C5B54B5AC}" type="datetimeFigureOut">
              <a:rPr lang="ru-RU" smtClean="0"/>
              <a:t>08.10.2019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381772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999A6B-C5C8-4C6A-93B8-B78C5B54B5AC}" type="datetimeFigureOut">
              <a:rPr lang="ru-RU" smtClean="0"/>
              <a:t>08.10.2019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415624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6999A6B-C5C8-4C6A-93B8-B78C5B54B5AC}" type="datetimeFigureOut">
              <a:rPr lang="ru-RU" smtClean="0"/>
              <a:t>08.10.2019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180495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6999A6B-C5C8-4C6A-93B8-B78C5B54B5AC}" type="datetimeFigureOut">
              <a:rPr lang="ru-RU" smtClean="0"/>
              <a:t>08.10.2019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67979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999A6B-C5C8-4C6A-93B8-B78C5B54B5AC}" type="datetimeFigureOut">
              <a:rPr lang="ru-RU" smtClean="0"/>
              <a:t>08.10.2019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307657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999A6B-C5C8-4C6A-93B8-B78C5B54B5AC}" type="datetimeFigureOut">
              <a:rPr lang="ru-RU" smtClean="0"/>
              <a:t>08.10.2019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298947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999A6B-C5C8-4C6A-93B8-B78C5B54B5AC}" type="datetimeFigureOut">
              <a:rPr lang="ru-RU" smtClean="0"/>
              <a:t>08.10.2019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381457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999A6B-C5C8-4C6A-93B8-B78C5B54B5AC}" type="datetimeFigureOut">
              <a:rPr lang="ru-RU" smtClean="0"/>
              <a:t>08.10.2019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8470B5-CB6B-4C4D-8A29-934057218005}" type="slidenum">
              <a:rPr lang="ru-RU" smtClean="0"/>
              <a:t>‹#›</a:t>
            </a:fld>
            <a:endParaRPr lang="ru-RU"/>
          </a:p>
        </p:txBody>
      </p:sp>
    </p:spTree>
    <p:extLst>
      <p:ext uri="{BB962C8B-B14F-4D97-AF65-F5344CB8AC3E}">
        <p14:creationId xmlns:p14="http://schemas.microsoft.com/office/powerpoint/2010/main" val="287205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99A6B-C5C8-4C6A-93B8-B78C5B54B5AC}" type="datetimeFigureOut">
              <a:rPr lang="ru-RU" smtClean="0"/>
              <a:t>08.10.2019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470B5-CB6B-4C4D-8A29-934057218005}" type="slidenum">
              <a:rPr lang="ru-RU" smtClean="0"/>
              <a:t>‹#›</a:t>
            </a:fld>
            <a:endParaRPr lang="ru-RU"/>
          </a:p>
        </p:txBody>
      </p:sp>
    </p:spTree>
    <p:extLst>
      <p:ext uri="{BB962C8B-B14F-4D97-AF65-F5344CB8AC3E}">
        <p14:creationId xmlns:p14="http://schemas.microsoft.com/office/powerpoint/2010/main" val="10655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r>
              <a:rPr lang="uk-UA" b="1" dirty="0"/>
              <a:t>ТЕМА 1. НОРМАТИВНО-ПРАВОВЕ РЕГУЛЮВАННЯ БУДІВЕЛЬНОЇ </a:t>
            </a:r>
            <a:r>
              <a:rPr lang="uk-UA" b="1" dirty="0" smtClean="0"/>
              <a:t>ТА МІСТОБУДІВНОЇ ДІЯЛЬНОСТІ</a:t>
            </a:r>
            <a:endParaRPr lang="ru-RU" dirty="0"/>
          </a:p>
        </p:txBody>
      </p:sp>
      <p:sp>
        <p:nvSpPr>
          <p:cNvPr id="3" name="Объект 2"/>
          <p:cNvSpPr>
            <a:spLocks noGrp="1"/>
          </p:cNvSpPr>
          <p:nvPr>
            <p:ph idx="1"/>
          </p:nvPr>
        </p:nvSpPr>
        <p:spPr>
          <a:xfrm>
            <a:off x="457200" y="2204864"/>
            <a:ext cx="8229600" cy="4392488"/>
          </a:xfrm>
        </p:spPr>
        <p:txBody>
          <a:bodyPr/>
          <a:lstStyle/>
          <a:p>
            <a:pPr marL="514350" lvl="0" indent="-514350">
              <a:buFont typeface="+mj-lt"/>
              <a:buAutoNum type="arabicPeriod"/>
            </a:pPr>
            <a:r>
              <a:rPr lang="uk-UA" b="1" dirty="0"/>
              <a:t>ПОНЯТТЯ ПРАВОВОГО РЕГУЛЮВАННЯ. </a:t>
            </a:r>
            <a:endParaRPr lang="ru-RU" dirty="0"/>
          </a:p>
          <a:p>
            <a:pPr marL="514350" lvl="0" indent="-514350">
              <a:buFont typeface="+mj-lt"/>
              <a:buAutoNum type="arabicPeriod"/>
            </a:pPr>
            <a:r>
              <a:rPr lang="uk-UA" b="1" dirty="0"/>
              <a:t>ПОНЯТТЯ НОРМИ ПРАВА, ВИДИ НОРМ ПРАВА.</a:t>
            </a:r>
            <a:endParaRPr lang="ru-RU" dirty="0"/>
          </a:p>
          <a:p>
            <a:pPr marL="514350" lvl="0" indent="-514350">
              <a:buFont typeface="+mj-lt"/>
              <a:buAutoNum type="arabicPeriod"/>
            </a:pPr>
            <a:r>
              <a:rPr lang="uk-UA" b="1" dirty="0"/>
              <a:t>ДЖЕРЕЛА (ФОРМИ) ПРАВОВОГО РЕГУЛЮВАННЯ БУДІВЕЛЬНОЇ </a:t>
            </a:r>
            <a:r>
              <a:rPr lang="uk-UA" b="1" dirty="0" smtClean="0"/>
              <a:t>ТА МІСТОБУДІВНОЇ ДІЯЛЬНОСТІ</a:t>
            </a:r>
          </a:p>
          <a:p>
            <a:pPr marL="514350" lvl="0" indent="-514350">
              <a:buFont typeface="+mj-lt"/>
              <a:buAutoNum type="arabicPeriod"/>
            </a:pPr>
            <a:r>
              <a:rPr lang="uk-UA" b="1" dirty="0" smtClean="0"/>
              <a:t>БУДІВЕЛЬНІ НОРМИ</a:t>
            </a:r>
            <a:endParaRPr lang="ru-RU" dirty="0"/>
          </a:p>
        </p:txBody>
      </p:sp>
    </p:spTree>
    <p:extLst>
      <p:ext uri="{BB962C8B-B14F-4D97-AF65-F5344CB8AC3E}">
        <p14:creationId xmlns:p14="http://schemas.microsoft.com/office/powerpoint/2010/main" val="173532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uk-UA" sz="3600" b="1" dirty="0"/>
              <a:t>Структура норми </a:t>
            </a:r>
            <a:r>
              <a:rPr lang="uk-UA" sz="3600" b="1" dirty="0" smtClean="0"/>
              <a:t>права</a:t>
            </a:r>
            <a:br>
              <a:rPr lang="uk-UA" sz="3600" b="1" dirty="0" smtClean="0"/>
            </a:br>
            <a:r>
              <a:rPr lang="uk-UA" sz="3100" b="1" dirty="0" smtClean="0"/>
              <a:t>Санкція</a:t>
            </a:r>
            <a:endParaRPr lang="ru-RU" sz="3100" dirty="0"/>
          </a:p>
        </p:txBody>
      </p:sp>
      <p:sp>
        <p:nvSpPr>
          <p:cNvPr id="3" name="Объект 2"/>
          <p:cNvSpPr>
            <a:spLocks noGrp="1"/>
          </p:cNvSpPr>
          <p:nvPr>
            <p:ph idx="1"/>
          </p:nvPr>
        </p:nvSpPr>
        <p:spPr>
          <a:xfrm>
            <a:off x="179512" y="1124744"/>
            <a:ext cx="8856984" cy="5616624"/>
          </a:xfrm>
        </p:spPr>
        <p:txBody>
          <a:bodyPr>
            <a:normAutofit fontScale="62500" lnSpcReduction="20000"/>
          </a:bodyPr>
          <a:lstStyle/>
          <a:p>
            <a:pPr marL="0" indent="0" algn="ctr">
              <a:buNone/>
            </a:pPr>
            <a:r>
              <a:rPr lang="uk-UA" i="1" dirty="0" smtClean="0"/>
              <a:t>— частина </a:t>
            </a:r>
            <a:r>
              <a:rPr lang="uk-UA" i="1" dirty="0"/>
              <a:t>норми права, яка містить указівки щодо юридичних наслідків порушення правила, зафіксованого в диспозиції. </a:t>
            </a:r>
            <a:endParaRPr lang="ru-RU" i="1" dirty="0"/>
          </a:p>
          <a:p>
            <a:endParaRPr lang="uk-UA" dirty="0" smtClean="0"/>
          </a:p>
          <a:p>
            <a:pPr marL="0" indent="0" algn="ctr">
              <a:buNone/>
            </a:pPr>
            <a:r>
              <a:rPr lang="uk-UA" dirty="0" smtClean="0"/>
              <a:t>Види </a:t>
            </a:r>
            <a:r>
              <a:rPr lang="uk-UA" dirty="0"/>
              <a:t>санкцій:</a:t>
            </a:r>
            <a:endParaRPr lang="ru-RU" dirty="0"/>
          </a:p>
          <a:p>
            <a:pPr marL="0" indent="0" algn="just">
              <a:buNone/>
            </a:pPr>
            <a:r>
              <a:rPr lang="uk-UA" u="sng" dirty="0"/>
              <a:t>1.За ступенем визначеності:</a:t>
            </a:r>
            <a:endParaRPr lang="ru-RU" u="sng" dirty="0"/>
          </a:p>
          <a:p>
            <a:pPr marL="0" indent="0" algn="just">
              <a:buNone/>
            </a:pPr>
            <a:r>
              <a:rPr lang="uk-UA" dirty="0"/>
              <a:t>Абсолютно визначені — чітко визначають вид та міру юридичної відповідальності;</a:t>
            </a:r>
            <a:endParaRPr lang="ru-RU" dirty="0"/>
          </a:p>
          <a:p>
            <a:pPr marL="0" indent="0" algn="just">
              <a:buNone/>
            </a:pPr>
            <a:r>
              <a:rPr lang="uk-UA" dirty="0"/>
              <a:t>Відносно визначені — межі юридичної відповідальності визначаються від мінімальної до максимальної або тільки до максимальної;</a:t>
            </a:r>
            <a:endParaRPr lang="ru-RU" dirty="0"/>
          </a:p>
          <a:p>
            <a:pPr marL="0" indent="0" algn="just">
              <a:buNone/>
            </a:pPr>
            <a:r>
              <a:rPr lang="uk-UA" u="sng" dirty="0"/>
              <a:t>2.За кількістю несприятливих наслідків:</a:t>
            </a:r>
            <a:endParaRPr lang="ru-RU" u="sng" dirty="0"/>
          </a:p>
          <a:p>
            <a:pPr marL="0" indent="0" algn="just">
              <a:buNone/>
            </a:pPr>
            <a:r>
              <a:rPr lang="uk-UA" dirty="0"/>
              <a:t>Прості — передбачають один невигідний наслідок.</a:t>
            </a:r>
            <a:endParaRPr lang="ru-RU" dirty="0"/>
          </a:p>
          <a:p>
            <a:pPr marL="0" indent="0" algn="just">
              <a:buNone/>
            </a:pPr>
            <a:r>
              <a:rPr lang="uk-UA" dirty="0"/>
              <a:t>Складні —  одночасне застосування декількох невигідних наслідків.</a:t>
            </a:r>
            <a:endParaRPr lang="ru-RU" dirty="0"/>
          </a:p>
          <a:p>
            <a:pPr marL="0" indent="0" algn="just">
              <a:buNone/>
            </a:pPr>
            <a:r>
              <a:rPr lang="uk-UA" dirty="0"/>
              <a:t>Альтернативні — указують на декілька можливих засобів упливу на правопорушника, а доцільність конкретного засобу визначається </a:t>
            </a:r>
            <a:r>
              <a:rPr lang="uk-UA" dirty="0" err="1"/>
              <a:t>правозастосовчим</a:t>
            </a:r>
            <a:r>
              <a:rPr lang="uk-UA" dirty="0"/>
              <a:t> </a:t>
            </a:r>
            <a:r>
              <a:rPr lang="uk-UA" dirty="0" smtClean="0"/>
              <a:t>органом.</a:t>
            </a:r>
            <a:endParaRPr lang="ru-RU" dirty="0"/>
          </a:p>
          <a:p>
            <a:pPr marL="0" indent="0" algn="just">
              <a:buNone/>
            </a:pPr>
            <a:r>
              <a:rPr lang="uk-UA" u="sng" dirty="0"/>
              <a:t>3</a:t>
            </a:r>
            <a:r>
              <a:rPr lang="uk-UA" u="sng" dirty="0" smtClean="0"/>
              <a:t>. За </a:t>
            </a:r>
            <a:r>
              <a:rPr lang="uk-UA" u="sng" dirty="0"/>
              <a:t>характером наслідків</a:t>
            </a:r>
            <a:r>
              <a:rPr lang="uk-UA" dirty="0"/>
              <a:t>: каральні (штрафні); </a:t>
            </a:r>
            <a:r>
              <a:rPr lang="uk-UA" dirty="0" err="1"/>
              <a:t>правовідновлювальні</a:t>
            </a:r>
            <a:r>
              <a:rPr lang="uk-UA" dirty="0"/>
              <a:t> (компенсаційні); заохочувальні.</a:t>
            </a:r>
            <a:endParaRPr lang="ru-RU" dirty="0"/>
          </a:p>
          <a:p>
            <a:pPr marL="0" indent="0" algn="just">
              <a:buNone/>
            </a:pPr>
            <a:r>
              <a:rPr lang="uk-UA" u="sng" dirty="0"/>
              <a:t>4</a:t>
            </a:r>
            <a:r>
              <a:rPr lang="uk-UA" u="sng" dirty="0" smtClean="0"/>
              <a:t>. За </a:t>
            </a:r>
            <a:r>
              <a:rPr lang="uk-UA" u="sng" dirty="0"/>
              <a:t>галузями права</a:t>
            </a:r>
            <a:r>
              <a:rPr lang="uk-UA" dirty="0"/>
              <a:t>: кримінально-правові; адміністративно-правові; цивільно-правові; дисциплінарні</a:t>
            </a:r>
            <a:r>
              <a:rPr lang="uk-UA" dirty="0" smtClean="0"/>
              <a:t>.</a:t>
            </a:r>
            <a:endParaRPr lang="ru-RU" dirty="0"/>
          </a:p>
        </p:txBody>
      </p:sp>
    </p:spTree>
    <p:extLst>
      <p:ext uri="{BB962C8B-B14F-4D97-AF65-F5344CB8AC3E}">
        <p14:creationId xmlns:p14="http://schemas.microsoft.com/office/powerpoint/2010/main" val="326355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ДЖЕРЕЛА (ФОРМИ) ПРАВОВОГО </a:t>
            </a:r>
            <a:r>
              <a:rPr lang="uk-UA" b="1" dirty="0" smtClean="0"/>
              <a:t>РЕГУЛЮВАННЯ</a:t>
            </a:r>
            <a:endParaRPr lang="ru-RU" dirty="0"/>
          </a:p>
        </p:txBody>
      </p:sp>
      <p:sp>
        <p:nvSpPr>
          <p:cNvPr id="3" name="Объект 2"/>
          <p:cNvSpPr>
            <a:spLocks noGrp="1"/>
          </p:cNvSpPr>
          <p:nvPr>
            <p:ph idx="1"/>
          </p:nvPr>
        </p:nvSpPr>
        <p:spPr>
          <a:xfrm>
            <a:off x="395536" y="1628800"/>
            <a:ext cx="8229600" cy="5112568"/>
          </a:xfrm>
        </p:spPr>
        <p:txBody>
          <a:bodyPr>
            <a:normAutofit fontScale="55000" lnSpcReduction="20000"/>
          </a:bodyPr>
          <a:lstStyle/>
          <a:p>
            <a:pPr marL="0" indent="0" algn="ctr">
              <a:buNone/>
            </a:pPr>
            <a:r>
              <a:rPr lang="uk-UA" sz="4400" i="1" dirty="0" smtClean="0"/>
              <a:t>– </a:t>
            </a:r>
            <a:r>
              <a:rPr lang="uk-UA" sz="4400" i="1" dirty="0"/>
              <a:t>це способи вираження і закріплення правових норм, надання їм юридичного значення.</a:t>
            </a:r>
            <a:endParaRPr lang="ru-RU" sz="4400" i="1" dirty="0"/>
          </a:p>
          <a:p>
            <a:endParaRPr lang="uk-UA" sz="4400" dirty="0" smtClean="0"/>
          </a:p>
          <a:p>
            <a:pPr marL="0" indent="0" algn="just">
              <a:buNone/>
            </a:pPr>
            <a:r>
              <a:rPr lang="uk-UA" u="sng" dirty="0"/>
              <a:t>Зовнішня форма права</a:t>
            </a:r>
            <a:r>
              <a:rPr lang="uk-UA" dirty="0"/>
              <a:t> </a:t>
            </a:r>
            <a:r>
              <a:rPr lang="uk-UA" dirty="0" smtClean="0"/>
              <a:t>– спосіб </a:t>
            </a:r>
            <a:r>
              <a:rPr lang="uk-UA" dirty="0"/>
              <a:t>об’єктивізації форми права, зовнішнього </a:t>
            </a:r>
            <a:r>
              <a:rPr lang="uk-UA" dirty="0" smtClean="0"/>
              <a:t>прояву.</a:t>
            </a:r>
            <a:endParaRPr lang="ru-RU" dirty="0"/>
          </a:p>
          <a:p>
            <a:pPr marL="0" indent="0">
              <a:buNone/>
            </a:pPr>
            <a:r>
              <a:rPr lang="uk-UA" dirty="0"/>
              <a:t>До зовнішніх форм права належать:</a:t>
            </a:r>
            <a:endParaRPr lang="ru-RU" dirty="0"/>
          </a:p>
          <a:p>
            <a:r>
              <a:rPr lang="uk-UA" dirty="0"/>
              <a:t>правовий звичай;</a:t>
            </a:r>
            <a:endParaRPr lang="ru-RU" dirty="0"/>
          </a:p>
          <a:p>
            <a:r>
              <a:rPr lang="uk-UA" dirty="0"/>
              <a:t>правовий прецедент – рішення органу держави в конкретній справі, якому надається формальна обов’язковість при розв’язанні наступних аналогічних справ;</a:t>
            </a:r>
            <a:endParaRPr lang="ru-RU" dirty="0"/>
          </a:p>
          <a:p>
            <a:r>
              <a:rPr lang="uk-UA" dirty="0"/>
              <a:t>нормативно-правовий договір – формально обов’язкове правило поведінки, яке встановлене за домовленістю кількох суб’єктів і забезпечується державою;</a:t>
            </a:r>
            <a:endParaRPr lang="ru-RU" dirty="0"/>
          </a:p>
          <a:p>
            <a:r>
              <a:rPr lang="uk-UA" dirty="0"/>
              <a:t>нормативно-правовий акт – письмовий документ компетентного органу держави, в якому закріплено забезпечуване нею формально обов’язкове правило поведінки.</a:t>
            </a:r>
            <a:endParaRPr lang="ru-RU" dirty="0"/>
          </a:p>
          <a:p>
            <a:r>
              <a:rPr lang="uk-UA" dirty="0"/>
              <a:t>Нормативно-правовий акт - одна з основних, найбільше виражених зовнішніх форм права. Це державний акт нормативного характеру. </a:t>
            </a:r>
            <a:endParaRPr lang="ru-RU" dirty="0"/>
          </a:p>
        </p:txBody>
      </p:sp>
    </p:spTree>
    <p:extLst>
      <p:ext uri="{BB962C8B-B14F-4D97-AF65-F5344CB8AC3E}">
        <p14:creationId xmlns:p14="http://schemas.microsoft.com/office/powerpoint/2010/main" val="172674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32048"/>
          </a:xfrm>
        </p:spPr>
        <p:txBody>
          <a:bodyPr>
            <a:normAutofit fontScale="90000"/>
          </a:bodyPr>
          <a:lstStyle/>
          <a:p>
            <a:r>
              <a:rPr lang="uk-UA" sz="3600" dirty="0" smtClean="0"/>
              <a:t>Нормативно-правовий акт</a:t>
            </a:r>
            <a:endParaRPr lang="ru-RU" sz="3600" dirty="0"/>
          </a:p>
        </p:txBody>
      </p:sp>
      <p:sp>
        <p:nvSpPr>
          <p:cNvPr id="3" name="Объект 2"/>
          <p:cNvSpPr>
            <a:spLocks noGrp="1"/>
          </p:cNvSpPr>
          <p:nvPr>
            <p:ph idx="1"/>
          </p:nvPr>
        </p:nvSpPr>
        <p:spPr>
          <a:xfrm>
            <a:off x="251520" y="692696"/>
            <a:ext cx="8640960" cy="6048672"/>
          </a:xfrm>
        </p:spPr>
        <p:txBody>
          <a:bodyPr>
            <a:noAutofit/>
          </a:bodyPr>
          <a:lstStyle/>
          <a:p>
            <a:pPr marL="0" indent="0" algn="ctr">
              <a:lnSpc>
                <a:spcPct val="80000"/>
              </a:lnSpc>
              <a:spcBef>
                <a:spcPts val="0"/>
              </a:spcBef>
              <a:buNone/>
            </a:pPr>
            <a:r>
              <a:rPr lang="uk-UA" sz="2000" dirty="0" smtClean="0"/>
              <a:t>Особливості: </a:t>
            </a:r>
          </a:p>
          <a:p>
            <a:pPr lvl="0">
              <a:lnSpc>
                <a:spcPct val="80000"/>
              </a:lnSpc>
              <a:spcBef>
                <a:spcPts val="0"/>
              </a:spcBef>
            </a:pPr>
            <a:r>
              <a:rPr lang="uk-UA" sz="2000" dirty="0"/>
              <a:t>Державний характер</a:t>
            </a:r>
            <a:endParaRPr lang="ru-RU" sz="2000" dirty="0"/>
          </a:p>
          <a:p>
            <a:pPr lvl="0">
              <a:lnSpc>
                <a:spcPct val="80000"/>
              </a:lnSpc>
              <a:spcBef>
                <a:spcPts val="0"/>
              </a:spcBef>
            </a:pPr>
            <a:r>
              <a:rPr lang="uk-UA" sz="2000" dirty="0"/>
              <a:t>Приймаються не всіма, а суворо визначеними суб'єктами, спеціально уповноваженими на те державою. </a:t>
            </a:r>
            <a:endParaRPr lang="ru-RU" sz="2000" dirty="0"/>
          </a:p>
          <a:p>
            <a:pPr lvl="0">
              <a:lnSpc>
                <a:spcPct val="80000"/>
              </a:lnSpc>
              <a:spcBef>
                <a:spcPts val="0"/>
              </a:spcBef>
            </a:pPr>
            <a:r>
              <a:rPr lang="uk-UA" sz="2000" dirty="0"/>
              <a:t>Приймаються з дотриманням певної процедури. </a:t>
            </a:r>
            <a:endParaRPr lang="ru-RU" sz="2000" dirty="0"/>
          </a:p>
          <a:p>
            <a:pPr lvl="0">
              <a:lnSpc>
                <a:spcPct val="80000"/>
              </a:lnSpc>
              <a:spcBef>
                <a:spcPts val="0"/>
              </a:spcBef>
            </a:pPr>
            <a:r>
              <a:rPr lang="uk-UA" sz="2000" dirty="0"/>
              <a:t>Мають тимчасові, просторові і суб'єктні межі дії. </a:t>
            </a:r>
            <a:endParaRPr lang="ru-RU" sz="2000" dirty="0"/>
          </a:p>
          <a:p>
            <a:pPr lvl="0">
              <a:lnSpc>
                <a:spcPct val="80000"/>
              </a:lnSpc>
              <a:spcBef>
                <a:spcPts val="0"/>
              </a:spcBef>
            </a:pPr>
            <a:r>
              <a:rPr lang="uk-UA" sz="2000" dirty="0" smtClean="0"/>
              <a:t>Завжди</a:t>
            </a:r>
            <a:r>
              <a:rPr lang="uk-UA" sz="2000" dirty="0"/>
              <a:t> містять юридичні норми. </a:t>
            </a:r>
            <a:endParaRPr lang="uk-UA" sz="2000" dirty="0" smtClean="0"/>
          </a:p>
          <a:p>
            <a:pPr lvl="0">
              <a:lnSpc>
                <a:spcPct val="80000"/>
              </a:lnSpc>
              <a:spcBef>
                <a:spcPts val="0"/>
              </a:spcBef>
            </a:pPr>
            <a:endParaRPr lang="uk-UA" sz="1200" dirty="0" smtClean="0"/>
          </a:p>
          <a:p>
            <a:pPr marL="0" indent="0" algn="just">
              <a:lnSpc>
                <a:spcPct val="80000"/>
              </a:lnSpc>
              <a:spcBef>
                <a:spcPts val="0"/>
              </a:spcBef>
              <a:buNone/>
            </a:pPr>
            <a:r>
              <a:rPr lang="uk-UA" sz="2000" u="sng" dirty="0" smtClean="0"/>
              <a:t>За </a:t>
            </a:r>
            <a:r>
              <a:rPr lang="uk-UA" sz="2000" u="sng" dirty="0"/>
              <a:t>юридичною силою</a:t>
            </a:r>
            <a:r>
              <a:rPr lang="uk-UA" sz="2000" dirty="0"/>
              <a:t> всі нормативні акти </a:t>
            </a:r>
            <a:r>
              <a:rPr lang="uk-UA" sz="2000" b="1" dirty="0"/>
              <a:t>поділяються на законодавчі і підзаконні</a:t>
            </a:r>
            <a:r>
              <a:rPr lang="uk-UA" sz="2000" dirty="0"/>
              <a:t>.</a:t>
            </a:r>
            <a:endParaRPr lang="ru-RU" sz="2000" dirty="0"/>
          </a:p>
          <a:p>
            <a:pPr algn="just">
              <a:lnSpc>
                <a:spcPct val="80000"/>
              </a:lnSpc>
              <a:spcBef>
                <a:spcPts val="0"/>
              </a:spcBef>
            </a:pPr>
            <a:r>
              <a:rPr lang="uk-UA" sz="2000" dirty="0"/>
              <a:t>Законодавчі акти </a:t>
            </a:r>
            <a:r>
              <a:rPr lang="uk-UA" sz="2000" dirty="0" smtClean="0"/>
              <a:t>– </a:t>
            </a:r>
            <a:r>
              <a:rPr lang="uk-UA" sz="2000" dirty="0" err="1" smtClean="0"/>
              <a:t>акти</a:t>
            </a:r>
            <a:r>
              <a:rPr lang="uk-UA" sz="2000" dirty="0" smtClean="0"/>
              <a:t> </a:t>
            </a:r>
            <a:r>
              <a:rPr lang="uk-UA" sz="2000" dirty="0"/>
              <a:t>органа законодавчої </a:t>
            </a:r>
            <a:r>
              <a:rPr lang="uk-UA" sz="2000" dirty="0" smtClean="0"/>
              <a:t>влади, </a:t>
            </a:r>
            <a:r>
              <a:rPr lang="uk-UA" sz="2000" dirty="0"/>
              <a:t>які мають найвищу юридичну силу, </a:t>
            </a:r>
            <a:r>
              <a:rPr lang="uk-UA" sz="2000" dirty="0" smtClean="0"/>
              <a:t>спрямовані </a:t>
            </a:r>
            <a:r>
              <a:rPr lang="uk-UA" sz="2000" dirty="0"/>
              <a:t>на регулювання </a:t>
            </a:r>
            <a:r>
              <a:rPr lang="uk-UA" sz="2000" dirty="0" smtClean="0"/>
              <a:t>найзначніших суспільних </a:t>
            </a:r>
            <a:r>
              <a:rPr lang="uk-UA" sz="2000" dirty="0"/>
              <a:t>відносин. До </a:t>
            </a:r>
            <a:r>
              <a:rPr lang="uk-UA" sz="2000" dirty="0" smtClean="0"/>
              <a:t>них відносяться, зокрема, </a:t>
            </a:r>
            <a:r>
              <a:rPr lang="uk-UA" sz="2000" dirty="0"/>
              <a:t>Конституція України, </a:t>
            </a:r>
            <a:r>
              <a:rPr lang="uk-UA" sz="2000" dirty="0" smtClean="0"/>
              <a:t>закони </a:t>
            </a:r>
            <a:r>
              <a:rPr lang="uk-UA" sz="2000" dirty="0"/>
              <a:t>України, кодекси, постанови</a:t>
            </a:r>
            <a:r>
              <a:rPr lang="uk-UA" sz="2000" dirty="0" smtClean="0"/>
              <a:t>. Кодекси </a:t>
            </a:r>
            <a:r>
              <a:rPr lang="uk-UA" sz="2000" dirty="0"/>
              <a:t>України регулюють комплекс відношень і охоплюють своєю дією певні галузі </a:t>
            </a:r>
            <a:r>
              <a:rPr lang="uk-UA" sz="2000" dirty="0" smtClean="0"/>
              <a:t>права.  </a:t>
            </a:r>
            <a:endParaRPr lang="ru-RU" sz="2000" dirty="0"/>
          </a:p>
          <a:p>
            <a:pPr algn="just">
              <a:lnSpc>
                <a:spcPct val="80000"/>
              </a:lnSpc>
              <a:spcBef>
                <a:spcPts val="0"/>
              </a:spcBef>
            </a:pPr>
            <a:r>
              <a:rPr lang="uk-UA" sz="2000" dirty="0"/>
              <a:t>Підзаконні нормативно-правові акти – це результат нормотворчої діяльності компетентних органів держави (їх посадових осіб), уповноважених на те </a:t>
            </a:r>
            <a:r>
              <a:rPr lang="uk-UA" sz="2000" dirty="0" smtClean="0"/>
              <a:t>державою </a:t>
            </a:r>
            <a:r>
              <a:rPr lang="uk-UA" sz="2000" dirty="0"/>
              <a:t>громадських </a:t>
            </a:r>
            <a:r>
              <a:rPr lang="uk-UA" sz="2000" dirty="0" smtClean="0"/>
              <a:t>об’єднань.</a:t>
            </a:r>
          </a:p>
          <a:p>
            <a:pPr lvl="0">
              <a:lnSpc>
                <a:spcPct val="80000"/>
              </a:lnSpc>
              <a:spcBef>
                <a:spcPts val="0"/>
              </a:spcBef>
            </a:pPr>
            <a:endParaRPr lang="uk-UA" sz="1200" dirty="0"/>
          </a:p>
          <a:p>
            <a:pPr marL="0" indent="0" algn="just">
              <a:lnSpc>
                <a:spcPct val="80000"/>
              </a:lnSpc>
              <a:spcBef>
                <a:spcPts val="0"/>
              </a:spcBef>
              <a:buNone/>
            </a:pPr>
            <a:r>
              <a:rPr lang="uk-UA" sz="2000" u="sng" dirty="0" smtClean="0"/>
              <a:t>За суб’єктами </a:t>
            </a:r>
            <a:r>
              <a:rPr lang="uk-UA" sz="2000" u="sng" dirty="0"/>
              <a:t>ухвалення</a:t>
            </a:r>
            <a:r>
              <a:rPr lang="uk-UA" sz="2000" u="sng" dirty="0" smtClean="0"/>
              <a:t>:</a:t>
            </a:r>
            <a:r>
              <a:rPr lang="uk-UA" sz="2000" dirty="0" smtClean="0"/>
              <a:t> 1</a:t>
            </a:r>
            <a:r>
              <a:rPr lang="uk-UA" sz="2000" dirty="0"/>
              <a:t>) акти органів держави</a:t>
            </a:r>
            <a:r>
              <a:rPr lang="uk-UA" sz="2000" dirty="0" smtClean="0"/>
              <a:t>; 2</a:t>
            </a:r>
            <a:r>
              <a:rPr lang="uk-UA" sz="2000" dirty="0"/>
              <a:t>) </a:t>
            </a:r>
            <a:r>
              <a:rPr lang="uk-UA" sz="2000" dirty="0" smtClean="0"/>
              <a:t>акти народу </a:t>
            </a:r>
            <a:r>
              <a:rPr lang="uk-UA" sz="2000" dirty="0"/>
              <a:t>в процесі референдуму</a:t>
            </a:r>
            <a:r>
              <a:rPr lang="uk-UA" sz="2000" dirty="0" smtClean="0"/>
              <a:t>; 3</a:t>
            </a:r>
            <a:r>
              <a:rPr lang="uk-UA" sz="2000" dirty="0"/>
              <a:t>) </a:t>
            </a:r>
            <a:r>
              <a:rPr lang="uk-UA" sz="2000" dirty="0" smtClean="0"/>
              <a:t>акти громадських об’єднань; 4) спільні </a:t>
            </a:r>
            <a:r>
              <a:rPr lang="uk-UA" sz="2000" dirty="0"/>
              <a:t>акти органів держави і недержавних </a:t>
            </a:r>
            <a:r>
              <a:rPr lang="uk-UA" sz="2000" dirty="0" smtClean="0"/>
              <a:t>формувань.</a:t>
            </a:r>
            <a:endParaRPr lang="ru-RU" sz="2000" dirty="0"/>
          </a:p>
          <a:p>
            <a:pPr marL="0" indent="0">
              <a:lnSpc>
                <a:spcPct val="80000"/>
              </a:lnSpc>
              <a:spcBef>
                <a:spcPts val="0"/>
              </a:spcBef>
              <a:buNone/>
            </a:pPr>
            <a:endParaRPr lang="uk-UA" sz="1200" dirty="0" smtClean="0"/>
          </a:p>
          <a:p>
            <a:pPr marL="0" indent="0" algn="just">
              <a:lnSpc>
                <a:spcPct val="80000"/>
              </a:lnSpc>
              <a:spcBef>
                <a:spcPts val="0"/>
              </a:spcBef>
              <a:buNone/>
            </a:pPr>
            <a:r>
              <a:rPr lang="uk-UA" sz="2000" u="sng" dirty="0" smtClean="0"/>
              <a:t>За </a:t>
            </a:r>
            <a:r>
              <a:rPr lang="uk-UA" sz="2000" u="sng" dirty="0"/>
              <a:t>галузями </a:t>
            </a:r>
            <a:r>
              <a:rPr lang="uk-UA" sz="2000" u="sng" dirty="0" smtClean="0"/>
              <a:t>законодавства:</a:t>
            </a:r>
            <a:r>
              <a:rPr lang="uk-UA" sz="2000" dirty="0" smtClean="0"/>
              <a:t> конституційні; цивільні; господарські; адміністративні; кримінальні; кримінально-процесуальні тощо.</a:t>
            </a:r>
            <a:endParaRPr lang="ru-RU" sz="2000" dirty="0"/>
          </a:p>
        </p:txBody>
      </p:sp>
    </p:spTree>
    <p:extLst>
      <p:ext uri="{BB962C8B-B14F-4D97-AF65-F5344CB8AC3E}">
        <p14:creationId xmlns:p14="http://schemas.microsoft.com/office/powerpoint/2010/main" val="115685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864096"/>
          </a:xfrm>
        </p:spPr>
        <p:txBody>
          <a:bodyPr>
            <a:noAutofit/>
          </a:bodyPr>
          <a:lstStyle/>
          <a:p>
            <a:r>
              <a:rPr lang="uk-UA" sz="3200" b="1" dirty="0" smtClean="0"/>
              <a:t>НОРМАТИВНО-ПРАВОВІ АКТИ ТА СУБ</a:t>
            </a:r>
            <a:r>
              <a:rPr lang="en-US" sz="3200" b="1" dirty="0" smtClean="0"/>
              <a:t>’</a:t>
            </a:r>
            <a:r>
              <a:rPr lang="uk-UA" sz="3200" b="1" dirty="0" smtClean="0"/>
              <a:t>ЄКТИ ЇХ ВИДАННЯ</a:t>
            </a:r>
            <a:endParaRPr lang="ru-RU" sz="3200" b="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508718812"/>
              </p:ext>
            </p:extLst>
          </p:nvPr>
        </p:nvGraphicFramePr>
        <p:xfrm>
          <a:off x="-27709" y="1124744"/>
          <a:ext cx="9144000" cy="6208486"/>
        </p:xfrm>
        <a:graphic>
          <a:graphicData uri="http://schemas.openxmlformats.org/drawingml/2006/table">
            <a:tbl>
              <a:tblPr firstRow="1" bandRow="1">
                <a:tableStyleId>{5C22544A-7EE6-4342-B048-85BDC9FD1C3A}</a:tableStyleId>
              </a:tblPr>
              <a:tblGrid>
                <a:gridCol w="4815733"/>
                <a:gridCol w="4328267"/>
              </a:tblGrid>
              <a:tr h="736081">
                <a:tc>
                  <a:txBody>
                    <a:bodyPr/>
                    <a:lstStyle/>
                    <a:p>
                      <a:pPr algn="ctr"/>
                      <a:r>
                        <a:rPr lang="uk-UA" sz="2400" dirty="0" err="1" smtClean="0"/>
                        <a:t>Суб</a:t>
                      </a:r>
                      <a:r>
                        <a:rPr lang="en-US" sz="2400" dirty="0" smtClean="0"/>
                        <a:t>’</a:t>
                      </a:r>
                      <a:r>
                        <a:rPr lang="uk-UA" sz="2400" dirty="0" err="1" smtClean="0"/>
                        <a:t>єкти</a:t>
                      </a:r>
                      <a:r>
                        <a:rPr lang="uk-UA" sz="2400" dirty="0" smtClean="0"/>
                        <a:t> </a:t>
                      </a:r>
                      <a:r>
                        <a:rPr lang="uk-UA" sz="2400" dirty="0" err="1" smtClean="0"/>
                        <a:t>нормотворення</a:t>
                      </a:r>
                      <a:endParaRPr lang="ru-RU" sz="2400" dirty="0"/>
                    </a:p>
                  </a:txBody>
                  <a:tcPr/>
                </a:tc>
                <a:tc>
                  <a:txBody>
                    <a:bodyPr/>
                    <a:lstStyle/>
                    <a:p>
                      <a:pPr algn="ctr"/>
                      <a:r>
                        <a:rPr lang="uk-UA" sz="2400" dirty="0" smtClean="0"/>
                        <a:t>Види нормативно-правових актів</a:t>
                      </a:r>
                      <a:endParaRPr lang="ru-RU" sz="2400" dirty="0"/>
                    </a:p>
                  </a:txBody>
                  <a:tcPr/>
                </a:tc>
              </a:tr>
              <a:tr h="327147">
                <a:tc>
                  <a:txBody>
                    <a:bodyPr/>
                    <a:lstStyle/>
                    <a:p>
                      <a:pPr algn="ctr">
                        <a:lnSpc>
                          <a:spcPct val="115000"/>
                        </a:lnSpc>
                        <a:spcAft>
                          <a:spcPts val="0"/>
                        </a:spcAft>
                      </a:pPr>
                      <a:r>
                        <a:rPr lang="uk-UA" sz="2000" dirty="0">
                          <a:effectLst/>
                          <a:latin typeface="Calibri"/>
                          <a:ea typeface="Calibri"/>
                          <a:cs typeface="Times New Roman"/>
                        </a:rPr>
                        <a:t>Верховна Рада України</a:t>
                      </a:r>
                      <a:endParaRPr lang="ru-R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uk-UA" sz="2000" dirty="0">
                          <a:effectLst/>
                          <a:latin typeface="Calibri"/>
                          <a:ea typeface="Calibri"/>
                          <a:cs typeface="Times New Roman"/>
                        </a:rPr>
                        <a:t>Конституція України</a:t>
                      </a:r>
                      <a:endParaRPr lang="ru-RU" sz="2000" dirty="0">
                        <a:effectLst/>
                        <a:latin typeface="Calibri"/>
                        <a:ea typeface="Calibri"/>
                        <a:cs typeface="Times New Roman"/>
                      </a:endParaRPr>
                    </a:p>
                    <a:p>
                      <a:pPr algn="ctr">
                        <a:lnSpc>
                          <a:spcPct val="115000"/>
                        </a:lnSpc>
                        <a:spcAft>
                          <a:spcPts val="0"/>
                        </a:spcAft>
                      </a:pPr>
                      <a:r>
                        <a:rPr lang="uk-UA" sz="2000" dirty="0">
                          <a:effectLst/>
                          <a:latin typeface="Calibri"/>
                          <a:ea typeface="Calibri"/>
                          <a:cs typeface="Times New Roman"/>
                        </a:rPr>
                        <a:t>Закони </a:t>
                      </a:r>
                      <a:r>
                        <a:rPr lang="uk-UA" sz="2000" dirty="0" smtClean="0">
                          <a:effectLst/>
                          <a:latin typeface="Calibri"/>
                          <a:ea typeface="Calibri"/>
                          <a:cs typeface="Times New Roman"/>
                        </a:rPr>
                        <a:t>(</a:t>
                      </a:r>
                      <a:r>
                        <a:rPr lang="uk-UA" sz="2000" dirty="0">
                          <a:effectLst/>
                          <a:latin typeface="Calibri"/>
                          <a:ea typeface="Calibri"/>
                          <a:cs typeface="Times New Roman"/>
                        </a:rPr>
                        <a:t>в т.ч. кодекси</a:t>
                      </a:r>
                      <a:r>
                        <a:rPr lang="uk-UA" sz="2000" dirty="0" smtClean="0">
                          <a:effectLst/>
                          <a:latin typeface="Calibri"/>
                          <a:ea typeface="Calibri"/>
                          <a:cs typeface="Times New Roman"/>
                        </a:rPr>
                        <a:t>), постанови</a:t>
                      </a:r>
                      <a:endParaRPr lang="ru-RU" sz="2000" dirty="0">
                        <a:effectLst/>
                        <a:latin typeface="Calibri"/>
                        <a:ea typeface="Calibri"/>
                        <a:cs typeface="Times New Roman"/>
                      </a:endParaRPr>
                    </a:p>
                  </a:txBody>
                  <a:tcPr marL="68580" marR="68580" marT="0" marB="0"/>
                </a:tc>
              </a:tr>
              <a:tr h="327147">
                <a:tc>
                  <a:txBody>
                    <a:bodyPr/>
                    <a:lstStyle/>
                    <a:p>
                      <a:pPr algn="ctr">
                        <a:lnSpc>
                          <a:spcPct val="115000"/>
                        </a:lnSpc>
                        <a:spcAft>
                          <a:spcPts val="0"/>
                        </a:spcAft>
                      </a:pPr>
                      <a:r>
                        <a:rPr lang="uk-UA" sz="2000" dirty="0">
                          <a:effectLst/>
                          <a:latin typeface="Calibri"/>
                          <a:ea typeface="Calibri"/>
                          <a:cs typeface="Times New Roman"/>
                        </a:rPr>
                        <a:t>Президент України</a:t>
                      </a:r>
                      <a:endParaRPr lang="ru-R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uk-UA" sz="2000" dirty="0" smtClean="0">
                          <a:effectLst/>
                          <a:latin typeface="Calibri"/>
                          <a:ea typeface="Calibri"/>
                          <a:cs typeface="Times New Roman"/>
                        </a:rPr>
                        <a:t>Укази, розпорядження</a:t>
                      </a:r>
                      <a:endParaRPr lang="ru-RU" sz="2000" dirty="0">
                        <a:effectLst/>
                        <a:latin typeface="Calibri"/>
                        <a:ea typeface="Calibri"/>
                        <a:cs typeface="Times New Roman"/>
                      </a:endParaRPr>
                    </a:p>
                  </a:txBody>
                  <a:tcPr marL="68580" marR="68580" marT="0" marB="0"/>
                </a:tc>
              </a:tr>
              <a:tr h="327147">
                <a:tc>
                  <a:txBody>
                    <a:bodyPr/>
                    <a:lstStyle/>
                    <a:p>
                      <a:pPr algn="ctr">
                        <a:lnSpc>
                          <a:spcPct val="115000"/>
                        </a:lnSpc>
                        <a:spcAft>
                          <a:spcPts val="0"/>
                        </a:spcAft>
                      </a:pPr>
                      <a:r>
                        <a:rPr lang="uk-UA" sz="2000" dirty="0">
                          <a:effectLst/>
                          <a:latin typeface="Calibri"/>
                          <a:ea typeface="Calibri"/>
                          <a:cs typeface="Times New Roman"/>
                        </a:rPr>
                        <a:t>Кабінет Міністрів України</a:t>
                      </a:r>
                      <a:endParaRPr lang="ru-R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uk-UA" sz="2000" dirty="0" smtClean="0">
                          <a:effectLst/>
                          <a:latin typeface="Calibri"/>
                          <a:ea typeface="Calibri"/>
                          <a:cs typeface="Times New Roman"/>
                        </a:rPr>
                        <a:t>Постанови,</a:t>
                      </a:r>
                      <a:r>
                        <a:rPr lang="uk-UA" sz="2000" baseline="0" dirty="0" smtClean="0">
                          <a:effectLst/>
                          <a:latin typeface="Calibri"/>
                          <a:ea typeface="Calibri"/>
                          <a:cs typeface="Times New Roman"/>
                        </a:rPr>
                        <a:t> р</a:t>
                      </a:r>
                      <a:r>
                        <a:rPr lang="uk-UA" sz="2000" dirty="0" smtClean="0">
                          <a:effectLst/>
                          <a:latin typeface="Calibri"/>
                          <a:ea typeface="Calibri"/>
                          <a:cs typeface="Times New Roman"/>
                        </a:rPr>
                        <a:t>озпорядження</a:t>
                      </a:r>
                      <a:endParaRPr lang="ru-RU" sz="2000" dirty="0">
                        <a:effectLst/>
                        <a:latin typeface="Calibri"/>
                        <a:ea typeface="Calibri"/>
                        <a:cs typeface="Times New Roman"/>
                      </a:endParaRPr>
                    </a:p>
                  </a:txBody>
                  <a:tcPr marL="68580" marR="68580" marT="0" marB="0"/>
                </a:tc>
              </a:tr>
              <a:tr h="327147">
                <a:tc>
                  <a:txBody>
                    <a:bodyPr/>
                    <a:lstStyle/>
                    <a:p>
                      <a:pPr algn="ctr">
                        <a:lnSpc>
                          <a:spcPct val="115000"/>
                        </a:lnSpc>
                        <a:spcAft>
                          <a:spcPts val="0"/>
                        </a:spcAft>
                      </a:pPr>
                      <a:r>
                        <a:rPr lang="uk-UA" sz="2000" dirty="0">
                          <a:effectLst/>
                          <a:latin typeface="Calibri"/>
                          <a:ea typeface="Calibri"/>
                          <a:cs typeface="Times New Roman"/>
                        </a:rPr>
                        <a:t>Міністерства</a:t>
                      </a:r>
                      <a:endParaRPr lang="ru-R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uk-UA" sz="2000" dirty="0">
                          <a:effectLst/>
                          <a:latin typeface="Calibri"/>
                          <a:ea typeface="Calibri"/>
                          <a:cs typeface="Times New Roman"/>
                        </a:rPr>
                        <a:t>Накази</a:t>
                      </a:r>
                      <a:endParaRPr lang="ru-RU" sz="2000" dirty="0">
                        <a:effectLst/>
                        <a:latin typeface="Calibri"/>
                        <a:ea typeface="Calibri"/>
                        <a:cs typeface="Times New Roman"/>
                      </a:endParaRPr>
                    </a:p>
                    <a:p>
                      <a:pPr algn="ctr">
                        <a:lnSpc>
                          <a:spcPct val="115000"/>
                        </a:lnSpc>
                        <a:spcAft>
                          <a:spcPts val="0"/>
                        </a:spcAft>
                      </a:pPr>
                      <a:r>
                        <a:rPr lang="uk-UA" sz="2000" dirty="0" smtClean="0">
                          <a:effectLst/>
                          <a:latin typeface="Calibri"/>
                          <a:ea typeface="Calibri"/>
                          <a:cs typeface="Times New Roman"/>
                        </a:rPr>
                        <a:t>(акти </a:t>
                      </a:r>
                      <a:r>
                        <a:rPr lang="uk-UA" sz="2000" dirty="0">
                          <a:effectLst/>
                          <a:latin typeface="Calibri"/>
                          <a:ea typeface="Calibri"/>
                          <a:cs typeface="Times New Roman"/>
                        </a:rPr>
                        <a:t>технічного характеру)</a:t>
                      </a:r>
                      <a:endParaRPr lang="ru-RU" sz="2000" dirty="0">
                        <a:effectLst/>
                        <a:latin typeface="Calibri"/>
                        <a:ea typeface="Calibri"/>
                        <a:cs typeface="Times New Roman"/>
                      </a:endParaRPr>
                    </a:p>
                  </a:txBody>
                  <a:tcPr marL="68580" marR="68580" marT="0" marB="0"/>
                </a:tc>
              </a:tr>
              <a:tr h="922146">
                <a:tc>
                  <a:txBody>
                    <a:bodyPr/>
                    <a:lstStyle/>
                    <a:p>
                      <a:pPr algn="ctr">
                        <a:lnSpc>
                          <a:spcPct val="115000"/>
                        </a:lnSpc>
                        <a:spcAft>
                          <a:spcPts val="0"/>
                        </a:spcAft>
                      </a:pPr>
                      <a:r>
                        <a:rPr lang="uk-UA" sz="2000" dirty="0">
                          <a:effectLst/>
                          <a:latin typeface="Calibri"/>
                          <a:ea typeface="Calibri"/>
                          <a:cs typeface="Times New Roman"/>
                        </a:rPr>
                        <a:t>Інші центральні органи виконавчої влади (служби, агентства, інспекції, </a:t>
                      </a:r>
                      <a:r>
                        <a:rPr lang="uk-UA" sz="2000" dirty="0" smtClean="0">
                          <a:effectLst/>
                          <a:latin typeface="Calibri"/>
                          <a:ea typeface="Calibri"/>
                          <a:cs typeface="Times New Roman"/>
                        </a:rPr>
                        <a:t>АМКУ)</a:t>
                      </a:r>
                      <a:endParaRPr lang="ru-R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uk-UA" sz="2000" dirty="0">
                          <a:effectLst/>
                          <a:latin typeface="Calibri"/>
                          <a:ea typeface="Calibri"/>
                          <a:cs typeface="Times New Roman"/>
                        </a:rPr>
                        <a:t>Накази, розпорядження, рішення, </a:t>
                      </a:r>
                      <a:r>
                        <a:rPr lang="uk-UA" sz="2000" dirty="0" smtClean="0">
                          <a:effectLst/>
                          <a:latin typeface="Calibri"/>
                          <a:ea typeface="Calibri"/>
                          <a:cs typeface="Times New Roman"/>
                        </a:rPr>
                        <a:t>постанови, інструкції, вказівки</a:t>
                      </a:r>
                      <a:endParaRPr lang="ru-RU" sz="2000" dirty="0">
                        <a:effectLst/>
                        <a:latin typeface="Calibri"/>
                        <a:ea typeface="Calibri"/>
                        <a:cs typeface="Times New Roman"/>
                      </a:endParaRPr>
                    </a:p>
                    <a:p>
                      <a:pPr algn="ctr">
                        <a:lnSpc>
                          <a:spcPct val="115000"/>
                        </a:lnSpc>
                        <a:spcAft>
                          <a:spcPts val="0"/>
                        </a:spcAft>
                      </a:pPr>
                      <a:r>
                        <a:rPr lang="uk-UA" sz="2000" dirty="0" smtClean="0">
                          <a:effectLst/>
                          <a:latin typeface="Calibri"/>
                          <a:ea typeface="Calibri"/>
                          <a:cs typeface="Times New Roman"/>
                        </a:rPr>
                        <a:t>(акти </a:t>
                      </a:r>
                      <a:r>
                        <a:rPr lang="uk-UA" sz="2000" dirty="0">
                          <a:effectLst/>
                          <a:latin typeface="Calibri"/>
                          <a:ea typeface="Calibri"/>
                          <a:cs typeface="Times New Roman"/>
                        </a:rPr>
                        <a:t>технічного характеру)</a:t>
                      </a:r>
                      <a:endParaRPr lang="ru-RU" sz="2000" dirty="0">
                        <a:effectLst/>
                        <a:latin typeface="Calibri"/>
                        <a:ea typeface="Calibri"/>
                        <a:cs typeface="Times New Roman"/>
                      </a:endParaRPr>
                    </a:p>
                  </a:txBody>
                  <a:tcPr marL="68580" marR="68580" marT="0" marB="0"/>
                </a:tc>
              </a:tr>
              <a:tr h="608630">
                <a:tc>
                  <a:txBody>
                    <a:bodyPr/>
                    <a:lstStyle/>
                    <a:p>
                      <a:pPr algn="ctr">
                        <a:lnSpc>
                          <a:spcPct val="115000"/>
                        </a:lnSpc>
                        <a:spcAft>
                          <a:spcPts val="0"/>
                        </a:spcAft>
                      </a:pPr>
                      <a:r>
                        <a:rPr lang="uk-UA" sz="2000" dirty="0">
                          <a:effectLst/>
                          <a:latin typeface="Calibri"/>
                          <a:ea typeface="Calibri"/>
                          <a:cs typeface="Times New Roman"/>
                        </a:rPr>
                        <a:t>Національні комісії (НКРЕКУ, НКЦПФР, </a:t>
                      </a:r>
                      <a:r>
                        <a:rPr lang="uk-UA" sz="2000" dirty="0" err="1">
                          <a:effectLst/>
                          <a:latin typeface="Calibri"/>
                          <a:ea typeface="Calibri"/>
                          <a:cs typeface="Times New Roman"/>
                        </a:rPr>
                        <a:t>Нацфінпослуг</a:t>
                      </a:r>
                      <a:r>
                        <a:rPr lang="uk-UA" sz="2000" dirty="0">
                          <a:effectLst/>
                          <a:latin typeface="Calibri"/>
                          <a:ea typeface="Calibri"/>
                          <a:cs typeface="Times New Roman"/>
                        </a:rPr>
                        <a:t>)</a:t>
                      </a:r>
                      <a:endParaRPr lang="ru-R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uk-UA" sz="2000">
                          <a:effectLst/>
                          <a:latin typeface="Calibri"/>
                          <a:ea typeface="Calibri"/>
                          <a:cs typeface="Times New Roman"/>
                        </a:rPr>
                        <a:t>Постанови, рішення, розпорядження</a:t>
                      </a:r>
                      <a:endParaRPr lang="ru-RU" sz="2000">
                        <a:effectLst/>
                        <a:latin typeface="Calibri"/>
                        <a:ea typeface="Calibri"/>
                        <a:cs typeface="Times New Roman"/>
                      </a:endParaRPr>
                    </a:p>
                  </a:txBody>
                  <a:tcPr marL="68580" marR="68580" marT="0" marB="0"/>
                </a:tc>
              </a:tr>
              <a:tr h="721920">
                <a:tc>
                  <a:txBody>
                    <a:bodyPr/>
                    <a:lstStyle/>
                    <a:p>
                      <a:pPr algn="ctr">
                        <a:lnSpc>
                          <a:spcPct val="115000"/>
                        </a:lnSpc>
                        <a:spcAft>
                          <a:spcPts val="0"/>
                        </a:spcAft>
                      </a:pPr>
                      <a:r>
                        <a:rPr lang="uk-UA" sz="2000" dirty="0">
                          <a:effectLst/>
                          <a:latin typeface="Calibri"/>
                          <a:ea typeface="Calibri"/>
                          <a:cs typeface="Times New Roman"/>
                        </a:rPr>
                        <a:t>Місцеві (обласні, районні, Київська, Севастопольська) </a:t>
                      </a:r>
                      <a:r>
                        <a:rPr lang="uk-UA" sz="2000" dirty="0" smtClean="0">
                          <a:effectLst/>
                          <a:latin typeface="Calibri"/>
                          <a:ea typeface="Calibri"/>
                          <a:cs typeface="Times New Roman"/>
                        </a:rPr>
                        <a:t>державні адміністрації</a:t>
                      </a:r>
                      <a:r>
                        <a:rPr lang="uk-UA" sz="2000" dirty="0">
                          <a:effectLst/>
                          <a:latin typeface="Calibri"/>
                          <a:ea typeface="Calibri"/>
                          <a:cs typeface="Times New Roman"/>
                        </a:rPr>
                        <a:t>,</a:t>
                      </a:r>
                      <a:endParaRPr lang="ru-R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uk-UA" sz="2000">
                          <a:effectLst/>
                          <a:latin typeface="Calibri"/>
                          <a:ea typeface="Calibri"/>
                          <a:cs typeface="Times New Roman"/>
                        </a:rPr>
                        <a:t>Розпорядження, рішення</a:t>
                      </a:r>
                      <a:endParaRPr lang="ru-RU" sz="2000">
                        <a:effectLst/>
                        <a:latin typeface="Calibri"/>
                        <a:ea typeface="Calibri"/>
                        <a:cs typeface="Times New Roman"/>
                      </a:endParaRPr>
                    </a:p>
                  </a:txBody>
                  <a:tcPr marL="68580" marR="68580" marT="0" marB="0"/>
                </a:tc>
              </a:tr>
              <a:tr h="807886">
                <a:tc>
                  <a:txBody>
                    <a:bodyPr/>
                    <a:lstStyle/>
                    <a:p>
                      <a:pPr algn="ctr">
                        <a:lnSpc>
                          <a:spcPct val="115000"/>
                        </a:lnSpc>
                        <a:spcAft>
                          <a:spcPts val="0"/>
                        </a:spcAft>
                      </a:pPr>
                      <a:r>
                        <a:rPr lang="uk-UA" sz="2000" dirty="0" smtClean="0">
                          <a:effectLst/>
                          <a:latin typeface="Calibri"/>
                          <a:ea typeface="Calibri"/>
                          <a:cs typeface="Times New Roman"/>
                        </a:rPr>
                        <a:t>Обласні</a:t>
                      </a:r>
                      <a:r>
                        <a:rPr lang="uk-UA" sz="2000" dirty="0">
                          <a:effectLst/>
                          <a:latin typeface="Calibri"/>
                          <a:ea typeface="Calibri"/>
                          <a:cs typeface="Times New Roman"/>
                        </a:rPr>
                        <a:t>, районні, міські, районні у містах, сільські, селищні ради, </a:t>
                      </a:r>
                      <a:r>
                        <a:rPr lang="uk-UA" sz="2000" dirty="0" err="1">
                          <a:effectLst/>
                          <a:latin typeface="Calibri"/>
                          <a:ea typeface="Calibri"/>
                          <a:cs typeface="Times New Roman"/>
                        </a:rPr>
                        <a:t>ради</a:t>
                      </a:r>
                      <a:r>
                        <a:rPr lang="uk-UA" sz="2000" dirty="0">
                          <a:effectLst/>
                          <a:latin typeface="Calibri"/>
                          <a:ea typeface="Calibri"/>
                          <a:cs typeface="Times New Roman"/>
                        </a:rPr>
                        <a:t> </a:t>
                      </a:r>
                      <a:r>
                        <a:rPr lang="uk-UA" sz="2000" dirty="0" smtClean="0">
                          <a:effectLst/>
                          <a:latin typeface="Calibri"/>
                          <a:ea typeface="Calibri"/>
                          <a:cs typeface="Times New Roman"/>
                        </a:rPr>
                        <a:t>ОТГ</a:t>
                      </a:r>
                      <a:endParaRPr lang="ru-RU"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uk-UA" sz="2000" dirty="0" smtClean="0">
                          <a:effectLst/>
                          <a:latin typeface="Calibri"/>
                          <a:ea typeface="Calibri"/>
                          <a:cs typeface="Times New Roman"/>
                        </a:rPr>
                        <a:t>Рішення, ухвали</a:t>
                      </a:r>
                      <a:endParaRPr lang="ru-RU"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2278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2692896"/>
          </a:xfrm>
        </p:spPr>
        <p:txBody>
          <a:bodyPr/>
          <a:lstStyle/>
          <a:p>
            <a:pPr marL="0" indent="0" algn="ctr">
              <a:buNone/>
            </a:pPr>
            <a:r>
              <a:rPr lang="uk-UA" b="1" dirty="0"/>
              <a:t>Будівельне законодавство </a:t>
            </a:r>
            <a:r>
              <a:rPr lang="uk-UA" b="1" dirty="0" smtClean="0"/>
              <a:t>– </a:t>
            </a:r>
          </a:p>
          <a:p>
            <a:pPr marL="0" indent="0" algn="ctr">
              <a:buNone/>
            </a:pPr>
            <a:r>
              <a:rPr lang="uk-UA" b="1" dirty="0" smtClean="0"/>
              <a:t>це </a:t>
            </a:r>
            <a:r>
              <a:rPr lang="uk-UA" b="1" dirty="0"/>
              <a:t>система нормативно-правових актів, які регулюють відносини щодо організації та безпосереднього здійснення капітального будівництва.</a:t>
            </a:r>
            <a:endParaRPr lang="ru-RU" dirty="0"/>
          </a:p>
        </p:txBody>
      </p:sp>
      <p:pic>
        <p:nvPicPr>
          <p:cNvPr id="1026" name="Picture 2" descr="Картинки по запросу будівельне законодавств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658" y="3480923"/>
            <a:ext cx="573405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6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3920" y="188640"/>
            <a:ext cx="4782336" cy="418058"/>
          </a:xfrm>
        </p:spPr>
        <p:txBody>
          <a:bodyPr>
            <a:normAutofit fontScale="90000"/>
          </a:bodyPr>
          <a:lstStyle/>
          <a:p>
            <a:r>
              <a:rPr lang="uk-UA" dirty="0" smtClean="0"/>
              <a:t>Кодекси </a:t>
            </a:r>
            <a:endParaRPr lang="ru-RU" dirty="0"/>
          </a:p>
        </p:txBody>
      </p:sp>
      <p:sp>
        <p:nvSpPr>
          <p:cNvPr id="3" name="Объект 2"/>
          <p:cNvSpPr>
            <a:spLocks noGrp="1"/>
          </p:cNvSpPr>
          <p:nvPr>
            <p:ph idx="1"/>
          </p:nvPr>
        </p:nvSpPr>
        <p:spPr>
          <a:xfrm>
            <a:off x="2152650" y="692695"/>
            <a:ext cx="4894954" cy="6156711"/>
          </a:xfrm>
        </p:spPr>
        <p:txBody>
          <a:bodyPr>
            <a:normAutofit fontScale="55000" lnSpcReduction="20000"/>
          </a:bodyPr>
          <a:lstStyle/>
          <a:p>
            <a:r>
              <a:rPr lang="uk-UA" b="1" dirty="0" smtClean="0"/>
              <a:t>Господарський </a:t>
            </a:r>
            <a:r>
              <a:rPr lang="uk-UA" b="1" dirty="0"/>
              <a:t>кодекс України</a:t>
            </a:r>
            <a:r>
              <a:rPr lang="uk-UA" dirty="0"/>
              <a:t>, зокрема: </a:t>
            </a:r>
            <a:r>
              <a:rPr lang="uk-UA" dirty="0" err="1"/>
              <a:t>гл</a:t>
            </a:r>
            <a:r>
              <a:rPr lang="uk-UA" dirty="0"/>
              <a:t>. 33 "Капітальне будівництво" (статті 317-323 присвячені договору підряду на капітальне будівництво, а ст. 324 - договору підряду на виконання </a:t>
            </a:r>
            <a:r>
              <a:rPr lang="uk-UA" dirty="0" err="1"/>
              <a:t>проектно-досліджувальних</a:t>
            </a:r>
            <a:r>
              <a:rPr lang="uk-UA" dirty="0"/>
              <a:t> робіт) та ст. 331 "Договір на створення і передачу науково-технічної продукції", що включена до глави 34 "Правове регулювання інноваційної діяльності";</a:t>
            </a:r>
            <a:endParaRPr lang="ru-RU" dirty="0"/>
          </a:p>
          <a:p>
            <a:r>
              <a:rPr lang="uk-UA" b="1" dirty="0"/>
              <a:t>Цивільний кодекс України</a:t>
            </a:r>
            <a:r>
              <a:rPr lang="uk-UA" dirty="0"/>
              <a:t>: глава 61 "Підряд", глава62 "Виконання науково-дослідних або дослідно-конструкторських та технологічних робіт";</a:t>
            </a:r>
            <a:endParaRPr lang="ru-RU" dirty="0"/>
          </a:p>
          <a:p>
            <a:r>
              <a:rPr lang="uk-UA" b="1" dirty="0"/>
              <a:t>Кодекс законів про адміністративні правопорушення</a:t>
            </a:r>
            <a:r>
              <a:rPr lang="uk-UA" dirty="0"/>
              <a:t>, зокрема: </a:t>
            </a:r>
            <a:r>
              <a:rPr lang="uk-UA" dirty="0" err="1"/>
              <a:t>гл</a:t>
            </a:r>
            <a:r>
              <a:rPr lang="uk-UA" dirty="0"/>
              <a:t>. 8 - щодо відповідальності за адміністративні правопорушення у сфері будівництва, </a:t>
            </a:r>
            <a:r>
              <a:rPr lang="uk-UA" dirty="0" err="1"/>
              <a:t>гл</a:t>
            </a:r>
            <a:r>
              <a:rPr lang="uk-UA" dirty="0"/>
              <a:t>. 13 - адміністративні правопорушення в галузі стандартизації, якості продукції;</a:t>
            </a:r>
            <a:endParaRPr lang="ru-RU" dirty="0"/>
          </a:p>
          <a:p>
            <a:r>
              <a:rPr lang="uk-UA" b="1" dirty="0"/>
              <a:t>Земельний кодекс</a:t>
            </a:r>
            <a:r>
              <a:rPr lang="uk-UA" dirty="0"/>
              <a:t>, зокрема положення щодо використання земельних ділянок під забудову та ін.</a:t>
            </a:r>
            <a:endParaRPr lang="ru-RU" dirty="0"/>
          </a:p>
          <a:p>
            <a:endParaRPr lang="ru-RU" dirty="0"/>
          </a:p>
        </p:txBody>
      </p:sp>
      <p:pic>
        <p:nvPicPr>
          <p:cNvPr id="2050" name="Picture 2" descr="Картинки по запросу кодекси україн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2284" y="3645024"/>
            <a:ext cx="1914696" cy="29883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одекси украї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605" y="404664"/>
            <a:ext cx="2100084" cy="29805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податковий кодек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0560"/>
            <a:ext cx="1983829" cy="287040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Картинки по запросу цивільний кодекс"/>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88" y="3385236"/>
            <a:ext cx="2083004" cy="306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49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375" y="307236"/>
            <a:ext cx="5418113" cy="634082"/>
          </a:xfrm>
        </p:spPr>
        <p:txBody>
          <a:bodyPr>
            <a:normAutofit fontScale="90000"/>
          </a:bodyPr>
          <a:lstStyle/>
          <a:p>
            <a:r>
              <a:rPr lang="uk-UA" dirty="0" smtClean="0"/>
              <a:t>Закони України</a:t>
            </a:r>
            <a:endParaRPr lang="ru-RU" dirty="0"/>
          </a:p>
        </p:txBody>
      </p:sp>
      <p:sp>
        <p:nvSpPr>
          <p:cNvPr id="3" name="Объект 2"/>
          <p:cNvSpPr>
            <a:spLocks noGrp="1"/>
          </p:cNvSpPr>
          <p:nvPr>
            <p:ph idx="1"/>
          </p:nvPr>
        </p:nvSpPr>
        <p:spPr>
          <a:xfrm>
            <a:off x="457200" y="1844824"/>
            <a:ext cx="7715200" cy="5013176"/>
          </a:xfrm>
        </p:spPr>
        <p:txBody>
          <a:bodyPr>
            <a:normAutofit fontScale="32500" lnSpcReduction="20000"/>
          </a:bodyPr>
          <a:lstStyle/>
          <a:p>
            <a:pPr marL="0" indent="0">
              <a:buNone/>
            </a:pPr>
            <a:r>
              <a:rPr lang="uk-UA" sz="7200" b="1" dirty="0"/>
              <a:t>від 18.09.1991 р. "Про інвестиційну діяльність"</a:t>
            </a:r>
            <a:r>
              <a:rPr lang="uk-UA" sz="7200" dirty="0"/>
              <a:t>, який визначає правові й економічні основи капітального будівництва в Україні, а саме</a:t>
            </a:r>
            <a:r>
              <a:rPr lang="uk-UA" sz="7200" dirty="0" smtClean="0"/>
              <a:t>: дає </a:t>
            </a:r>
            <a:r>
              <a:rPr lang="uk-UA" sz="7200" dirty="0"/>
              <a:t>поняття капітальних вкладень (ст. 1), визначає їх джерела (ст. 10</a:t>
            </a:r>
            <a:r>
              <a:rPr lang="uk-UA" sz="7200" dirty="0" smtClean="0"/>
              <a:t>); визначає </a:t>
            </a:r>
            <a:r>
              <a:rPr lang="uk-UA" sz="7200" dirty="0"/>
              <a:t>основні фонди як об'єкти інвестування (ст. 4</a:t>
            </a:r>
            <a:r>
              <a:rPr lang="uk-UA" sz="7200" dirty="0" smtClean="0"/>
              <a:t>); визначає </a:t>
            </a:r>
            <a:r>
              <a:rPr lang="uk-UA" sz="7200" dirty="0"/>
              <a:t>суб'єктів інвестиційної діяльності (ст. 5), їх права (ст. 7) та обов'язки (ст. S</a:t>
            </a:r>
            <a:r>
              <a:rPr lang="uk-UA" sz="7200" dirty="0" smtClean="0"/>
              <a:t>); визначає </a:t>
            </a:r>
            <a:r>
              <a:rPr lang="uk-UA" sz="7200" dirty="0"/>
              <a:t>договір як правову форму взаємовідносин між суб'єктами інвестиційної діяльності (ст. 9</a:t>
            </a:r>
            <a:r>
              <a:rPr lang="uk-UA" sz="7200" dirty="0" smtClean="0"/>
              <a:t>); закріплює </a:t>
            </a:r>
            <a:r>
              <a:rPr lang="uk-UA" sz="7200" dirty="0"/>
              <a:t>правові форми державного регулювання у сфері інвестування (ст. 12</a:t>
            </a:r>
            <a:r>
              <a:rPr lang="uk-UA" sz="7200" dirty="0" smtClean="0"/>
              <a:t>); встановлює </a:t>
            </a:r>
            <a:r>
              <a:rPr lang="uk-UA" sz="7200" dirty="0"/>
              <a:t>порядок прийняття рішень щодо загальноукраїнських інвестицій (які здійснюються з державного бюджету) - ст. ІЗ</a:t>
            </a:r>
            <a:r>
              <a:rPr lang="uk-UA" sz="7200" dirty="0" smtClean="0"/>
              <a:t>; визначає </a:t>
            </a:r>
            <a:r>
              <a:rPr lang="uk-UA" sz="7200" dirty="0"/>
              <a:t>принципи держзамовлення на капітальне будівництво (ст. 14</a:t>
            </a:r>
            <a:r>
              <a:rPr lang="uk-UA" sz="7200" dirty="0" smtClean="0"/>
              <a:t>); закріплює </a:t>
            </a:r>
            <a:r>
              <a:rPr lang="uk-UA" sz="7200" dirty="0"/>
              <a:t>основні засади державної експертизи інвестиційних проектів (ст. 15</a:t>
            </a:r>
            <a:r>
              <a:rPr lang="uk-UA" sz="7200" dirty="0" smtClean="0"/>
              <a:t>); принципи </a:t>
            </a:r>
            <a:r>
              <a:rPr lang="uk-UA" sz="7200" dirty="0"/>
              <a:t>ціноутворення в галузі капітального будівництва (ч. 2 ст. 17);</a:t>
            </a:r>
            <a:endParaRPr lang="ru-RU" sz="7200" dirty="0"/>
          </a:p>
          <a:p>
            <a:pPr marL="0" indent="0">
              <a:buNone/>
            </a:pPr>
            <a:endParaRPr lang="ru-RU" sz="7200" dirty="0"/>
          </a:p>
          <a:p>
            <a:endParaRPr lang="ru-RU" dirty="0"/>
          </a:p>
        </p:txBody>
      </p:sp>
      <p:sp>
        <p:nvSpPr>
          <p:cNvPr id="4" name="AutoShape 2" descr="Картинки по запросу закони украї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Картинки по запросу закони україн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Картинки по запросу закони україн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7937"/>
            <a:ext cx="2436474" cy="170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70000" lnSpcReduction="20000"/>
          </a:bodyPr>
          <a:lstStyle/>
          <a:p>
            <a:pPr marL="0" indent="0">
              <a:buNone/>
            </a:pPr>
            <a:r>
              <a:rPr lang="uk-UA" b="1" dirty="0" smtClean="0"/>
              <a:t>від 16.11.1992 р. "Про основи містобудування"</a:t>
            </a:r>
            <a:r>
              <a:rPr lang="uk-UA" dirty="0" smtClean="0"/>
              <a:t>,</a:t>
            </a:r>
          </a:p>
          <a:p>
            <a:r>
              <a:rPr lang="uk-UA" dirty="0" smtClean="0"/>
              <a:t>визначає основні засади містобудування як складної (комплексної) діяльності, що включає: планування, забудову територій та інше використання територій; розробку і реалізацію містобудівної документації та інвестиційних програм розвитку населених пунктів і територій; визначення територій, вибір, вилучення (викуп) і надання земель для містобудівних потреб; здійснення архітектурної діяльності; розміщення об'єктів будівництва різного призначення (житлово-цивільного, виробничого, соціально-оздоровчого та іншого призначення); створення соціальної, інженерної та транспортної інфраструктури територій і населених пунктів; розробку правових актів, державних стандартів, норм і правил, пов'язаних з містобудуванням; контроль за дотриманням містобудівної документації та ін. (ст. 2), визначає об'єкти (ст. 3) та суб'єкти містобудування (ст. 4), основні вимоги до містобудівної документації (ст. 5), основні засадну сфері містобудування (статті 7-15), поняття містобудівної документації та основні вимоги до її розробки та реалізації (статті 17-18) та ін.;</a:t>
            </a:r>
            <a:endParaRPr lang="ru-RU" dirty="0"/>
          </a:p>
        </p:txBody>
      </p:sp>
    </p:spTree>
    <p:extLst>
      <p:ext uri="{BB962C8B-B14F-4D97-AF65-F5344CB8AC3E}">
        <p14:creationId xmlns:p14="http://schemas.microsoft.com/office/powerpoint/2010/main" val="72332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048672"/>
          </a:xfrm>
        </p:spPr>
        <p:txBody>
          <a:bodyPr>
            <a:normAutofit fontScale="70000" lnSpcReduction="20000"/>
          </a:bodyPr>
          <a:lstStyle/>
          <a:p>
            <a:r>
              <a:rPr lang="uk-UA" b="1" dirty="0"/>
              <a:t>від 13.12.1991 р. "Про наукову і науково-технічну діяльність", </a:t>
            </a:r>
            <a:r>
              <a:rPr lang="uk-UA" dirty="0"/>
              <a:t>відповідно до якого виконання проектних та вишукувальних робіт належить до науково-технічної діяльності (ст. 1);</a:t>
            </a:r>
            <a:endParaRPr lang="ru-RU" dirty="0"/>
          </a:p>
          <a:p>
            <a:r>
              <a:rPr lang="uk-UA" b="1" dirty="0"/>
              <a:t>від 14.10.1994 р. "Про відповідальність підприємств, установ та організацій за правопорушення у сфері містобудування"; </a:t>
            </a:r>
            <a:r>
              <a:rPr lang="uk-UA" dirty="0"/>
              <a:t>встановлює відповідальність за порушення вимог спеціального будівельного законодавства як виконавцями (за договором підряду чи інвестором-забудовником, що здійснює будівництво господарським способом), так і замовником за договором підряду на капітальне будівництво;</a:t>
            </a:r>
            <a:endParaRPr lang="ru-RU" dirty="0"/>
          </a:p>
          <a:p>
            <a:r>
              <a:rPr lang="uk-UA" b="1" dirty="0"/>
              <a:t>від 10.02.1995 р. "Про наукову і науково-технічну експертизу" </a:t>
            </a:r>
            <a:r>
              <a:rPr lang="uk-UA" dirty="0"/>
              <a:t>(визначає основні засади проведення науково-технічної експертизи, включаючи й експертизу інвестиційних програм і проектів будівництва);</a:t>
            </a:r>
            <a:endParaRPr lang="ru-RU" dirty="0"/>
          </a:p>
          <a:p>
            <a:r>
              <a:rPr lang="uk-UA" b="1" dirty="0"/>
              <a:t>від 20.05.1999 р. "Про архітектурну діяльність", </a:t>
            </a:r>
            <a:r>
              <a:rPr lang="uk-UA" dirty="0"/>
              <a:t>відповідно до якого об'єкти будівництва повинні відповідати встановленим архітектурним вимогам, при виборі виконавців можуть організовуватися конкурси, здійснення контролю за дотриманням встановлених архітектурних вимог та інвестиційного проекту може здійснюватися за участю архітектора як розробника проекту та ін.;</a:t>
            </a:r>
            <a:endParaRPr lang="ru-RU" dirty="0"/>
          </a:p>
          <a:p>
            <a:endParaRPr lang="ru-RU" dirty="0"/>
          </a:p>
        </p:txBody>
      </p:sp>
    </p:spTree>
    <p:extLst>
      <p:ext uri="{BB962C8B-B14F-4D97-AF65-F5344CB8AC3E}">
        <p14:creationId xmlns:p14="http://schemas.microsoft.com/office/powerpoint/2010/main" val="264169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229600" cy="5937523"/>
          </a:xfrm>
        </p:spPr>
        <p:txBody>
          <a:bodyPr>
            <a:normAutofit fontScale="70000" lnSpcReduction="20000"/>
          </a:bodyPr>
          <a:lstStyle/>
          <a:p>
            <a:r>
              <a:rPr lang="uk-UA" b="1" dirty="0"/>
              <a:t>від 20.04.2000 р. "Про планування і забудову територій" </a:t>
            </a:r>
            <a:r>
              <a:rPr lang="uk-UA" dirty="0"/>
              <a:t>встановлює вимоги до будівельного майданчика, інвестиційного проекту будівництва щодо відповідності його затвердженому плану забудови відповідного населеного пункту, обов'язок забудовника (інвестора чи уповноваженої ним особи) отримати необхідний для проектування дозвіл на будівництво об'єктів містобудування відповідно до встановленого порядку (ст. 24), а також дозвіл на виконання будівельних робіт, що засвідчує право забудовника та підрядника на виконання будівельних робіт, підключення об'єкта будівництва до інженерних мереж і споруд (ст. 29);</a:t>
            </a:r>
            <a:endParaRPr lang="ru-RU" dirty="0"/>
          </a:p>
          <a:p>
            <a:r>
              <a:rPr lang="uk-UA" b="1" dirty="0"/>
              <a:t>від 22 грудня 2006 року "Про комплексну реконструкцію кварталів (мікрорайонів) застарілого житлового фонду";</a:t>
            </a:r>
            <a:endParaRPr lang="ru-RU" b="1" dirty="0"/>
          </a:p>
          <a:p>
            <a:r>
              <a:rPr lang="uk-UA" b="1" dirty="0"/>
              <a:t>від 5 листопада 2009 року №1704-</a:t>
            </a:r>
            <a:r>
              <a:rPr lang="en-US" b="1" dirty="0"/>
              <a:t>VI </a:t>
            </a:r>
            <a:r>
              <a:rPr lang="uk-UA" b="1" dirty="0"/>
              <a:t>«Про будівельні норми» </a:t>
            </a:r>
            <a:r>
              <a:rPr lang="uk-UA" dirty="0"/>
              <a:t>визначає організаційні та правові засади розроблення, затвердження, погодження, реєстрації і застосування в Україні будівельних норм;</a:t>
            </a:r>
            <a:endParaRPr lang="ru-RU" dirty="0"/>
          </a:p>
          <a:p>
            <a:r>
              <a:rPr lang="uk-UA" b="1" dirty="0"/>
              <a:t>від 17 лютого 2011 р. №3038-</a:t>
            </a:r>
            <a:r>
              <a:rPr lang="en-US" b="1" dirty="0"/>
              <a:t>VI </a:t>
            </a:r>
            <a:r>
              <a:rPr lang="uk-UA" b="1" dirty="0"/>
              <a:t>«Про регулювання містобудівної діяльності»</a:t>
            </a:r>
            <a:endParaRPr lang="ru-RU" b="1" dirty="0"/>
          </a:p>
          <a:p>
            <a:endParaRPr lang="ru-RU" dirty="0"/>
          </a:p>
        </p:txBody>
      </p:sp>
    </p:spTree>
    <p:extLst>
      <p:ext uri="{BB962C8B-B14F-4D97-AF65-F5344CB8AC3E}">
        <p14:creationId xmlns:p14="http://schemas.microsoft.com/office/powerpoint/2010/main" val="328513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ПОНЯТТЯ ПРАВОВОГО РЕГУЛЮВАННЯ </a:t>
            </a:r>
            <a:endParaRPr lang="ru-RU" dirty="0"/>
          </a:p>
        </p:txBody>
      </p:sp>
      <p:sp>
        <p:nvSpPr>
          <p:cNvPr id="3" name="Объект 2"/>
          <p:cNvSpPr>
            <a:spLocks noGrp="1"/>
          </p:cNvSpPr>
          <p:nvPr>
            <p:ph idx="1"/>
          </p:nvPr>
        </p:nvSpPr>
        <p:spPr/>
        <p:txBody>
          <a:bodyPr>
            <a:normAutofit fontScale="92500" lnSpcReduction="10000"/>
          </a:bodyPr>
          <a:lstStyle/>
          <a:p>
            <a:r>
              <a:rPr lang="uk-UA" dirty="0"/>
              <a:t>Правове регулювання — це </a:t>
            </a:r>
            <a:r>
              <a:rPr lang="uk-UA" dirty="0" smtClean="0"/>
              <a:t>упорядкування</a:t>
            </a:r>
            <a:r>
              <a:rPr lang="en-US" dirty="0" smtClean="0"/>
              <a:t> </a:t>
            </a:r>
            <a:r>
              <a:rPr lang="uk-UA" dirty="0" smtClean="0"/>
              <a:t>суспільних відносин, здійснюване за </a:t>
            </a:r>
            <a:r>
              <a:rPr lang="uk-UA" dirty="0"/>
              <a:t>допомогою права і сукупності правових засобів, їх юридичне закріплення, охорона і розвиток</a:t>
            </a:r>
            <a:r>
              <a:rPr lang="uk-UA" dirty="0" smtClean="0"/>
              <a:t>.</a:t>
            </a:r>
          </a:p>
          <a:p>
            <a:endParaRPr lang="uk-UA" dirty="0"/>
          </a:p>
          <a:p>
            <a:pPr marL="0" indent="0" algn="just">
              <a:buNone/>
            </a:pPr>
            <a:r>
              <a:rPr lang="uk-UA" i="1" dirty="0"/>
              <a:t>Поняття «Правове регулювання» ширше від поняття «Законодавче регулювання», оскільки </a:t>
            </a:r>
            <a:r>
              <a:rPr lang="uk-UA" i="1" dirty="0" smtClean="0"/>
              <a:t>обсяг джерел права перевищує </a:t>
            </a:r>
            <a:r>
              <a:rPr lang="uk-UA" i="1" dirty="0"/>
              <a:t>власне законодавчі джерела.</a:t>
            </a:r>
            <a:endParaRPr lang="ru-RU" i="1" dirty="0"/>
          </a:p>
        </p:txBody>
      </p:sp>
    </p:spTree>
    <p:extLst>
      <p:ext uri="{BB962C8B-B14F-4D97-AF65-F5344CB8AC3E}">
        <p14:creationId xmlns:p14="http://schemas.microsoft.com/office/powerpoint/2010/main" val="74912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2582361"/>
            <a:ext cx="8208912" cy="4148466"/>
          </a:xfrm>
        </p:spPr>
        <p:txBody>
          <a:bodyPr>
            <a:normAutofit lnSpcReduction="10000"/>
          </a:bodyPr>
          <a:lstStyle/>
          <a:p>
            <a:pPr marL="0" indent="0" algn="ctr">
              <a:buNone/>
            </a:pPr>
            <a:r>
              <a:rPr lang="uk-UA" dirty="0"/>
              <a:t>Нормативно-правові акти Президента України, зокрема: укази Президента України від 03.03.2006 р. № 185/2006 "Про заходи щодо вдосконалення державного регулювання у сфері будівництва житла та стабілізації ситуації на первинному ринку житла", від 10.04.2006 р. "Про план першочергових заходів у сфері інвестиційної діяльності" та ін.</a:t>
            </a:r>
            <a:endParaRPr lang="ru-RU" dirty="0"/>
          </a:p>
          <a:p>
            <a:endParaRPr lang="ru-RU" dirty="0"/>
          </a:p>
        </p:txBody>
      </p:sp>
      <p:pic>
        <p:nvPicPr>
          <p:cNvPr id="4098" name="Picture 2" descr="Картинки по запросу укази президент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
            <a:ext cx="3866406" cy="258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67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706090"/>
          </a:xfrm>
        </p:spPr>
        <p:txBody>
          <a:bodyPr>
            <a:normAutofit/>
          </a:bodyPr>
          <a:lstStyle/>
          <a:p>
            <a:r>
              <a:rPr lang="uk-UA" sz="3600" dirty="0" smtClean="0"/>
              <a:t>Постанови Кабінету Міністрів України</a:t>
            </a:r>
            <a:endParaRPr lang="ru-RU" sz="3600" dirty="0"/>
          </a:p>
        </p:txBody>
      </p:sp>
      <p:sp>
        <p:nvSpPr>
          <p:cNvPr id="3" name="Объект 2"/>
          <p:cNvSpPr>
            <a:spLocks noGrp="1"/>
          </p:cNvSpPr>
          <p:nvPr>
            <p:ph idx="1"/>
          </p:nvPr>
        </p:nvSpPr>
        <p:spPr>
          <a:xfrm>
            <a:off x="0" y="1124744"/>
            <a:ext cx="9144000" cy="5256584"/>
          </a:xfrm>
        </p:spPr>
        <p:txBody>
          <a:bodyPr>
            <a:noAutofit/>
          </a:bodyPr>
          <a:lstStyle/>
          <a:p>
            <a:pPr marL="324000">
              <a:lnSpc>
                <a:spcPct val="80000"/>
              </a:lnSpc>
              <a:spcBef>
                <a:spcPts val="0"/>
              </a:spcBef>
            </a:pPr>
            <a:r>
              <a:rPr lang="uk-UA" sz="1800" dirty="0"/>
              <a:t>Положення про державний архітектурно-будівельний контроль, </a:t>
            </a:r>
            <a:r>
              <a:rPr lang="uk-UA" sz="1800" dirty="0" err="1"/>
              <a:t>затв</a:t>
            </a:r>
            <a:r>
              <a:rPr lang="uk-UA" sz="1800" dirty="0"/>
              <a:t>. постановою Кабінету Міністрів України від 25 березня 1993 р. </a:t>
            </a:r>
            <a:r>
              <a:rPr lang="uk-UA" sz="1800" dirty="0" err="1"/>
              <a:t>Хе</a:t>
            </a:r>
            <a:r>
              <a:rPr lang="uk-UA" sz="1800" dirty="0"/>
              <a:t> 225;</a:t>
            </a:r>
            <a:endParaRPr lang="ru-RU" sz="1800" dirty="0"/>
          </a:p>
          <a:p>
            <a:pPr marL="324000">
              <a:lnSpc>
                <a:spcPct val="80000"/>
              </a:lnSpc>
              <a:spcBef>
                <a:spcPts val="0"/>
              </a:spcBef>
            </a:pPr>
            <a:r>
              <a:rPr lang="uk-UA" sz="1800" dirty="0"/>
              <a:t>від 25.11.1999 р. № 2137 "Про затвердження Порядку проведення архітектурних та містобудівних конкурсів";</a:t>
            </a:r>
            <a:endParaRPr lang="ru-RU" sz="1800" dirty="0"/>
          </a:p>
          <a:p>
            <a:pPr marL="324000">
              <a:lnSpc>
                <a:spcPct val="80000"/>
              </a:lnSpc>
              <a:spcBef>
                <a:spcPts val="0"/>
              </a:spcBef>
            </a:pPr>
            <a:r>
              <a:rPr lang="uk-UA" sz="1800" dirty="0"/>
              <a:t>від 6 вересня 2000 р. № 1401 "Про затвердження Типового положення про управління капітального будівництва обласної, Київської та Севастопольської міської державної адміністрації";</a:t>
            </a:r>
            <a:endParaRPr lang="ru-RU" sz="1800" dirty="0"/>
          </a:p>
          <a:p>
            <a:pPr marL="324000">
              <a:lnSpc>
                <a:spcPct val="80000"/>
              </a:lnSpc>
              <a:spcBef>
                <a:spcPts val="0"/>
              </a:spcBef>
            </a:pPr>
            <a:r>
              <a:rPr lang="uk-UA" sz="1800" dirty="0"/>
              <a:t>від 27 грудня 2001 р. № 1764 "Про затвердження Порядку державного фінансування капітального будівництва";</a:t>
            </a:r>
            <a:endParaRPr lang="ru-RU" sz="1800" dirty="0"/>
          </a:p>
          <a:p>
            <a:pPr marL="324000">
              <a:lnSpc>
                <a:spcPct val="80000"/>
              </a:lnSpc>
              <a:spcBef>
                <a:spcPts val="0"/>
              </a:spcBef>
            </a:pPr>
            <a:r>
              <a:rPr lang="uk-UA" sz="1800" dirty="0"/>
              <a:t>від 18 січня 2003 р. № 56 "Про делегування повноважень щодо стандартизації у галузі будівництва і промисловості будівельних матеріалів";</a:t>
            </a:r>
            <a:endParaRPr lang="ru-RU" sz="1800" dirty="0"/>
          </a:p>
          <a:p>
            <a:pPr marL="324000">
              <a:lnSpc>
                <a:spcPct val="80000"/>
              </a:lnSpc>
              <a:spcBef>
                <a:spcPts val="0"/>
              </a:spcBef>
            </a:pPr>
            <a:r>
              <a:rPr lang="uk-UA" sz="1800" dirty="0"/>
              <a:t>від 22 вересня 2004 р. № 1243 "Про Порядок прийняття в експлуатацію закінчених будівництвом об'єктів";</a:t>
            </a:r>
            <a:endParaRPr lang="ru-RU" sz="1800" dirty="0"/>
          </a:p>
          <a:p>
            <a:pPr marL="324000">
              <a:lnSpc>
                <a:spcPct val="80000"/>
              </a:lnSpc>
              <a:spcBef>
                <a:spcPts val="0"/>
              </a:spcBef>
            </a:pPr>
            <a:r>
              <a:rPr lang="uk-UA" sz="1800" dirty="0"/>
              <a:t>Загальні умови укладення та виконання договорів підряду в капітальному будівництві, </a:t>
            </a:r>
            <a:r>
              <a:rPr lang="uk-UA" sz="1800" dirty="0" err="1"/>
              <a:t>затв</a:t>
            </a:r>
            <a:r>
              <a:rPr lang="uk-UA" sz="1800" dirty="0"/>
              <a:t>. постановою Кабінету Міністрів України від 01.09.2005 р. № 668;</a:t>
            </a:r>
            <a:endParaRPr lang="ru-RU" sz="1800" dirty="0"/>
          </a:p>
          <a:p>
            <a:pPr marL="324000">
              <a:lnSpc>
                <a:spcPct val="80000"/>
              </a:lnSpc>
              <a:spcBef>
                <a:spcPts val="0"/>
              </a:spcBef>
            </a:pPr>
            <a:r>
              <a:rPr lang="uk-UA" sz="1800" dirty="0"/>
              <a:t>від 18.10.2006 р. № 1434 "Про затвердження Положення про Державну архітектурно-будівельну інспекцію";</a:t>
            </a:r>
            <a:endParaRPr lang="ru-RU" sz="1800" dirty="0"/>
          </a:p>
          <a:p>
            <a:pPr marL="324000">
              <a:lnSpc>
                <a:spcPct val="80000"/>
              </a:lnSpc>
              <a:spcBef>
                <a:spcPts val="0"/>
              </a:spcBef>
            </a:pPr>
            <a:r>
              <a:rPr lang="uk-UA" sz="1800" dirty="0"/>
              <a:t>Положення про Міністерство регіонального розпитку та будівництва України, </a:t>
            </a:r>
            <a:r>
              <a:rPr lang="uk-UA" sz="1800" dirty="0" err="1"/>
              <a:t>затв</a:t>
            </a:r>
            <a:r>
              <a:rPr lang="uk-UA" sz="1800" dirty="0"/>
              <a:t>. постановою Кабінету Міністрів України від 16 травня 2007 р. № 750</a:t>
            </a:r>
            <a:endParaRPr lang="ru-RU" sz="1800" dirty="0"/>
          </a:p>
          <a:p>
            <a:pPr marL="324000">
              <a:lnSpc>
                <a:spcPct val="80000"/>
              </a:lnSpc>
              <a:spcBef>
                <a:spcPts val="0"/>
              </a:spcBef>
            </a:pPr>
            <a:r>
              <a:rPr lang="uk-UA" sz="1800" dirty="0"/>
              <a:t>Порядок затвердження інвестиційних програм і проектів будівництва та проведення їх державної експертизи, </a:t>
            </a:r>
            <a:r>
              <a:rPr lang="uk-UA" sz="1800" dirty="0" err="1"/>
              <a:t>затв</a:t>
            </a:r>
            <a:r>
              <a:rPr lang="uk-UA" sz="1800" dirty="0"/>
              <a:t>. постановою Кабінету Міністрів України від 31 жовтня 2007 р. № 1269</a:t>
            </a:r>
            <a:endParaRPr lang="ru-RU" sz="1800" dirty="0"/>
          </a:p>
          <a:p>
            <a:pPr marL="324000">
              <a:lnSpc>
                <a:spcPct val="80000"/>
              </a:lnSpc>
              <a:spcBef>
                <a:spcPts val="0"/>
              </a:spcBef>
            </a:pPr>
            <a:r>
              <a:rPr lang="uk-UA" sz="1800" dirty="0"/>
              <a:t>та ін</a:t>
            </a:r>
            <a:r>
              <a:rPr lang="uk-UA" sz="1800" dirty="0" smtClean="0"/>
              <a:t>.</a:t>
            </a:r>
            <a:endParaRPr lang="ru-RU" sz="1800" dirty="0"/>
          </a:p>
        </p:txBody>
      </p:sp>
    </p:spTree>
    <p:extLst>
      <p:ext uri="{BB962C8B-B14F-4D97-AF65-F5344CB8AC3E}">
        <p14:creationId xmlns:p14="http://schemas.microsoft.com/office/powerpoint/2010/main" val="30238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40000" lnSpcReduction="20000"/>
          </a:bodyPr>
          <a:lstStyle/>
          <a:p>
            <a:pPr marL="0" indent="0" algn="ctr">
              <a:buNone/>
            </a:pPr>
            <a:r>
              <a:rPr lang="uk-UA" sz="4200" dirty="0"/>
              <a:t>У системі будівельного законодавства велика питома вага належить техніко-економічним нормам, що містяться в будівельних нормах, і правилах (державних, відомчих, регіональних), стандартах (державних, відомчих), технічних умовах</a:t>
            </a:r>
            <a:r>
              <a:rPr lang="uk-UA" sz="4200" dirty="0" smtClean="0"/>
              <a:t>:</a:t>
            </a:r>
          </a:p>
          <a:p>
            <a:pPr marL="0" indent="0" algn="ctr">
              <a:buNone/>
            </a:pPr>
            <a:endParaRPr lang="ru-RU" sz="4200" dirty="0"/>
          </a:p>
          <a:p>
            <a:r>
              <a:rPr lang="uk-UA" sz="4200" b="1" dirty="0"/>
              <a:t>Державні будівельні норми</a:t>
            </a:r>
            <a:r>
              <a:rPr lang="uk-UA" sz="4200" dirty="0"/>
              <a:t> (ДБН) - розробляються на продукцію, процеси і послуги в галузі містобудування (вишукування, проектування, зведення, реконструкції, планування і забудови населених пунктів і територій), а також у галузі організації, технології, управління й економіки будівництва; затверджуються </a:t>
            </a:r>
            <a:r>
              <a:rPr lang="uk-UA" sz="4200" dirty="0" err="1"/>
              <a:t>Мінрегіонбудом</a:t>
            </a:r>
            <a:r>
              <a:rPr lang="uk-UA" sz="4200" dirty="0"/>
              <a:t> України.</a:t>
            </a:r>
            <a:endParaRPr lang="ru-RU" sz="4200" dirty="0"/>
          </a:p>
          <a:p>
            <a:r>
              <a:rPr lang="uk-UA" sz="4200" b="1" dirty="0"/>
              <a:t>Відомчі будівельні норми </a:t>
            </a:r>
            <a:r>
              <a:rPr lang="uk-UA" sz="4200" dirty="0"/>
              <a:t>(</a:t>
            </a:r>
            <a:r>
              <a:rPr lang="uk-UA" sz="4200" dirty="0" smtClean="0"/>
              <a:t>ВБН) </a:t>
            </a:r>
            <a:r>
              <a:rPr lang="uk-UA" sz="4200" dirty="0"/>
              <a:t>- розробляються </a:t>
            </a:r>
            <a:r>
              <a:rPr lang="uk-UA" sz="4200" dirty="0" smtClean="0"/>
              <a:t>відомствами </a:t>
            </a:r>
            <a:r>
              <a:rPr lang="uk-UA" sz="4200" dirty="0"/>
              <a:t>за погодженням з </a:t>
            </a:r>
            <a:r>
              <a:rPr lang="uk-UA" sz="4200" dirty="0" err="1" smtClean="0"/>
              <a:t>Мінрегіонбудом</a:t>
            </a:r>
            <a:r>
              <a:rPr lang="uk-UA" sz="4200" dirty="0" smtClean="0"/>
              <a:t>, </a:t>
            </a:r>
            <a:r>
              <a:rPr lang="uk-UA" sz="4200" dirty="0"/>
              <a:t>у разі відсутності ДБН, а також необхідності </a:t>
            </a:r>
            <a:r>
              <a:rPr lang="uk-UA" sz="4200" dirty="0" smtClean="0"/>
              <a:t>вимог</a:t>
            </a:r>
            <a:r>
              <a:rPr lang="uk-UA" sz="4200" dirty="0"/>
              <a:t>, що перевищують або доповнюють вимоги ДБН, з урахуванням специфіки </a:t>
            </a:r>
            <a:r>
              <a:rPr lang="uk-UA" sz="4200" dirty="0" smtClean="0"/>
              <a:t>організацій </a:t>
            </a:r>
            <a:r>
              <a:rPr lang="uk-UA" sz="4200" dirty="0"/>
              <a:t>та підприємств цього відомства.</a:t>
            </a:r>
            <a:endParaRPr lang="ru-RU" sz="4200" dirty="0"/>
          </a:p>
          <a:p>
            <a:r>
              <a:rPr lang="uk-UA" sz="4200" b="1" dirty="0"/>
              <a:t>Регіональні будівельні норми </a:t>
            </a:r>
            <a:r>
              <a:rPr lang="uk-UA" sz="4200" dirty="0"/>
              <a:t>(РБН) - </a:t>
            </a:r>
            <a:r>
              <a:rPr lang="uk-UA" sz="4200" dirty="0" smtClean="0"/>
              <a:t>регіональні </a:t>
            </a:r>
            <a:r>
              <a:rPr lang="uk-UA" sz="4200" dirty="0"/>
              <a:t>правила забудови населених пунктів і територій; розробляються місцевими державними адміністраціями за погодженням з </a:t>
            </a:r>
            <a:r>
              <a:rPr lang="uk-UA" sz="4200" dirty="0" err="1"/>
              <a:t>Мінрегіонбудом</a:t>
            </a:r>
            <a:r>
              <a:rPr lang="uk-UA" sz="4200" dirty="0"/>
              <a:t> України.</a:t>
            </a:r>
            <a:endParaRPr lang="ru-RU" sz="4200" dirty="0"/>
          </a:p>
          <a:p>
            <a:r>
              <a:rPr lang="uk-UA" sz="4200" b="1" dirty="0"/>
              <a:t>Державні стандарти </a:t>
            </a:r>
            <a:r>
              <a:rPr lang="uk-UA" sz="4200" dirty="0"/>
              <a:t>(ДСТ) встановлюють організаційно-методичні та </a:t>
            </a:r>
            <a:r>
              <a:rPr lang="uk-UA" sz="4200" dirty="0" err="1"/>
              <a:t>загальнотехнічні</a:t>
            </a:r>
            <a:r>
              <a:rPr lang="uk-UA" sz="4200" dirty="0"/>
              <a:t> вимоги до об'єктів інвестування, в тому числі будівництва і промисловості продукції будівельного призначення, забезпечуючи їх розробку, виробництво </a:t>
            </a:r>
            <a:r>
              <a:rPr lang="uk-UA" sz="4200" dirty="0" smtClean="0"/>
              <a:t>та експлуатацію; </a:t>
            </a:r>
            <a:r>
              <a:rPr lang="uk-UA" sz="4200" dirty="0"/>
              <a:t>затверджуються </a:t>
            </a:r>
            <a:r>
              <a:rPr lang="uk-UA" sz="4200" dirty="0" smtClean="0"/>
              <a:t>міністерством</a:t>
            </a:r>
            <a:r>
              <a:rPr lang="uk-UA" sz="4200" dirty="0"/>
              <a:t>, відомством, а у сфері будівництва - </a:t>
            </a:r>
            <a:r>
              <a:rPr lang="uk-UA" sz="4200" dirty="0" err="1"/>
              <a:t>Мінрегіонбудом</a:t>
            </a:r>
            <a:r>
              <a:rPr lang="uk-UA" sz="4200" dirty="0"/>
              <a:t> України.</a:t>
            </a:r>
            <a:endParaRPr lang="ru-RU" sz="4200" dirty="0"/>
          </a:p>
          <a:p>
            <a:r>
              <a:rPr lang="uk-UA" sz="4200" b="1" dirty="0"/>
              <a:t>Технічні умови </a:t>
            </a:r>
            <a:r>
              <a:rPr lang="uk-UA" sz="4200" dirty="0"/>
              <a:t>(ТУ) встановлюють вимоги до конкретних видів промислової продукції будівельного та іншого призначення, її використання, пакування, маркування, приймання, контролю та випробування, транспортування та зберігання; затверджуються заінтересованими організаціями за погодженням з </a:t>
            </a:r>
            <a:r>
              <a:rPr lang="uk-UA" sz="4200" dirty="0" err="1"/>
              <a:t>Мінрегіонбудом</a:t>
            </a:r>
            <a:r>
              <a:rPr lang="uk-UA" sz="4200" dirty="0"/>
              <a:t> України.</a:t>
            </a:r>
            <a:endParaRPr lang="ru-RU" sz="4200" dirty="0"/>
          </a:p>
          <a:p>
            <a:endParaRPr lang="ru-RU" dirty="0"/>
          </a:p>
        </p:txBody>
      </p:sp>
    </p:spTree>
    <p:extLst>
      <p:ext uri="{BB962C8B-B14F-4D97-AF65-F5344CB8AC3E}">
        <p14:creationId xmlns:p14="http://schemas.microsoft.com/office/powerpoint/2010/main" val="357748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uk-UA" sz="4000" b="1" dirty="0"/>
              <a:t>ЗАКОН УКРАЇНИ Про будівельні норми (Відомості Верховної Ради України (ВВР), 2010, № 5, ст.41</a:t>
            </a:r>
            <a:r>
              <a:rPr lang="uk-UA" sz="4000" b="1" dirty="0" smtClean="0"/>
              <a:t>)</a:t>
            </a:r>
            <a:endParaRPr lang="ru-RU" dirty="0"/>
          </a:p>
        </p:txBody>
      </p:sp>
      <p:sp>
        <p:nvSpPr>
          <p:cNvPr id="3" name="Объект 2"/>
          <p:cNvSpPr>
            <a:spLocks noGrp="1"/>
          </p:cNvSpPr>
          <p:nvPr>
            <p:ph idx="1"/>
          </p:nvPr>
        </p:nvSpPr>
        <p:spPr>
          <a:xfrm>
            <a:off x="107504" y="1772816"/>
            <a:ext cx="8579296" cy="4968552"/>
          </a:xfrm>
        </p:spPr>
        <p:txBody>
          <a:bodyPr>
            <a:normAutofit fontScale="47500" lnSpcReduction="20000"/>
          </a:bodyPr>
          <a:lstStyle/>
          <a:p>
            <a:r>
              <a:rPr lang="uk-UA" sz="4200" b="1" dirty="0"/>
              <a:t>будівельні норми </a:t>
            </a:r>
            <a:r>
              <a:rPr lang="uk-UA" sz="4200" dirty="0"/>
              <a:t>- затверджений суб’єктом нормування підзаконний нормативний акт технічного характеру, що містить обов’язкові вимоги у сфері будівництва, містобудування та архітектури;</a:t>
            </a:r>
            <a:endParaRPr lang="ru-RU" sz="4200" dirty="0"/>
          </a:p>
          <a:p>
            <a:r>
              <a:rPr lang="uk-UA" sz="4200" b="1" dirty="0"/>
              <a:t>нормування у будівництві </a:t>
            </a:r>
            <a:r>
              <a:rPr lang="uk-UA" sz="4200" dirty="0"/>
              <a:t>- діяльність з розроблення та затвердження будівельних норм для обов’язкового застосування у сфері будівництва, містобудування та архітектури з метою формування безпечного середовища для життя і здоров’я людини;</a:t>
            </a:r>
            <a:endParaRPr lang="ru-RU" sz="4200" dirty="0"/>
          </a:p>
          <a:p>
            <a:r>
              <a:rPr lang="uk-UA" sz="4200" b="1" dirty="0"/>
              <a:t>державні будівельні норми </a:t>
            </a:r>
            <a:r>
              <a:rPr lang="uk-UA" sz="4200" dirty="0"/>
              <a:t>- нормативний акт, затверджений центральним органом виконавчої влади, що забезпечує формування державної політики у сфері будівництва;</a:t>
            </a:r>
            <a:endParaRPr lang="ru-RU" sz="4200" dirty="0"/>
          </a:p>
          <a:p>
            <a:r>
              <a:rPr lang="uk-UA" sz="4200" b="1" dirty="0"/>
              <a:t>галузеві будівельні норми </a:t>
            </a:r>
            <a:r>
              <a:rPr lang="uk-UA" sz="4200" dirty="0"/>
              <a:t>- нормативний акт, затверджений міністерством в межах своїх повноважень у разі відсутності державних будівельних норм або необхідності встановлення вимог до будівництва окремих видів споруд, що конкретизують вимоги державних будівельних норм;</a:t>
            </a:r>
            <a:endParaRPr lang="ru-RU" sz="4200" dirty="0"/>
          </a:p>
          <a:p>
            <a:r>
              <a:rPr lang="uk-UA" sz="4200" b="1" dirty="0"/>
              <a:t>фонд будівельних норм </a:t>
            </a:r>
            <a:r>
              <a:rPr lang="uk-UA" sz="4200" dirty="0"/>
              <a:t>- упорядковане зібрання контрольних примірників будівельних норм.</a:t>
            </a:r>
            <a:endParaRPr lang="ru-RU" sz="4200" dirty="0"/>
          </a:p>
          <a:p>
            <a:endParaRPr lang="ru-RU" dirty="0"/>
          </a:p>
        </p:txBody>
      </p:sp>
    </p:spTree>
    <p:extLst>
      <p:ext uri="{BB962C8B-B14F-4D97-AF65-F5344CB8AC3E}">
        <p14:creationId xmlns:p14="http://schemas.microsoft.com/office/powerpoint/2010/main" val="287596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галузі пр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982792" cy="593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836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и по запросу галузі пра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1416"/>
            <a:ext cx="5904656" cy="696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726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301"/>
            <a:ext cx="8085320" cy="688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828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 y="188640"/>
            <a:ext cx="9150217" cy="647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599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689542412"/>
              </p:ext>
            </p:extLst>
          </p:nvPr>
        </p:nvGraphicFramePr>
        <p:xfrm>
          <a:off x="1" y="548677"/>
          <a:ext cx="9144000" cy="4793292"/>
        </p:xfrm>
        <a:graphic>
          <a:graphicData uri="http://schemas.openxmlformats.org/drawingml/2006/table">
            <a:tbl>
              <a:tblPr firstRow="1" firstCol="1" bandRow="1">
                <a:tableStyleId>{5C22544A-7EE6-4342-B048-85BDC9FD1C3A}</a:tableStyleId>
              </a:tblPr>
              <a:tblGrid>
                <a:gridCol w="4571522"/>
                <a:gridCol w="4572478"/>
              </a:tblGrid>
              <a:tr h="687720">
                <a:tc>
                  <a:txBody>
                    <a:bodyPr/>
                    <a:lstStyle/>
                    <a:p>
                      <a:pPr>
                        <a:lnSpc>
                          <a:spcPct val="115000"/>
                        </a:lnSpc>
                        <a:spcAft>
                          <a:spcPts val="0"/>
                        </a:spcAft>
                      </a:pPr>
                      <a:r>
                        <a:rPr lang="ru-RU" sz="1200">
                          <a:effectLst/>
                        </a:rPr>
                        <a:t>Дніпропетровський апеляційний господарський суд</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200">
                          <a:effectLst/>
                        </a:rPr>
                        <a:t>Дніпропетровська та Кіровоградська </a:t>
                      </a:r>
                      <a:r>
                        <a:rPr lang="ru-RU" sz="1200">
                          <a:effectLst/>
                        </a:rPr>
                        <a:t>обл.</a:t>
                      </a:r>
                      <a:endParaRPr lang="ru-RU" sz="1100">
                        <a:effectLst/>
                        <a:latin typeface="Calibri"/>
                        <a:ea typeface="Calibri"/>
                        <a:cs typeface="Times New Roman"/>
                      </a:endParaRPr>
                    </a:p>
                  </a:txBody>
                  <a:tcPr marL="68580" marR="68580" marT="0" marB="0"/>
                </a:tc>
              </a:tr>
              <a:tr h="333486">
                <a:tc>
                  <a:txBody>
                    <a:bodyPr/>
                    <a:lstStyle/>
                    <a:p>
                      <a:pPr>
                        <a:lnSpc>
                          <a:spcPct val="115000"/>
                        </a:lnSpc>
                        <a:spcAft>
                          <a:spcPts val="0"/>
                        </a:spcAft>
                      </a:pPr>
                      <a:r>
                        <a:rPr lang="ru-RU" sz="1200">
                          <a:effectLst/>
                        </a:rPr>
                        <a:t>Донецький апеляційний господарський суд</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200">
                          <a:effectLst/>
                        </a:rPr>
                        <a:t>Донецька, Запорізька та Луганська обл.</a:t>
                      </a:r>
                      <a:endParaRPr lang="ru-RU" sz="1100">
                        <a:effectLst/>
                        <a:latin typeface="Calibri"/>
                        <a:ea typeface="Calibri"/>
                        <a:cs typeface="Times New Roman"/>
                      </a:endParaRPr>
                    </a:p>
                  </a:txBody>
                  <a:tcPr marL="68580" marR="68580" marT="0" marB="0"/>
                </a:tc>
              </a:tr>
              <a:tr h="687720">
                <a:tc>
                  <a:txBody>
                    <a:bodyPr/>
                    <a:lstStyle/>
                    <a:p>
                      <a:pPr>
                        <a:lnSpc>
                          <a:spcPct val="115000"/>
                        </a:lnSpc>
                        <a:spcAft>
                          <a:spcPts val="0"/>
                        </a:spcAft>
                      </a:pPr>
                      <a:r>
                        <a:rPr lang="ru-RU" sz="1200">
                          <a:effectLst/>
                        </a:rPr>
                        <a:t>Київський апеляційний господарський суд</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200">
                          <a:effectLst/>
                        </a:rPr>
                        <a:t>Київська, Черкаська, Чернігівська обл. та Київ</a:t>
                      </a:r>
                      <a:endParaRPr lang="ru-RU" sz="1100">
                        <a:effectLst/>
                        <a:latin typeface="Calibri"/>
                        <a:ea typeface="Calibri"/>
                        <a:cs typeface="Times New Roman"/>
                      </a:endParaRPr>
                    </a:p>
                  </a:txBody>
                  <a:tcPr marL="68580" marR="68580" marT="0" marB="0"/>
                </a:tc>
              </a:tr>
              <a:tr h="687720">
                <a:tc>
                  <a:txBody>
                    <a:bodyPr/>
                    <a:lstStyle/>
                    <a:p>
                      <a:pPr>
                        <a:lnSpc>
                          <a:spcPct val="115000"/>
                        </a:lnSpc>
                        <a:spcAft>
                          <a:spcPts val="0"/>
                        </a:spcAft>
                      </a:pPr>
                      <a:r>
                        <a:rPr lang="ru-RU" sz="1200">
                          <a:effectLst/>
                        </a:rPr>
                        <a:t>Львівський апеляційний господарський суд</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200">
                          <a:effectLst/>
                        </a:rPr>
                        <a:t>Закарпатська, Івано-Франківська, Львівська, Тернопільська та Чернівецька обл.</a:t>
                      </a:r>
                      <a:endParaRPr lang="ru-RU" sz="1100">
                        <a:effectLst/>
                        <a:latin typeface="Calibri"/>
                        <a:ea typeface="Calibri"/>
                        <a:cs typeface="Times New Roman"/>
                      </a:endParaRPr>
                    </a:p>
                  </a:txBody>
                  <a:tcPr marL="68580" marR="68580" marT="0" marB="0"/>
                </a:tc>
              </a:tr>
              <a:tr h="333486">
                <a:tc>
                  <a:txBody>
                    <a:bodyPr/>
                    <a:lstStyle/>
                    <a:p>
                      <a:pPr>
                        <a:lnSpc>
                          <a:spcPct val="115000"/>
                        </a:lnSpc>
                        <a:spcAft>
                          <a:spcPts val="0"/>
                        </a:spcAft>
                      </a:pPr>
                      <a:r>
                        <a:rPr lang="ru-RU" sz="1200">
                          <a:effectLst/>
                        </a:rPr>
                        <a:t>Одеський апеляційний господарський суд</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200">
                          <a:effectLst/>
                        </a:rPr>
                        <a:t>Одеська, Миколаївська та Херсонська обл.</a:t>
                      </a:r>
                      <a:endParaRPr lang="ru-RU" sz="1100">
                        <a:effectLst/>
                        <a:latin typeface="Calibri"/>
                        <a:ea typeface="Calibri"/>
                        <a:cs typeface="Times New Roman"/>
                      </a:endParaRPr>
                    </a:p>
                  </a:txBody>
                  <a:tcPr marL="68580" marR="68580" marT="0" marB="0"/>
                </a:tc>
              </a:tr>
              <a:tr h="687720">
                <a:tc>
                  <a:txBody>
                    <a:bodyPr/>
                    <a:lstStyle/>
                    <a:p>
                      <a:pPr>
                        <a:lnSpc>
                          <a:spcPct val="115000"/>
                        </a:lnSpc>
                        <a:spcAft>
                          <a:spcPts val="0"/>
                        </a:spcAft>
                      </a:pPr>
                      <a:r>
                        <a:rPr lang="ru-RU" sz="1200">
                          <a:effectLst/>
                        </a:rPr>
                        <a:t>Рівненський апеляційний господарський суд</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200">
                          <a:effectLst/>
                        </a:rPr>
                        <a:t>Вінницька, Волинська, Житомирська, Рівненська та Хмельницька обл.</a:t>
                      </a:r>
                      <a:endParaRPr lang="ru-RU" sz="1100">
                        <a:effectLst/>
                        <a:latin typeface="Calibri"/>
                        <a:ea typeface="Calibri"/>
                        <a:cs typeface="Times New Roman"/>
                      </a:endParaRPr>
                    </a:p>
                  </a:txBody>
                  <a:tcPr marL="68580" marR="68580" marT="0" marB="0"/>
                </a:tc>
              </a:tr>
              <a:tr h="687720">
                <a:tc>
                  <a:txBody>
                    <a:bodyPr/>
                    <a:lstStyle/>
                    <a:p>
                      <a:pPr>
                        <a:lnSpc>
                          <a:spcPct val="115000"/>
                        </a:lnSpc>
                        <a:spcAft>
                          <a:spcPts val="0"/>
                        </a:spcAft>
                      </a:pPr>
                      <a:r>
                        <a:rPr lang="ru-RU" sz="1200">
                          <a:effectLst/>
                        </a:rPr>
                        <a:t>Севастопольський апеляційний господарський суд</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200">
                          <a:effectLst/>
                        </a:rPr>
                        <a:t>АР Крим та Севастополь</a:t>
                      </a:r>
                      <a:endParaRPr lang="ru-RU" sz="1100">
                        <a:effectLst/>
                        <a:latin typeface="Calibri"/>
                        <a:ea typeface="Calibri"/>
                        <a:cs typeface="Times New Roman"/>
                      </a:endParaRPr>
                    </a:p>
                  </a:txBody>
                  <a:tcPr marL="68580" marR="68580" marT="0" marB="0"/>
                </a:tc>
              </a:tr>
              <a:tr h="687720">
                <a:tc>
                  <a:txBody>
                    <a:bodyPr/>
                    <a:lstStyle/>
                    <a:p>
                      <a:pPr>
                        <a:lnSpc>
                          <a:spcPct val="115000"/>
                        </a:lnSpc>
                        <a:spcAft>
                          <a:spcPts val="0"/>
                        </a:spcAft>
                      </a:pPr>
                      <a:r>
                        <a:rPr lang="ru-RU" sz="1200">
                          <a:effectLst/>
                        </a:rPr>
                        <a:t>Харківський апеляційний господарський суд</a:t>
                      </a:r>
                      <a:endParaRPr lang="ru-RU" sz="1100">
                        <a:effectLst/>
                        <a:latin typeface="Calibri"/>
                        <a:ea typeface="Calibri"/>
                        <a:cs typeface="Times New Roman"/>
                      </a:endParaRPr>
                    </a:p>
                  </a:txBody>
                  <a:tcPr marL="68580" marR="68580" marT="0" marB="0"/>
                </a:tc>
                <a:tc>
                  <a:txBody>
                    <a:bodyPr/>
                    <a:lstStyle/>
                    <a:p>
                      <a:pPr>
                        <a:lnSpc>
                          <a:spcPct val="115000"/>
                        </a:lnSpc>
                        <a:spcAft>
                          <a:spcPts val="0"/>
                        </a:spcAft>
                      </a:pPr>
                      <a:r>
                        <a:rPr lang="uk-UA" sz="1200" dirty="0">
                          <a:effectLst/>
                        </a:rPr>
                        <a:t>Полтавська, Сумська та Харківська обл.</a:t>
                      </a:r>
                      <a:endParaRPr lang="ru-RU"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38762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418058"/>
          </a:xfrm>
        </p:spPr>
        <p:txBody>
          <a:bodyPr>
            <a:normAutofit fontScale="90000"/>
          </a:bodyPr>
          <a:lstStyle/>
          <a:p>
            <a:r>
              <a:rPr lang="uk-UA" sz="3600" dirty="0" smtClean="0"/>
              <a:t>Класифікація сфер правового регулювання</a:t>
            </a:r>
            <a:endParaRPr lang="ru-RU" sz="3600" dirty="0"/>
          </a:p>
        </p:txBody>
      </p:sp>
      <p:sp>
        <p:nvSpPr>
          <p:cNvPr id="3" name="Объект 2"/>
          <p:cNvSpPr>
            <a:spLocks noGrp="1"/>
          </p:cNvSpPr>
          <p:nvPr>
            <p:ph idx="1"/>
          </p:nvPr>
        </p:nvSpPr>
        <p:spPr>
          <a:xfrm>
            <a:off x="457200" y="836712"/>
            <a:ext cx="8229600" cy="5904656"/>
          </a:xfrm>
        </p:spPr>
        <p:txBody>
          <a:bodyPr>
            <a:noAutofit/>
          </a:bodyPr>
          <a:lstStyle/>
          <a:p>
            <a:pPr marL="0" lvl="0" indent="0">
              <a:lnSpc>
                <a:spcPct val="80000"/>
              </a:lnSpc>
              <a:spcBef>
                <a:spcPts val="0"/>
              </a:spcBef>
              <a:buNone/>
            </a:pPr>
            <a:r>
              <a:rPr lang="uk-UA" sz="2000" u="sng" dirty="0"/>
              <a:t>За характером юридичної діяльності: </a:t>
            </a:r>
            <a:endParaRPr lang="ru-RU" sz="2000" u="sng" dirty="0"/>
          </a:p>
          <a:p>
            <a:pPr>
              <a:lnSpc>
                <a:spcPct val="80000"/>
              </a:lnSpc>
              <a:spcBef>
                <a:spcPts val="0"/>
              </a:spcBef>
            </a:pPr>
            <a:r>
              <a:rPr lang="uk-UA" sz="2000" dirty="0"/>
              <a:t>сфера законодавчого регулювання — галузь суспільних відносин, </a:t>
            </a:r>
            <a:r>
              <a:rPr lang="uk-UA" sz="2000" dirty="0" smtClean="0"/>
              <a:t>регламентована </a:t>
            </a:r>
            <a:r>
              <a:rPr lang="uk-UA" sz="2000" dirty="0"/>
              <a:t>правовими нормами (законодавча діяльність);</a:t>
            </a:r>
            <a:endParaRPr lang="ru-RU" sz="2000" dirty="0"/>
          </a:p>
          <a:p>
            <a:pPr>
              <a:lnSpc>
                <a:spcPct val="80000"/>
              </a:lnSpc>
              <a:spcBef>
                <a:spcPts val="0"/>
              </a:spcBef>
            </a:pPr>
            <a:r>
              <a:rPr lang="uk-UA" sz="2000" dirty="0"/>
              <a:t>сфера регулювання, що реалізує право — галузь громадського життя, в якій фактично здійснюються правові норми (діяльність, що реалізує право).</a:t>
            </a:r>
            <a:endParaRPr lang="ru-RU" sz="2000" dirty="0"/>
          </a:p>
          <a:p>
            <a:endParaRPr lang="uk-UA" sz="2000" dirty="0" smtClean="0"/>
          </a:p>
          <a:p>
            <a:pPr marL="0" lvl="0" indent="0">
              <a:lnSpc>
                <a:spcPct val="80000"/>
              </a:lnSpc>
              <a:spcBef>
                <a:spcPts val="0"/>
              </a:spcBef>
              <a:buNone/>
            </a:pPr>
            <a:r>
              <a:rPr lang="uk-UA" sz="2000" u="sng" dirty="0"/>
              <a:t>За </a:t>
            </a:r>
            <a:r>
              <a:rPr lang="uk-UA" sz="2000" u="sng" dirty="0" smtClean="0"/>
              <a:t>блоками </a:t>
            </a:r>
            <a:r>
              <a:rPr lang="uk-UA" sz="2000" u="sng" dirty="0"/>
              <a:t>суспільних відносин:</a:t>
            </a:r>
            <a:endParaRPr lang="ru-RU" sz="2000" u="sng" dirty="0"/>
          </a:p>
          <a:p>
            <a:pPr>
              <a:lnSpc>
                <a:spcPct val="80000"/>
              </a:lnSpc>
              <a:spcBef>
                <a:spcPts val="0"/>
              </a:spcBef>
            </a:pPr>
            <a:r>
              <a:rPr lang="uk-UA" sz="2000" dirty="0"/>
              <a:t>сфера економічних, головним </a:t>
            </a:r>
            <a:r>
              <a:rPr lang="uk-UA" sz="2000" dirty="0" smtClean="0"/>
              <a:t>чином майнових, відносин: виробництво, обмін, розподіл. </a:t>
            </a:r>
            <a:r>
              <a:rPr lang="uk-UA" sz="2000" dirty="0"/>
              <a:t>Ці відносини (власності, розподілу, обміну</a:t>
            </a:r>
            <a:r>
              <a:rPr lang="uk-UA" sz="2000" dirty="0" smtClean="0"/>
              <a:t>, оплати праці тощо</a:t>
            </a:r>
            <a:r>
              <a:rPr lang="uk-UA" sz="2000" dirty="0"/>
              <a:t>) складають економічну основу </a:t>
            </a:r>
            <a:r>
              <a:rPr lang="uk-UA" sz="2000" dirty="0" smtClean="0"/>
              <a:t>суспільства;</a:t>
            </a:r>
            <a:endParaRPr lang="ru-RU" sz="2000" dirty="0"/>
          </a:p>
          <a:p>
            <a:pPr>
              <a:lnSpc>
                <a:spcPct val="80000"/>
              </a:lnSpc>
              <a:spcBef>
                <a:spcPts val="0"/>
              </a:spcBef>
            </a:pPr>
            <a:r>
              <a:rPr lang="uk-UA" sz="2000" dirty="0"/>
              <a:t>сфера політичних, головним чином </a:t>
            </a:r>
            <a:r>
              <a:rPr lang="uk-UA" sz="2000" dirty="0" smtClean="0"/>
              <a:t>управлінських, </a:t>
            </a:r>
            <a:r>
              <a:rPr lang="uk-UA" sz="2000" dirty="0"/>
              <a:t>відносин усередині країни і на міжнародній арені. </a:t>
            </a:r>
            <a:r>
              <a:rPr lang="uk-UA" sz="2000" dirty="0" smtClean="0"/>
              <a:t>Охоплюють </a:t>
            </a:r>
            <a:r>
              <a:rPr lang="uk-UA" sz="2000" dirty="0"/>
              <a:t>три гілки державної влади — законодавчу, виконавчу, судову. Управління </a:t>
            </a:r>
            <a:r>
              <a:rPr lang="uk-UA" sz="2000" dirty="0" smtClean="0"/>
              <a:t>здійснюється </a:t>
            </a:r>
            <a:r>
              <a:rPr lang="uk-UA" sz="2000" dirty="0"/>
              <a:t>за допомогою механізму субординації (панування — підкорення</a:t>
            </a:r>
            <a:r>
              <a:rPr lang="uk-UA" sz="2000" dirty="0" smtClean="0"/>
              <a:t>).;</a:t>
            </a:r>
            <a:endParaRPr lang="ru-RU" sz="2000" dirty="0"/>
          </a:p>
          <a:p>
            <a:pPr>
              <a:lnSpc>
                <a:spcPct val="80000"/>
              </a:lnSpc>
              <a:spcBef>
                <a:spcPts val="0"/>
              </a:spcBef>
            </a:pPr>
            <a:r>
              <a:rPr lang="uk-UA" sz="2000" dirty="0"/>
              <a:t>сфера соціально-культурних, у тому числі особистих </a:t>
            </a:r>
            <a:r>
              <a:rPr lang="uk-UA" sz="2000" dirty="0" smtClean="0"/>
              <a:t>немайнових, </a:t>
            </a:r>
            <a:r>
              <a:rPr lang="uk-UA" sz="2000" dirty="0"/>
              <a:t>відносин належить до галузі охорони здоров'я, освіти, культури, науки, соціального </a:t>
            </a:r>
            <a:r>
              <a:rPr lang="uk-UA" sz="2000" dirty="0" smtClean="0"/>
              <a:t>забезпечення;</a:t>
            </a:r>
            <a:endParaRPr lang="ru-RU" sz="2000" dirty="0"/>
          </a:p>
          <a:p>
            <a:pPr>
              <a:lnSpc>
                <a:spcPct val="80000"/>
              </a:lnSpc>
              <a:spcBef>
                <a:spcPts val="0"/>
              </a:spcBef>
            </a:pPr>
            <a:r>
              <a:rPr lang="uk-UA" sz="2000" dirty="0"/>
              <a:t>сфера судових і правоохоронних відносин, тобто відносин, пов'язаних </a:t>
            </a:r>
            <a:r>
              <a:rPr lang="uk-UA" sz="2000" dirty="0" smtClean="0"/>
              <a:t>з охороною (відверненням і припиненням порушень) суспільного порядку. </a:t>
            </a:r>
            <a:r>
              <a:rPr lang="uk-UA" sz="2000" dirty="0"/>
              <a:t>Боротьбу з правопорушеннями насамперед ведуть такі органи </a:t>
            </a:r>
            <a:r>
              <a:rPr lang="uk-UA" sz="2000" dirty="0" smtClean="0"/>
              <a:t>держави </a:t>
            </a:r>
            <a:r>
              <a:rPr lang="uk-UA" sz="2000" dirty="0"/>
              <a:t>як органи внутрішніх справ</a:t>
            </a:r>
            <a:r>
              <a:rPr lang="uk-UA" sz="2000" dirty="0" smtClean="0"/>
              <a:t>, прокуратура, </a:t>
            </a:r>
            <a:r>
              <a:rPr lang="uk-UA" sz="2000" dirty="0"/>
              <a:t>суд</a:t>
            </a:r>
            <a:r>
              <a:rPr lang="uk-UA" sz="2000" dirty="0" smtClean="0"/>
              <a:t>.</a:t>
            </a:r>
            <a:endParaRPr lang="ru-RU" sz="2000" dirty="0"/>
          </a:p>
        </p:txBody>
      </p:sp>
    </p:spTree>
    <p:extLst>
      <p:ext uri="{BB962C8B-B14F-4D97-AF65-F5344CB8AC3E}">
        <p14:creationId xmlns:p14="http://schemas.microsoft.com/office/powerpoint/2010/main" val="153445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80000"/>
              </a:lnSpc>
            </a:pPr>
            <a:r>
              <a:rPr lang="uk-UA" sz="3600" b="1" dirty="0"/>
              <a:t>Пріоритетні напрямки правового регулювання в сучасній Україні</a:t>
            </a:r>
            <a:endParaRPr lang="ru-RU" sz="3600" dirty="0"/>
          </a:p>
        </p:txBody>
      </p:sp>
      <p:sp>
        <p:nvSpPr>
          <p:cNvPr id="3" name="Объект 2"/>
          <p:cNvSpPr>
            <a:spLocks noGrp="1"/>
          </p:cNvSpPr>
          <p:nvPr>
            <p:ph idx="1"/>
          </p:nvPr>
        </p:nvSpPr>
        <p:spPr/>
        <p:txBody>
          <a:bodyPr>
            <a:normAutofit fontScale="77500" lnSpcReduction="20000"/>
          </a:bodyPr>
          <a:lstStyle/>
          <a:p>
            <a:r>
              <a:rPr lang="uk-UA" dirty="0"/>
              <a:t>у сфері економічних, майнових відносин — сприяння розвитку ринкових відносин, додержання рівності форм власності (державної, приватної, комунальної);</a:t>
            </a:r>
            <a:endParaRPr lang="ru-RU" dirty="0"/>
          </a:p>
          <a:p>
            <a:r>
              <a:rPr lang="uk-UA" dirty="0"/>
              <a:t>у політичній сфері — сприяння розвитку в цивілізованій формі політичного плюралізму за умови додержання громадянського миру і злагоди;</a:t>
            </a:r>
            <a:endParaRPr lang="ru-RU" dirty="0"/>
          </a:p>
          <a:p>
            <a:r>
              <a:rPr lang="uk-UA" dirty="0"/>
              <a:t>у сфері управлінських відносин — сприяння ефективній роботі управлінського апарату без збільшення його штату;</a:t>
            </a:r>
            <a:endParaRPr lang="ru-RU" dirty="0"/>
          </a:p>
          <a:p>
            <a:r>
              <a:rPr lang="uk-UA" dirty="0"/>
              <a:t>у сфері охорони суспільного порядку — боротьба з корупцією та іншими правопорушеннями, охорона і захист прав і свобод людини і громадянина</a:t>
            </a:r>
            <a:r>
              <a:rPr lang="uk-UA" dirty="0" smtClean="0"/>
              <a:t>.</a:t>
            </a:r>
            <a:endParaRPr lang="ru-RU" dirty="0"/>
          </a:p>
        </p:txBody>
      </p:sp>
    </p:spTree>
    <p:extLst>
      <p:ext uri="{BB962C8B-B14F-4D97-AF65-F5344CB8AC3E}">
        <p14:creationId xmlns:p14="http://schemas.microsoft.com/office/powerpoint/2010/main" val="303224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360040"/>
          </a:xfrm>
        </p:spPr>
        <p:txBody>
          <a:bodyPr>
            <a:normAutofit fontScale="90000"/>
          </a:bodyPr>
          <a:lstStyle/>
          <a:p>
            <a:r>
              <a:rPr lang="uk-UA" sz="3600" b="1" dirty="0"/>
              <a:t>Методи правового регулювання</a:t>
            </a:r>
            <a:endParaRPr lang="ru-RU" sz="3600" dirty="0"/>
          </a:p>
        </p:txBody>
      </p:sp>
      <p:sp>
        <p:nvSpPr>
          <p:cNvPr id="3" name="Объект 2"/>
          <p:cNvSpPr>
            <a:spLocks noGrp="1"/>
          </p:cNvSpPr>
          <p:nvPr>
            <p:ph idx="1"/>
          </p:nvPr>
        </p:nvSpPr>
        <p:spPr>
          <a:xfrm>
            <a:off x="107504" y="620688"/>
            <a:ext cx="8928992" cy="6237312"/>
          </a:xfrm>
        </p:spPr>
        <p:txBody>
          <a:bodyPr>
            <a:normAutofit fontScale="25000" lnSpcReduction="20000"/>
          </a:bodyPr>
          <a:lstStyle/>
          <a:p>
            <a:r>
              <a:rPr lang="uk-UA" sz="8000" b="1" dirty="0" smtClean="0"/>
              <a:t>Імперативний </a:t>
            </a:r>
            <a:r>
              <a:rPr lang="uk-UA" sz="8000" b="1" dirty="0"/>
              <a:t>метод</a:t>
            </a:r>
            <a:r>
              <a:rPr lang="uk-UA" sz="8000" dirty="0"/>
              <a:t> </a:t>
            </a:r>
            <a:r>
              <a:rPr lang="uk-UA" sz="8000" dirty="0" smtClean="0"/>
              <a:t> – </a:t>
            </a:r>
            <a:r>
              <a:rPr lang="uk-UA" sz="8000" dirty="0"/>
              <a:t>передбачає </a:t>
            </a:r>
            <a:r>
              <a:rPr lang="uk-UA" sz="8000" dirty="0" smtClean="0"/>
              <a:t>детальну </a:t>
            </a:r>
            <a:r>
              <a:rPr lang="uk-UA" sz="8000" dirty="0"/>
              <a:t>регламентацію </a:t>
            </a:r>
            <a:r>
              <a:rPr lang="uk-UA" sz="8000" dirty="0" smtClean="0"/>
              <a:t>поведінки. Ширшим </a:t>
            </a:r>
            <a:r>
              <a:rPr lang="uk-UA" sz="8000" dirty="0"/>
              <a:t>є встановлення обов'язків, обмежується ініціатива суб'єктів відносин. </a:t>
            </a:r>
            <a:r>
              <a:rPr lang="uk-UA" sz="8000" dirty="0" smtClean="0"/>
              <a:t>Регулюється </a:t>
            </a:r>
            <a:r>
              <a:rPr lang="uk-UA" sz="8000" dirty="0"/>
              <a:t>службова, управлінська або інша діяльність держави, </a:t>
            </a:r>
            <a:r>
              <a:rPr lang="uk-UA" sz="8000" dirty="0" smtClean="0"/>
              <a:t>територіальних громад, </a:t>
            </a:r>
            <a:r>
              <a:rPr lang="uk-UA" sz="8000" dirty="0"/>
              <a:t>місцевих органів самоврядування. </a:t>
            </a:r>
            <a:r>
              <a:rPr lang="uk-UA" sz="8000" dirty="0" smtClean="0"/>
              <a:t>Цей </a:t>
            </a:r>
            <a:r>
              <a:rPr lang="uk-UA" sz="8000" dirty="0"/>
              <a:t>метод є найбільш характерним </a:t>
            </a:r>
            <a:r>
              <a:rPr lang="uk-UA" sz="8000" dirty="0" smtClean="0"/>
              <a:t>для кримінального, адміністративного, конституційного права</a:t>
            </a:r>
            <a:r>
              <a:rPr lang="uk-UA" sz="8000" dirty="0"/>
              <a:t> тощо. </a:t>
            </a:r>
            <a:endParaRPr lang="ru-RU" sz="8000" dirty="0"/>
          </a:p>
          <a:p>
            <a:r>
              <a:rPr lang="uk-UA" sz="8000" b="1" dirty="0" smtClean="0"/>
              <a:t>Диспозитивний </a:t>
            </a:r>
            <a:r>
              <a:rPr lang="uk-UA" sz="8000" b="1" dirty="0"/>
              <a:t>метод</a:t>
            </a:r>
            <a:r>
              <a:rPr lang="uk-UA" sz="8000" dirty="0"/>
              <a:t> – передбачає впорядкування </a:t>
            </a:r>
            <a:r>
              <a:rPr lang="uk-UA" sz="8000" dirty="0" smtClean="0"/>
              <a:t>відносин </a:t>
            </a:r>
            <a:r>
              <a:rPr lang="uk-UA" sz="8000" dirty="0"/>
              <a:t>за допомогою дозволів, які передбачають </a:t>
            </a:r>
            <a:r>
              <a:rPr lang="uk-UA" sz="8000" dirty="0" smtClean="0"/>
              <a:t>саморегуляцію </a:t>
            </a:r>
            <a:r>
              <a:rPr lang="uk-UA" sz="8000" dirty="0"/>
              <a:t>суб'єктами </a:t>
            </a:r>
            <a:r>
              <a:rPr lang="uk-UA" sz="8000" dirty="0" smtClean="0"/>
              <a:t>поведінки. Перевага </a:t>
            </a:r>
            <a:r>
              <a:rPr lang="uk-UA" sz="8000" dirty="0"/>
              <a:t>надається дозволу, а не зобов'язанню та заборонам, учасники </a:t>
            </a:r>
            <a:r>
              <a:rPr lang="uk-UA" sz="8000" dirty="0" smtClean="0"/>
              <a:t>відносин </a:t>
            </a:r>
            <a:r>
              <a:rPr lang="uk-UA" sz="8000" dirty="0"/>
              <a:t>можуть відступати від визначених у правових актах варіантів </a:t>
            </a:r>
            <a:r>
              <a:rPr lang="uk-UA" sz="8000" dirty="0" smtClean="0"/>
              <a:t>поведінки. </a:t>
            </a:r>
            <a:r>
              <a:rPr lang="uk-UA" sz="8000" dirty="0"/>
              <a:t>Здійснюється шляхом: установлення правил, що встановлюють межі дозволеної поведінки; субсидіарних правил, які застосовуються лише в тому разі, якщо особи не домовилась про встановлення правил між собою; правил, що закріплюють принципи правового регулювання певної сфери суспільних відносин. («</a:t>
            </a:r>
            <a:r>
              <a:rPr lang="uk-UA" sz="8000" i="1" dirty="0"/>
              <a:t>Договір набирає чинності з </a:t>
            </a:r>
            <a:r>
              <a:rPr lang="uk-UA" sz="8000" i="1" dirty="0" smtClean="0"/>
              <a:t>…, </a:t>
            </a:r>
            <a:r>
              <a:rPr lang="uk-UA" sz="8000" i="1" dirty="0"/>
              <a:t>якщо інше не встановлено договором»</a:t>
            </a:r>
            <a:r>
              <a:rPr lang="uk-UA" sz="8000" dirty="0"/>
              <a:t>). Як правило, реалізується у </a:t>
            </a:r>
            <a:r>
              <a:rPr lang="uk-UA" sz="8000" dirty="0" err="1"/>
              <a:t>приватно-правових</a:t>
            </a:r>
            <a:r>
              <a:rPr lang="uk-UA" sz="8000" dirty="0"/>
              <a:t> галузях </a:t>
            </a:r>
            <a:r>
              <a:rPr lang="uk-UA" sz="8000" dirty="0" smtClean="0"/>
              <a:t>(цивільне, трудове, сімейне), </a:t>
            </a:r>
            <a:r>
              <a:rPr lang="uk-UA" sz="8000" dirty="0"/>
              <a:t>але він є характерним і для </a:t>
            </a:r>
            <a:r>
              <a:rPr lang="uk-UA" sz="8000" dirty="0" smtClean="0"/>
              <a:t>земельного права, </a:t>
            </a:r>
            <a:r>
              <a:rPr lang="uk-UA" sz="8000" dirty="0"/>
              <a:t>який базується на юридичній рівності </a:t>
            </a:r>
            <a:r>
              <a:rPr lang="uk-UA" sz="8000" dirty="0" smtClean="0"/>
              <a:t>сторін. </a:t>
            </a:r>
            <a:endParaRPr lang="ru-RU" sz="8000" dirty="0"/>
          </a:p>
          <a:p>
            <a:r>
              <a:rPr lang="uk-UA" sz="8000" b="1" dirty="0" smtClean="0"/>
              <a:t>Рекомендаційний </a:t>
            </a:r>
            <a:r>
              <a:rPr lang="uk-UA" sz="8000" b="1" dirty="0"/>
              <a:t>метод</a:t>
            </a:r>
            <a:r>
              <a:rPr lang="uk-UA" sz="8000" dirty="0"/>
              <a:t> – полягає у наданні </a:t>
            </a:r>
            <a:r>
              <a:rPr lang="uk-UA" sz="8000" dirty="0" smtClean="0"/>
              <a:t>вказівок</a:t>
            </a:r>
            <a:r>
              <a:rPr lang="uk-UA" sz="8000" dirty="0"/>
              <a:t>, що не несуть в собі обов’язкової </a:t>
            </a:r>
            <a:r>
              <a:rPr lang="uk-UA" sz="8000" dirty="0" smtClean="0"/>
              <a:t>сили. Приклад – розроблення державою трудових </a:t>
            </a:r>
            <a:r>
              <a:rPr lang="uk-UA" sz="8000" dirty="0"/>
              <a:t>договорів </a:t>
            </a:r>
            <a:r>
              <a:rPr lang="uk-UA" sz="8000" dirty="0" smtClean="0"/>
              <a:t>між роботодавцем та працівником.</a:t>
            </a:r>
            <a:endParaRPr lang="ru-RU" sz="8000" dirty="0"/>
          </a:p>
          <a:p>
            <a:r>
              <a:rPr lang="uk-UA" sz="8000" b="1" dirty="0" smtClean="0"/>
              <a:t>Заохочувальний </a:t>
            </a:r>
            <a:r>
              <a:rPr lang="uk-UA" sz="8000" b="1" dirty="0"/>
              <a:t>метод</a:t>
            </a:r>
            <a:r>
              <a:rPr lang="uk-UA" sz="8000" dirty="0"/>
              <a:t> – передбачає створення умов, за яких вибір суб'єктом певного варіанта поведінки надасть йому додаткових благ (додаткові </a:t>
            </a:r>
            <a:r>
              <a:rPr lang="uk-UA" sz="8000" dirty="0" smtClean="0"/>
              <a:t>дні відгулу).</a:t>
            </a:r>
            <a:endParaRPr lang="ru-RU" sz="8000" dirty="0"/>
          </a:p>
          <a:p>
            <a:endParaRPr lang="ru-RU" dirty="0"/>
          </a:p>
        </p:txBody>
      </p:sp>
    </p:spTree>
    <p:extLst>
      <p:ext uri="{BB962C8B-B14F-4D97-AF65-F5344CB8AC3E}">
        <p14:creationId xmlns:p14="http://schemas.microsoft.com/office/powerpoint/2010/main" val="418622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ПОНЯТТЯ НОРМИ ПРАВА, ВИДИ НОРМ ПРАВА</a:t>
            </a:r>
            <a:endParaRPr lang="ru-RU" dirty="0"/>
          </a:p>
        </p:txBody>
      </p:sp>
      <p:sp>
        <p:nvSpPr>
          <p:cNvPr id="3" name="Объект 2"/>
          <p:cNvSpPr>
            <a:spLocks noGrp="1"/>
          </p:cNvSpPr>
          <p:nvPr>
            <p:ph idx="1"/>
          </p:nvPr>
        </p:nvSpPr>
        <p:spPr/>
        <p:txBody>
          <a:bodyPr>
            <a:normAutofit fontScale="92500" lnSpcReduction="10000"/>
          </a:bodyPr>
          <a:lstStyle/>
          <a:p>
            <a:pPr marL="0" indent="0">
              <a:buNone/>
            </a:pPr>
            <a:r>
              <a:rPr lang="uk-UA" i="1" dirty="0"/>
              <a:t>Норма права — загальнообов'язкове, формально-визначене правило поведінки </a:t>
            </a:r>
            <a:r>
              <a:rPr lang="uk-UA" i="1" dirty="0" smtClean="0"/>
              <a:t>(зразок, </a:t>
            </a:r>
            <a:r>
              <a:rPr lang="uk-UA" i="1" dirty="0"/>
              <a:t>масштаб</a:t>
            </a:r>
            <a:r>
              <a:rPr lang="uk-UA" i="1" dirty="0" smtClean="0"/>
              <a:t>, еталон), </a:t>
            </a:r>
            <a:r>
              <a:rPr lang="uk-UA" i="1" dirty="0"/>
              <a:t>що його встановила або санкціонувала держава як регулятор суспільних відносин, забезпечуючи всіма заходами державного впливу (аж до примусу), а також таке, що офіційно закріплює міру свободи й справедливості відповідно до суспільних, групових та індивідуальних інтересів (волі) населення країни.</a:t>
            </a:r>
            <a:endParaRPr lang="ru-RU" i="1" dirty="0"/>
          </a:p>
        </p:txBody>
      </p:sp>
    </p:spTree>
    <p:extLst>
      <p:ext uri="{BB962C8B-B14F-4D97-AF65-F5344CB8AC3E}">
        <p14:creationId xmlns:p14="http://schemas.microsoft.com/office/powerpoint/2010/main" val="343171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490066"/>
          </a:xfrm>
        </p:spPr>
        <p:txBody>
          <a:bodyPr>
            <a:normAutofit fontScale="90000"/>
          </a:bodyPr>
          <a:lstStyle/>
          <a:p>
            <a:r>
              <a:rPr lang="uk-UA" sz="3600" b="1" dirty="0" smtClean="0"/>
              <a:t>Види норм </a:t>
            </a:r>
            <a:r>
              <a:rPr lang="uk-UA" sz="3600" b="1" dirty="0"/>
              <a:t>права</a:t>
            </a:r>
            <a:endParaRPr lang="ru-RU" sz="3600" dirty="0"/>
          </a:p>
        </p:txBody>
      </p:sp>
      <p:sp>
        <p:nvSpPr>
          <p:cNvPr id="3" name="Объект 2"/>
          <p:cNvSpPr>
            <a:spLocks noGrp="1"/>
          </p:cNvSpPr>
          <p:nvPr>
            <p:ph idx="1"/>
          </p:nvPr>
        </p:nvSpPr>
        <p:spPr>
          <a:xfrm>
            <a:off x="107504" y="692696"/>
            <a:ext cx="8856984" cy="5976664"/>
          </a:xfrm>
        </p:spPr>
        <p:txBody>
          <a:bodyPr>
            <a:normAutofit fontScale="92500" lnSpcReduction="20000"/>
          </a:bodyPr>
          <a:lstStyle/>
          <a:p>
            <a:pPr marL="0" indent="0" algn="just">
              <a:lnSpc>
                <a:spcPct val="80000"/>
              </a:lnSpc>
              <a:spcBef>
                <a:spcPts val="0"/>
              </a:spcBef>
              <a:buNone/>
            </a:pPr>
            <a:r>
              <a:rPr lang="uk-UA" sz="2400" u="sng" dirty="0" smtClean="0"/>
              <a:t>За </a:t>
            </a:r>
            <a:r>
              <a:rPr lang="uk-UA" sz="2400" u="sng" dirty="0"/>
              <a:t>предметом правового регулювання</a:t>
            </a:r>
            <a:r>
              <a:rPr lang="uk-UA" sz="2400" dirty="0"/>
              <a:t> (або за галузями права</a:t>
            </a:r>
            <a:r>
              <a:rPr lang="uk-UA" sz="2400" dirty="0" smtClean="0"/>
              <a:t>): конституційного права, адміністративного права, кримінального права, цивільного права, трудового права, екологічного права тощо.</a:t>
            </a:r>
          </a:p>
          <a:p>
            <a:pPr marL="0" indent="0">
              <a:lnSpc>
                <a:spcPct val="80000"/>
              </a:lnSpc>
              <a:spcBef>
                <a:spcPts val="0"/>
              </a:spcBef>
              <a:buNone/>
            </a:pPr>
            <a:endParaRPr lang="uk-UA" sz="2400" dirty="0"/>
          </a:p>
          <a:p>
            <a:pPr marL="0" indent="0">
              <a:lnSpc>
                <a:spcPct val="80000"/>
              </a:lnSpc>
              <a:spcBef>
                <a:spcPts val="0"/>
              </a:spcBef>
              <a:buNone/>
            </a:pPr>
            <a:r>
              <a:rPr lang="uk-UA" sz="2400" u="sng" dirty="0" smtClean="0"/>
              <a:t>За </a:t>
            </a:r>
            <a:r>
              <a:rPr lang="uk-UA" sz="2400" u="sng" dirty="0"/>
              <a:t>методом правового </a:t>
            </a:r>
            <a:r>
              <a:rPr lang="uk-UA" sz="2400" u="sng" dirty="0" smtClean="0"/>
              <a:t>регулювання</a:t>
            </a:r>
            <a:r>
              <a:rPr lang="uk-UA" sz="2400" dirty="0" smtClean="0"/>
              <a:t>:</a:t>
            </a:r>
            <a:endParaRPr lang="ru-RU" sz="2400" dirty="0"/>
          </a:p>
          <a:p>
            <a:pPr algn="just">
              <a:lnSpc>
                <a:spcPct val="80000"/>
              </a:lnSpc>
              <a:spcBef>
                <a:spcPts val="0"/>
              </a:spcBef>
            </a:pPr>
            <a:r>
              <a:rPr lang="uk-UA" sz="2400" b="1" dirty="0"/>
              <a:t>Імперативна норма</a:t>
            </a:r>
            <a:r>
              <a:rPr lang="uk-UA" sz="2400" dirty="0"/>
              <a:t> — виражає в категоричних розпорядженнях держави чітко позначені дії й не допускають </a:t>
            </a:r>
            <a:r>
              <a:rPr lang="uk-UA" sz="2400" dirty="0" smtClean="0"/>
              <a:t>відхилень </a:t>
            </a:r>
            <a:r>
              <a:rPr lang="uk-UA" sz="2400" dirty="0"/>
              <a:t>від вичерпного переліку прав і обов'язків </a:t>
            </a:r>
            <a:r>
              <a:rPr lang="uk-UA" sz="2400" dirty="0" smtClean="0"/>
              <a:t>суб'єктів (у</a:t>
            </a:r>
            <a:r>
              <a:rPr lang="uk-UA" sz="2400" i="1" dirty="0" smtClean="0"/>
              <a:t>сі </a:t>
            </a:r>
            <a:r>
              <a:rPr lang="uk-UA" sz="2400" i="1" dirty="0"/>
              <a:t>адміністративні норми в </a:t>
            </a:r>
            <a:r>
              <a:rPr lang="uk-UA" sz="2400" i="1" dirty="0" smtClean="0"/>
              <a:t>будівництві);</a:t>
            </a:r>
            <a:endParaRPr lang="ru-RU" sz="2400" dirty="0"/>
          </a:p>
          <a:p>
            <a:pPr algn="just">
              <a:lnSpc>
                <a:spcPct val="80000"/>
              </a:lnSpc>
              <a:spcBef>
                <a:spcPts val="0"/>
              </a:spcBef>
            </a:pPr>
            <a:r>
              <a:rPr lang="uk-UA" sz="2400" b="1" dirty="0"/>
              <a:t>Диспозитивна норма</a:t>
            </a:r>
            <a:r>
              <a:rPr lang="uk-UA" sz="2400" dirty="0"/>
              <a:t> — наказує варіант поведінки, але </a:t>
            </a:r>
            <a:r>
              <a:rPr lang="uk-UA" sz="2400" dirty="0" smtClean="0"/>
              <a:t>дозволяє </a:t>
            </a:r>
            <a:r>
              <a:rPr lang="uk-UA" sz="2400" dirty="0"/>
              <a:t>сторонам </a:t>
            </a:r>
            <a:r>
              <a:rPr lang="uk-UA" sz="2400" dirty="0" smtClean="0"/>
              <a:t>відносин </a:t>
            </a:r>
            <a:r>
              <a:rPr lang="uk-UA" sz="2400" dirty="0"/>
              <a:t>самим визначати права й обов'язки в окремих випадках, їх називають «</a:t>
            </a:r>
            <a:r>
              <a:rPr lang="uk-UA" sz="2400" dirty="0" err="1"/>
              <a:t>заповнювальними</a:t>
            </a:r>
            <a:r>
              <a:rPr lang="uk-UA" sz="2400" dirty="0"/>
              <a:t>», оскільки вони заповнюють відсутність угоди і діють лише тоді, коли сторони регульованих відносин не встановили для себе іншого </a:t>
            </a:r>
            <a:r>
              <a:rPr lang="uk-UA" sz="2400" dirty="0" smtClean="0"/>
              <a:t>правила. Можна </a:t>
            </a:r>
            <a:r>
              <a:rPr lang="uk-UA" sz="2400" dirty="0"/>
              <a:t>розпізнати через формулювання: «за відсутності іншої угоди», «якщо інше не встановлено в договорі» </a:t>
            </a:r>
            <a:r>
              <a:rPr lang="uk-UA" sz="2400" dirty="0" smtClean="0"/>
              <a:t>тощо.</a:t>
            </a:r>
            <a:endParaRPr lang="ru-RU" sz="2400" dirty="0"/>
          </a:p>
          <a:p>
            <a:pPr marL="0" indent="0">
              <a:lnSpc>
                <a:spcPct val="80000"/>
              </a:lnSpc>
              <a:spcBef>
                <a:spcPts val="0"/>
              </a:spcBef>
              <a:buNone/>
            </a:pPr>
            <a:endParaRPr lang="ru-RU" sz="2400" dirty="0"/>
          </a:p>
          <a:p>
            <a:pPr marL="0" indent="0">
              <a:spcBef>
                <a:spcPts val="0"/>
              </a:spcBef>
              <a:buNone/>
            </a:pPr>
            <a:r>
              <a:rPr lang="uk-UA" sz="2400" u="sng" dirty="0" smtClean="0"/>
              <a:t>За </a:t>
            </a:r>
            <a:r>
              <a:rPr lang="uk-UA" sz="2400" u="sng" dirty="0"/>
              <a:t>субординацією в правовому регулюванні:</a:t>
            </a:r>
            <a:endParaRPr lang="ru-RU" sz="2400" u="sng" dirty="0"/>
          </a:p>
          <a:p>
            <a:pPr algn="just">
              <a:spcBef>
                <a:spcPts val="0"/>
              </a:spcBef>
            </a:pPr>
            <a:r>
              <a:rPr lang="uk-UA" sz="2400" dirty="0" smtClean="0"/>
              <a:t>норма </a:t>
            </a:r>
            <a:r>
              <a:rPr lang="uk-UA" sz="2400" b="1" dirty="0"/>
              <a:t>матеріального права</a:t>
            </a:r>
            <a:r>
              <a:rPr lang="uk-UA" sz="2400" dirty="0"/>
              <a:t> — норма, що є первинним регулятором суспільних відносин: містить правило (права,</a:t>
            </a:r>
            <a:r>
              <a:rPr lang="uk-UA" sz="2400" dirty="0" err="1"/>
              <a:t> </a:t>
            </a:r>
            <a:r>
              <a:rPr lang="uk-UA" sz="2400" dirty="0" err="1" smtClean="0"/>
              <a:t>обо</a:t>
            </a:r>
            <a:r>
              <a:rPr lang="uk-UA" sz="2400" dirty="0" smtClean="0"/>
              <a:t>в</a:t>
            </a:r>
            <a:r>
              <a:rPr lang="en-US" sz="2400" dirty="0" smtClean="0"/>
              <a:t>’</a:t>
            </a:r>
            <a:r>
              <a:rPr lang="uk-UA" sz="2400" dirty="0" err="1" smtClean="0"/>
              <a:t>язки</a:t>
            </a:r>
            <a:r>
              <a:rPr lang="uk-UA" sz="2400" dirty="0" smtClean="0"/>
              <a:t>, </a:t>
            </a:r>
            <a:r>
              <a:rPr lang="uk-UA" sz="2400" dirty="0"/>
              <a:t>заборони), на підставі якого можна вирішити справу по </a:t>
            </a:r>
            <a:r>
              <a:rPr lang="uk-UA" sz="2400" dirty="0" smtClean="0"/>
              <a:t>суті;</a:t>
            </a:r>
            <a:endParaRPr lang="ru-RU" sz="2400" dirty="0"/>
          </a:p>
          <a:p>
            <a:pPr algn="just">
              <a:spcBef>
                <a:spcPts val="0"/>
              </a:spcBef>
            </a:pPr>
            <a:r>
              <a:rPr lang="uk-UA" sz="2400" dirty="0" smtClean="0"/>
              <a:t>норма </a:t>
            </a:r>
            <a:r>
              <a:rPr lang="uk-UA" sz="2400" b="1" dirty="0"/>
              <a:t>процесуального права</a:t>
            </a:r>
            <a:r>
              <a:rPr lang="uk-UA" sz="2400" dirty="0"/>
              <a:t> — норма, що встановлює оптимальний порядок застосування </a:t>
            </a:r>
            <a:r>
              <a:rPr lang="uk-UA" sz="2400" dirty="0" smtClean="0"/>
              <a:t>норм матеріального права, </a:t>
            </a:r>
            <a:r>
              <a:rPr lang="uk-UA" sz="2400" dirty="0"/>
              <a:t>на підставі якого можна вирішити справу по суті. Наприклад, порядок розслідування злочину, порядок виклику свідків до суду тощо</a:t>
            </a:r>
            <a:r>
              <a:rPr lang="uk-UA" sz="2400" dirty="0" smtClean="0"/>
              <a:t>.</a:t>
            </a:r>
            <a:endParaRPr lang="ru-RU" sz="2400" dirty="0"/>
          </a:p>
        </p:txBody>
      </p:sp>
    </p:spTree>
    <p:extLst>
      <p:ext uri="{BB962C8B-B14F-4D97-AF65-F5344CB8AC3E}">
        <p14:creationId xmlns:p14="http://schemas.microsoft.com/office/powerpoint/2010/main" val="308756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490066"/>
          </a:xfrm>
        </p:spPr>
        <p:txBody>
          <a:bodyPr>
            <a:normAutofit fontScale="90000"/>
          </a:bodyPr>
          <a:lstStyle/>
          <a:p>
            <a:r>
              <a:rPr lang="uk-UA" sz="3600" b="1" dirty="0"/>
              <a:t>Спеціалізовані норми </a:t>
            </a:r>
            <a:r>
              <a:rPr lang="uk-UA" sz="3600" b="1" dirty="0" smtClean="0"/>
              <a:t>права</a:t>
            </a:r>
            <a:endParaRPr lang="ru-RU" sz="3600" dirty="0"/>
          </a:p>
        </p:txBody>
      </p:sp>
      <p:sp>
        <p:nvSpPr>
          <p:cNvPr id="3" name="Объект 2"/>
          <p:cNvSpPr>
            <a:spLocks noGrp="1"/>
          </p:cNvSpPr>
          <p:nvPr>
            <p:ph idx="1"/>
          </p:nvPr>
        </p:nvSpPr>
        <p:spPr>
          <a:xfrm>
            <a:off x="179512" y="548680"/>
            <a:ext cx="8784976" cy="6192688"/>
          </a:xfrm>
        </p:spPr>
        <p:txBody>
          <a:bodyPr>
            <a:noAutofit/>
          </a:bodyPr>
          <a:lstStyle/>
          <a:p>
            <a:pPr marL="0" indent="0" algn="ctr">
              <a:lnSpc>
                <a:spcPct val="80000"/>
              </a:lnSpc>
              <a:spcBef>
                <a:spcPts val="0"/>
              </a:spcBef>
              <a:buNone/>
            </a:pPr>
            <a:endParaRPr lang="uk-UA" sz="2000" dirty="0" smtClean="0"/>
          </a:p>
          <a:p>
            <a:pPr marL="0" indent="0" algn="ctr">
              <a:lnSpc>
                <a:spcPct val="80000"/>
              </a:lnSpc>
              <a:spcBef>
                <a:spcPts val="0"/>
              </a:spcBef>
              <a:buNone/>
            </a:pPr>
            <a:endParaRPr lang="uk-UA" sz="2000" dirty="0"/>
          </a:p>
          <a:p>
            <a:pPr marL="0" indent="0" algn="ctr">
              <a:lnSpc>
                <a:spcPct val="80000"/>
              </a:lnSpc>
              <a:spcBef>
                <a:spcPts val="0"/>
              </a:spcBef>
              <a:buNone/>
            </a:pPr>
            <a:r>
              <a:rPr lang="uk-UA" sz="2000" dirty="0" smtClean="0"/>
              <a:t>Можуть </a:t>
            </a:r>
            <a:r>
              <a:rPr lang="uk-UA" sz="2000" dirty="0"/>
              <a:t>бути поділені на дві групи:</a:t>
            </a:r>
            <a:endParaRPr lang="ru-RU" sz="2000" dirty="0"/>
          </a:p>
          <a:p>
            <a:pPr algn="just">
              <a:lnSpc>
                <a:spcPct val="80000"/>
              </a:lnSpc>
              <a:spcBef>
                <a:spcPts val="0"/>
              </a:spcBef>
            </a:pPr>
            <a:r>
              <a:rPr lang="uk-UA" sz="2000" dirty="0"/>
              <a:t>відправні </a:t>
            </a:r>
            <a:r>
              <a:rPr lang="uk-UA" sz="2000" dirty="0" smtClean="0"/>
              <a:t>норми (норми-засади, норми-завдання, норми-принципи);</a:t>
            </a:r>
            <a:endParaRPr lang="ru-RU" sz="2000" dirty="0"/>
          </a:p>
          <a:p>
            <a:pPr algn="just">
              <a:lnSpc>
                <a:spcPct val="80000"/>
              </a:lnSpc>
              <a:spcBef>
                <a:spcPts val="0"/>
              </a:spcBef>
            </a:pPr>
            <a:r>
              <a:rPr lang="uk-UA" sz="2000" dirty="0"/>
              <a:t>інші спеціалізовані норми</a:t>
            </a:r>
            <a:r>
              <a:rPr lang="uk-UA" sz="2000" dirty="0" smtClean="0"/>
              <a:t>.</a:t>
            </a:r>
          </a:p>
          <a:p>
            <a:pPr algn="just">
              <a:lnSpc>
                <a:spcPct val="80000"/>
              </a:lnSpc>
              <a:spcBef>
                <a:spcPts val="0"/>
              </a:spcBef>
            </a:pPr>
            <a:endParaRPr lang="uk-UA" sz="2000" dirty="0" smtClean="0"/>
          </a:p>
          <a:p>
            <a:pPr algn="just">
              <a:lnSpc>
                <a:spcPct val="80000"/>
              </a:lnSpc>
              <a:spcBef>
                <a:spcPts val="0"/>
              </a:spcBef>
            </a:pPr>
            <a:endParaRPr lang="uk-UA" sz="2000" dirty="0"/>
          </a:p>
          <a:p>
            <a:pPr marL="0" indent="0" algn="ctr">
              <a:lnSpc>
                <a:spcPct val="80000"/>
              </a:lnSpc>
              <a:spcBef>
                <a:spcPts val="0"/>
              </a:spcBef>
              <a:buNone/>
            </a:pPr>
            <a:r>
              <a:rPr lang="uk-UA" sz="2000" b="1" dirty="0"/>
              <a:t>ЗАКОН УКРАЇНИ «Про будівельні норми» (Відомості Верховної Ради України (ВВР), 2010, № 5, ст.41</a:t>
            </a:r>
            <a:r>
              <a:rPr lang="uk-UA" sz="2000" b="1" dirty="0" smtClean="0"/>
              <a:t>)</a:t>
            </a:r>
          </a:p>
          <a:p>
            <a:pPr marL="0" indent="0" algn="just">
              <a:lnSpc>
                <a:spcPct val="80000"/>
              </a:lnSpc>
              <a:spcBef>
                <a:spcPts val="0"/>
              </a:spcBef>
              <a:buNone/>
            </a:pPr>
            <a:r>
              <a:rPr lang="uk-UA" sz="2000" b="1" dirty="0" smtClean="0"/>
              <a:t>Стаття </a:t>
            </a:r>
            <a:r>
              <a:rPr lang="uk-UA" sz="2000" b="1" dirty="0"/>
              <a:t>4.</a:t>
            </a:r>
            <a:r>
              <a:rPr lang="uk-UA" sz="2000" dirty="0"/>
              <a:t> Принципи державної політики у сфері нормування у будівництві</a:t>
            </a:r>
            <a:endParaRPr lang="ru-RU" sz="2000" dirty="0"/>
          </a:p>
          <a:p>
            <a:pPr marL="0" indent="0" algn="just">
              <a:lnSpc>
                <a:spcPct val="80000"/>
              </a:lnSpc>
              <a:spcBef>
                <a:spcPts val="0"/>
              </a:spcBef>
              <a:buNone/>
            </a:pPr>
            <a:r>
              <a:rPr lang="uk-UA" sz="2000" dirty="0"/>
              <a:t>1. Державна політика у сфері нормування у будівництві базується на таких принципах:</a:t>
            </a:r>
            <a:endParaRPr lang="ru-RU" sz="2000" dirty="0"/>
          </a:p>
          <a:p>
            <a:pPr marL="0" indent="0" algn="just">
              <a:lnSpc>
                <a:spcPct val="80000"/>
              </a:lnSpc>
              <a:spcBef>
                <a:spcPts val="0"/>
              </a:spcBef>
              <a:buNone/>
            </a:pPr>
            <a:r>
              <a:rPr lang="uk-UA" sz="2000" dirty="0"/>
              <a:t>1) створення безпечних умов для життя та здоров’я людини;</a:t>
            </a:r>
            <a:endParaRPr lang="ru-RU" sz="2000" dirty="0"/>
          </a:p>
          <a:p>
            <a:pPr marL="0" indent="0" algn="just">
              <a:lnSpc>
                <a:spcPct val="80000"/>
              </a:lnSpc>
              <a:spcBef>
                <a:spcPts val="0"/>
              </a:spcBef>
              <a:buNone/>
            </a:pPr>
            <a:r>
              <a:rPr lang="uk-UA" sz="2000" dirty="0"/>
              <a:t>2) відкритості, прозорості і демократичності процедури розроблення, погодження та затвердження будівельних норм;</a:t>
            </a:r>
            <a:endParaRPr lang="ru-RU" sz="2000" dirty="0"/>
          </a:p>
          <a:p>
            <a:pPr marL="0" indent="0" algn="just">
              <a:lnSpc>
                <a:spcPct val="80000"/>
              </a:lnSpc>
              <a:spcBef>
                <a:spcPts val="0"/>
              </a:spcBef>
              <a:buNone/>
            </a:pPr>
            <a:r>
              <a:rPr lang="uk-UA" sz="2000" dirty="0"/>
              <a:t>3) доступності інформації про чинні будівельні норми;</a:t>
            </a:r>
            <a:endParaRPr lang="ru-RU" sz="2000" dirty="0"/>
          </a:p>
          <a:p>
            <a:pPr marL="0" indent="0" algn="just">
              <a:lnSpc>
                <a:spcPct val="80000"/>
              </a:lnSpc>
              <a:spcBef>
                <a:spcPts val="0"/>
              </a:spcBef>
              <a:buNone/>
            </a:pPr>
            <a:r>
              <a:rPr lang="uk-UA" sz="2000" dirty="0"/>
              <a:t>4) відповідності будівельних норм сучасним досягненням науки і техніки;</a:t>
            </a:r>
            <a:endParaRPr lang="ru-RU" sz="2000" dirty="0"/>
          </a:p>
          <a:p>
            <a:pPr marL="0" indent="0" algn="just">
              <a:lnSpc>
                <a:spcPct val="80000"/>
              </a:lnSpc>
              <a:spcBef>
                <a:spcPts val="0"/>
              </a:spcBef>
              <a:buNone/>
            </a:pPr>
            <a:r>
              <a:rPr lang="uk-UA" sz="2000" dirty="0"/>
              <a:t>5) відповідності будівельних норм вимогам законодавства, міжнародних норм та правил.</a:t>
            </a:r>
            <a:endParaRPr lang="ru-RU" sz="2000" dirty="0"/>
          </a:p>
          <a:p>
            <a:pPr algn="just">
              <a:lnSpc>
                <a:spcPct val="80000"/>
              </a:lnSpc>
              <a:spcBef>
                <a:spcPts val="0"/>
              </a:spcBef>
            </a:pPr>
            <a:endParaRPr lang="ru-RU" sz="2000" dirty="0"/>
          </a:p>
          <a:p>
            <a:pPr algn="just">
              <a:lnSpc>
                <a:spcPct val="80000"/>
              </a:lnSpc>
              <a:spcBef>
                <a:spcPts val="0"/>
              </a:spcBef>
            </a:pPr>
            <a:endParaRPr lang="uk-UA" sz="1400" dirty="0" smtClean="0"/>
          </a:p>
        </p:txBody>
      </p:sp>
    </p:spTree>
    <p:extLst>
      <p:ext uri="{BB962C8B-B14F-4D97-AF65-F5344CB8AC3E}">
        <p14:creationId xmlns:p14="http://schemas.microsoft.com/office/powerpoint/2010/main" val="145486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56"/>
            <a:ext cx="8229600" cy="490066"/>
          </a:xfrm>
        </p:spPr>
        <p:txBody>
          <a:bodyPr>
            <a:normAutofit fontScale="90000"/>
          </a:bodyPr>
          <a:lstStyle/>
          <a:p>
            <a:r>
              <a:rPr lang="uk-UA" sz="3600" b="1" dirty="0" smtClean="0"/>
              <a:t>Інші спеціалізовані </a:t>
            </a:r>
            <a:r>
              <a:rPr lang="uk-UA" sz="3600" b="1" dirty="0"/>
              <a:t>норми </a:t>
            </a:r>
            <a:r>
              <a:rPr lang="uk-UA" sz="3600" b="1" dirty="0" smtClean="0"/>
              <a:t>права</a:t>
            </a:r>
            <a:endParaRPr lang="ru-RU" sz="3600" dirty="0"/>
          </a:p>
        </p:txBody>
      </p:sp>
      <p:sp>
        <p:nvSpPr>
          <p:cNvPr id="3" name="Объект 2"/>
          <p:cNvSpPr>
            <a:spLocks noGrp="1"/>
          </p:cNvSpPr>
          <p:nvPr>
            <p:ph idx="1"/>
          </p:nvPr>
        </p:nvSpPr>
        <p:spPr>
          <a:xfrm>
            <a:off x="179512" y="548680"/>
            <a:ext cx="8784976" cy="6192688"/>
          </a:xfrm>
        </p:spPr>
        <p:txBody>
          <a:bodyPr>
            <a:noAutofit/>
          </a:bodyPr>
          <a:lstStyle/>
          <a:p>
            <a:pPr marL="0" indent="0" algn="just">
              <a:lnSpc>
                <a:spcPct val="80000"/>
              </a:lnSpc>
              <a:spcBef>
                <a:spcPts val="0"/>
              </a:spcBef>
              <a:buNone/>
            </a:pPr>
            <a:r>
              <a:rPr lang="uk-UA" sz="2000" dirty="0" smtClean="0"/>
              <a:t>Інші </a:t>
            </a:r>
            <a:r>
              <a:rPr lang="uk-UA" sz="2000" dirty="0"/>
              <a:t>спеціалізовані норми можна умовно поділити на дві підгрупи:</a:t>
            </a:r>
            <a:endParaRPr lang="ru-RU" sz="2000" dirty="0"/>
          </a:p>
          <a:p>
            <a:pPr algn="just">
              <a:lnSpc>
                <a:spcPct val="80000"/>
              </a:lnSpc>
              <a:spcBef>
                <a:spcPts val="0"/>
              </a:spcBef>
              <a:buFont typeface="Wingdings" pitchFamily="2" charset="2"/>
              <a:buChar char="Ø"/>
            </a:pPr>
            <a:endParaRPr lang="uk-UA" sz="2000" b="1" dirty="0" smtClean="0"/>
          </a:p>
          <a:p>
            <a:pPr algn="just">
              <a:lnSpc>
                <a:spcPct val="80000"/>
              </a:lnSpc>
              <a:spcBef>
                <a:spcPts val="0"/>
              </a:spcBef>
              <a:buFont typeface="Wingdings" pitchFamily="2" charset="2"/>
              <a:buChar char="Ø"/>
            </a:pPr>
            <a:r>
              <a:rPr lang="uk-UA" sz="2000" b="1" dirty="0" smtClean="0"/>
              <a:t>Підгрупа </a:t>
            </a:r>
            <a:r>
              <a:rPr lang="uk-UA" sz="2000" b="1" dirty="0" err="1"/>
              <a:t>системозберігальних</a:t>
            </a:r>
            <a:r>
              <a:rPr lang="uk-UA" sz="2000" b="1" dirty="0"/>
              <a:t> норм</a:t>
            </a:r>
            <a:endParaRPr lang="ru-RU" sz="2000" b="1" dirty="0"/>
          </a:p>
          <a:p>
            <a:pPr algn="just">
              <a:lnSpc>
                <a:spcPct val="80000"/>
              </a:lnSpc>
              <a:spcBef>
                <a:spcPts val="0"/>
              </a:spcBef>
            </a:pPr>
            <a:r>
              <a:rPr lang="uk-UA" sz="2000" u="sng" dirty="0"/>
              <a:t>Колізійні норми</a:t>
            </a:r>
            <a:r>
              <a:rPr lang="uk-UA" sz="2000" dirty="0"/>
              <a:t> </a:t>
            </a:r>
            <a:r>
              <a:rPr lang="uk-UA" sz="2000" dirty="0" smtClean="0"/>
              <a:t>— встановлюють </a:t>
            </a:r>
            <a:r>
              <a:rPr lang="uk-UA" sz="2000" dirty="0"/>
              <a:t>правила вибору норми </a:t>
            </a:r>
            <a:r>
              <a:rPr lang="uk-UA" sz="2000" dirty="0" smtClean="0"/>
              <a:t>права за </a:t>
            </a:r>
            <a:r>
              <a:rPr lang="uk-UA" sz="2000" dirty="0"/>
              <a:t>наявності розбіжності між нормами, що регулюють однакові </a:t>
            </a:r>
            <a:r>
              <a:rPr lang="uk-UA" sz="2000" dirty="0" smtClean="0"/>
              <a:t>обставини; </a:t>
            </a:r>
            <a:endParaRPr lang="ru-RU" sz="2000" dirty="0"/>
          </a:p>
          <a:p>
            <a:pPr algn="just">
              <a:lnSpc>
                <a:spcPct val="80000"/>
              </a:lnSpc>
              <a:spcBef>
                <a:spcPts val="0"/>
              </a:spcBef>
            </a:pPr>
            <a:r>
              <a:rPr lang="uk-UA" sz="2000" u="sng" dirty="0"/>
              <a:t>Оперативні норми</a:t>
            </a:r>
            <a:r>
              <a:rPr lang="uk-UA" sz="2000" dirty="0"/>
              <a:t> </a:t>
            </a:r>
            <a:r>
              <a:rPr lang="uk-UA" sz="2000" dirty="0" smtClean="0"/>
              <a:t>— спрямовані </a:t>
            </a:r>
            <a:r>
              <a:rPr lang="uk-UA" sz="2000" dirty="0"/>
              <a:t>вводити в дію і припиняти дії </a:t>
            </a:r>
            <a:r>
              <a:rPr lang="uk-UA" sz="2000" dirty="0" smtClean="0"/>
              <a:t>норм права.</a:t>
            </a:r>
          </a:p>
          <a:p>
            <a:pPr algn="just">
              <a:lnSpc>
                <a:spcPct val="80000"/>
              </a:lnSpc>
              <a:spcBef>
                <a:spcPts val="0"/>
              </a:spcBef>
              <a:buFont typeface="Wingdings" pitchFamily="2" charset="2"/>
              <a:buChar char="Ø"/>
            </a:pPr>
            <a:endParaRPr lang="uk-UA" sz="2000" b="1" dirty="0" smtClean="0"/>
          </a:p>
          <a:p>
            <a:pPr algn="just">
              <a:lnSpc>
                <a:spcPct val="80000"/>
              </a:lnSpc>
              <a:spcBef>
                <a:spcPts val="0"/>
              </a:spcBef>
              <a:buFont typeface="Wingdings" pitchFamily="2" charset="2"/>
              <a:buChar char="Ø"/>
            </a:pPr>
            <a:r>
              <a:rPr lang="uk-UA" sz="2000" b="1" dirty="0" smtClean="0"/>
              <a:t>Підгрупа </a:t>
            </a:r>
            <a:r>
              <a:rPr lang="uk-UA" sz="2000" b="1" dirty="0" err="1"/>
              <a:t>системоспрощувальних</a:t>
            </a:r>
            <a:r>
              <a:rPr lang="uk-UA" sz="2000" b="1" dirty="0"/>
              <a:t> норм</a:t>
            </a:r>
            <a:endParaRPr lang="ru-RU" sz="2000" b="1" dirty="0"/>
          </a:p>
          <a:p>
            <a:pPr algn="just">
              <a:lnSpc>
                <a:spcPct val="80000"/>
              </a:lnSpc>
              <a:spcBef>
                <a:spcPts val="0"/>
              </a:spcBef>
            </a:pPr>
            <a:r>
              <a:rPr lang="uk-UA" sz="2000" u="sng" dirty="0"/>
              <a:t>Норми-дефініції</a:t>
            </a:r>
            <a:r>
              <a:rPr lang="uk-UA" sz="2000" dirty="0"/>
              <a:t> </a:t>
            </a:r>
            <a:r>
              <a:rPr lang="uk-UA" sz="2000" dirty="0" smtClean="0"/>
              <a:t>— визначення </a:t>
            </a:r>
            <a:r>
              <a:rPr lang="uk-UA" sz="2000" dirty="0"/>
              <a:t>правових категорій і </a:t>
            </a:r>
            <a:r>
              <a:rPr lang="uk-UA" sz="2000" dirty="0" smtClean="0"/>
              <a:t>понять; </a:t>
            </a:r>
            <a:endParaRPr lang="ru-RU" sz="2000" dirty="0"/>
          </a:p>
          <a:p>
            <a:pPr algn="just">
              <a:lnSpc>
                <a:spcPct val="80000"/>
              </a:lnSpc>
              <a:spcBef>
                <a:spcPts val="0"/>
              </a:spcBef>
            </a:pPr>
            <a:r>
              <a:rPr lang="uk-UA" sz="2000" u="sng" dirty="0"/>
              <a:t>Норми-строки</a:t>
            </a:r>
            <a:r>
              <a:rPr lang="uk-UA" sz="2000" dirty="0"/>
              <a:t> — це норми, які містять правила обчислення строків</a:t>
            </a:r>
            <a:r>
              <a:rPr lang="uk-UA" sz="2000" dirty="0" smtClean="0"/>
              <a:t>.;</a:t>
            </a:r>
            <a:endParaRPr lang="ru-RU" sz="2000" dirty="0"/>
          </a:p>
          <a:p>
            <a:pPr algn="just">
              <a:lnSpc>
                <a:spcPct val="80000"/>
              </a:lnSpc>
              <a:spcBef>
                <a:spcPts val="0"/>
              </a:spcBef>
            </a:pPr>
            <a:r>
              <a:rPr lang="uk-UA" sz="2000" u="sng" dirty="0"/>
              <a:t>Норми-презумпції</a:t>
            </a:r>
            <a:r>
              <a:rPr lang="uk-UA" sz="2000" dirty="0"/>
              <a:t> — це норми, які закріплюють припущення щодо наявності або відсутності </a:t>
            </a:r>
            <a:r>
              <a:rPr lang="uk-UA" sz="2000" dirty="0" smtClean="0"/>
              <a:t>юридичних </a:t>
            </a:r>
            <a:r>
              <a:rPr lang="uk-UA" sz="2000" dirty="0"/>
              <a:t>фактів. Напр., ЦК України встановлює </a:t>
            </a:r>
            <a:r>
              <a:rPr lang="uk-UA" sz="2000" dirty="0" smtClean="0"/>
              <a:t>презумпцію </a:t>
            </a:r>
            <a:r>
              <a:rPr lang="uk-UA" sz="2000" dirty="0"/>
              <a:t>винності особи, яка завдала шкоди, або презумпцію недостовірності негативної інформації, поширеної про особу.</a:t>
            </a:r>
            <a:endParaRPr lang="ru-RU" sz="2000" dirty="0"/>
          </a:p>
          <a:p>
            <a:pPr algn="just">
              <a:lnSpc>
                <a:spcPct val="80000"/>
              </a:lnSpc>
              <a:spcBef>
                <a:spcPts val="0"/>
              </a:spcBef>
            </a:pPr>
            <a:r>
              <a:rPr lang="uk-UA" sz="2000" u="sng" dirty="0"/>
              <a:t>Норми-преюдиції</a:t>
            </a:r>
            <a:r>
              <a:rPr lang="uk-UA" sz="2000" dirty="0"/>
              <a:t> </a:t>
            </a:r>
            <a:r>
              <a:rPr lang="uk-UA" sz="2000" dirty="0" smtClean="0"/>
              <a:t>— норми</a:t>
            </a:r>
            <a:r>
              <a:rPr lang="uk-UA" sz="2000" dirty="0"/>
              <a:t>, що виключають будь-яке оспорювання наявності вже доведеного юридичного факту, який дістав оцінку і закріплення в юридичному акті, що набрав чинності. Наприклад, згідно з ст. 61 ЦПК </a:t>
            </a:r>
            <a:r>
              <a:rPr lang="uk-UA" sz="2000" dirty="0" smtClean="0"/>
              <a:t>обставини</a:t>
            </a:r>
            <a:r>
              <a:rPr lang="uk-UA" sz="2000" dirty="0"/>
              <a:t>, установлені </a:t>
            </a:r>
            <a:r>
              <a:rPr lang="uk-UA" sz="2000" dirty="0" smtClean="0"/>
              <a:t>судом у цивільній, </a:t>
            </a:r>
            <a:r>
              <a:rPr lang="uk-UA" sz="2000" dirty="0"/>
              <a:t>господарській або адміністративній справі, </a:t>
            </a:r>
            <a:r>
              <a:rPr lang="uk-UA" sz="2000" dirty="0" smtClean="0"/>
              <a:t>не </a:t>
            </a:r>
            <a:r>
              <a:rPr lang="uk-UA" sz="2000" dirty="0"/>
              <a:t>доказуються при розгляді інших справ, у яких беруть участь ті самі особи або особа, щодо якої встановлено ці обставини.</a:t>
            </a:r>
            <a:endParaRPr lang="ru-RU" sz="2000" dirty="0"/>
          </a:p>
          <a:p>
            <a:pPr algn="just">
              <a:lnSpc>
                <a:spcPct val="80000"/>
              </a:lnSpc>
              <a:spcBef>
                <a:spcPts val="0"/>
              </a:spcBef>
            </a:pPr>
            <a:r>
              <a:rPr lang="uk-UA" sz="2000" u="sng" dirty="0"/>
              <a:t>Норми-фікції</a:t>
            </a:r>
            <a:r>
              <a:rPr lang="uk-UA" sz="2000" dirty="0"/>
              <a:t> — це норми, які для цілей правового регулювання визнають наявними ті юридичні факти, що відсутні в реальному житті, і навпаки</a:t>
            </a:r>
            <a:r>
              <a:rPr lang="uk-UA" sz="2000" dirty="0" smtClean="0"/>
              <a:t>. (л</a:t>
            </a:r>
            <a:r>
              <a:rPr lang="uk-UA" sz="2000" i="1" dirty="0" smtClean="0"/>
              <a:t>ізингоотримувач </a:t>
            </a:r>
            <a:r>
              <a:rPr lang="uk-UA" sz="2000" i="1" dirty="0"/>
              <a:t>пред’являє вимоги до </a:t>
            </a:r>
            <a:r>
              <a:rPr lang="uk-UA" sz="2000" i="1" dirty="0" smtClean="0"/>
              <a:t>продавця).</a:t>
            </a:r>
            <a:endParaRPr lang="ru-RU" sz="2000" dirty="0"/>
          </a:p>
        </p:txBody>
      </p:sp>
    </p:spTree>
    <p:extLst>
      <p:ext uri="{BB962C8B-B14F-4D97-AF65-F5344CB8AC3E}">
        <p14:creationId xmlns:p14="http://schemas.microsoft.com/office/powerpoint/2010/main" val="842957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1986</Words>
  <Application>Microsoft Office PowerPoint</Application>
  <PresentationFormat>Экран (4:3)</PresentationFormat>
  <Paragraphs>191</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ТЕМА 1. НОРМАТИВНО-ПРАВОВЕ РЕГУЛЮВАННЯ БУДІВЕЛЬНОЇ ТА МІСТОБУДІВНОЇ ДІЯЛЬНОСТІ</vt:lpstr>
      <vt:lpstr>ПОНЯТТЯ ПРАВОВОГО РЕГУЛЮВАННЯ </vt:lpstr>
      <vt:lpstr>Класифікація сфер правового регулювання</vt:lpstr>
      <vt:lpstr>Пріоритетні напрямки правового регулювання в сучасній Україні</vt:lpstr>
      <vt:lpstr>Методи правового регулювання</vt:lpstr>
      <vt:lpstr>ПОНЯТТЯ НОРМИ ПРАВА, ВИДИ НОРМ ПРАВА</vt:lpstr>
      <vt:lpstr>Види норм права</vt:lpstr>
      <vt:lpstr>Спеціалізовані норми права</vt:lpstr>
      <vt:lpstr>Інші спеціалізовані норми права</vt:lpstr>
      <vt:lpstr>Структура норми права Санкція</vt:lpstr>
      <vt:lpstr>ДЖЕРЕЛА (ФОРМИ) ПРАВОВОГО РЕГУЛЮВАННЯ</vt:lpstr>
      <vt:lpstr>Нормативно-правовий акт</vt:lpstr>
      <vt:lpstr>НОРМАТИВНО-ПРАВОВІ АКТИ ТА СУБ’ЄКТИ ЇХ ВИДАННЯ</vt:lpstr>
      <vt:lpstr>Презентация PowerPoint</vt:lpstr>
      <vt:lpstr>Кодекси </vt:lpstr>
      <vt:lpstr>Закони України</vt:lpstr>
      <vt:lpstr>Презентация PowerPoint</vt:lpstr>
      <vt:lpstr>Презентация PowerPoint</vt:lpstr>
      <vt:lpstr>Презентация PowerPoint</vt:lpstr>
      <vt:lpstr>Презентация PowerPoint</vt:lpstr>
      <vt:lpstr>Постанови Кабінету Міністрів України</vt:lpstr>
      <vt:lpstr>Презентация PowerPoint</vt:lpstr>
      <vt:lpstr>ЗАКОН УКРАЇНИ Про будівельні норми (Відомості Верховної Ради України (ВВР), 2010, № 5, ст.41)</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35</cp:revision>
  <dcterms:created xsi:type="dcterms:W3CDTF">2019-09-04T04:42:14Z</dcterms:created>
  <dcterms:modified xsi:type="dcterms:W3CDTF">2019-10-08T19:48:47Z</dcterms:modified>
</cp:coreProperties>
</file>