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8" r:id="rId4"/>
    <p:sldId id="263" r:id="rId5"/>
    <p:sldId id="260" r:id="rId6"/>
    <p:sldId id="264" r:id="rId7"/>
    <p:sldId id="265" r:id="rId8"/>
    <p:sldId id="261" r:id="rId9"/>
    <p:sldId id="267" r:id="rId10"/>
    <p:sldId id="262" r:id="rId11"/>
    <p:sldId id="266"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4F95FB-6033-4A08-878B-DFF14373130A}" type="datetimeFigureOut">
              <a:rPr lang="ru-RU" smtClean="0"/>
              <a:t>16.10.2019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AF8356-942A-4C74-951B-8F09D9E0FCE1}" type="slidenum">
              <a:rPr lang="ru-RU" smtClean="0"/>
              <a:t>‹#›</a:t>
            </a:fld>
            <a:endParaRPr lang="ru-RU"/>
          </a:p>
        </p:txBody>
      </p:sp>
    </p:spTree>
    <p:extLst>
      <p:ext uri="{BB962C8B-B14F-4D97-AF65-F5344CB8AC3E}">
        <p14:creationId xmlns:p14="http://schemas.microsoft.com/office/powerpoint/2010/main" val="1113504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1AF8356-942A-4C74-951B-8F09D9E0FCE1}" type="slidenum">
              <a:rPr lang="ru-RU" smtClean="0"/>
              <a:t>9</a:t>
            </a:fld>
            <a:endParaRPr lang="ru-RU"/>
          </a:p>
        </p:txBody>
      </p:sp>
    </p:spTree>
    <p:extLst>
      <p:ext uri="{BB962C8B-B14F-4D97-AF65-F5344CB8AC3E}">
        <p14:creationId xmlns:p14="http://schemas.microsoft.com/office/powerpoint/2010/main" val="3125050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75DA967-4316-44A6-8EB0-870F83DC5E81}" type="datetimeFigureOut">
              <a:rPr lang="ru-RU" smtClean="0"/>
              <a:t>16.10.2019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4D57DD-3769-4CC6-BAE7-DECD57EC1975}" type="slidenum">
              <a:rPr lang="ru-RU" smtClean="0"/>
              <a:t>‹#›</a:t>
            </a:fld>
            <a:endParaRPr lang="ru-RU"/>
          </a:p>
        </p:txBody>
      </p:sp>
    </p:spTree>
    <p:extLst>
      <p:ext uri="{BB962C8B-B14F-4D97-AF65-F5344CB8AC3E}">
        <p14:creationId xmlns:p14="http://schemas.microsoft.com/office/powerpoint/2010/main" val="4132562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75DA967-4316-44A6-8EB0-870F83DC5E81}" type="datetimeFigureOut">
              <a:rPr lang="ru-RU" smtClean="0"/>
              <a:t>16.10.2019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4D57DD-3769-4CC6-BAE7-DECD57EC1975}" type="slidenum">
              <a:rPr lang="ru-RU" smtClean="0"/>
              <a:t>‹#›</a:t>
            </a:fld>
            <a:endParaRPr lang="ru-RU"/>
          </a:p>
        </p:txBody>
      </p:sp>
    </p:spTree>
    <p:extLst>
      <p:ext uri="{BB962C8B-B14F-4D97-AF65-F5344CB8AC3E}">
        <p14:creationId xmlns:p14="http://schemas.microsoft.com/office/powerpoint/2010/main" val="2644357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75DA967-4316-44A6-8EB0-870F83DC5E81}" type="datetimeFigureOut">
              <a:rPr lang="ru-RU" smtClean="0"/>
              <a:t>16.10.2019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4D57DD-3769-4CC6-BAE7-DECD57EC1975}" type="slidenum">
              <a:rPr lang="ru-RU" smtClean="0"/>
              <a:t>‹#›</a:t>
            </a:fld>
            <a:endParaRPr lang="ru-RU"/>
          </a:p>
        </p:txBody>
      </p:sp>
    </p:spTree>
    <p:extLst>
      <p:ext uri="{BB962C8B-B14F-4D97-AF65-F5344CB8AC3E}">
        <p14:creationId xmlns:p14="http://schemas.microsoft.com/office/powerpoint/2010/main" val="3137401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75DA967-4316-44A6-8EB0-870F83DC5E81}" type="datetimeFigureOut">
              <a:rPr lang="ru-RU" smtClean="0"/>
              <a:t>16.10.2019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4D57DD-3769-4CC6-BAE7-DECD57EC1975}" type="slidenum">
              <a:rPr lang="ru-RU" smtClean="0"/>
              <a:t>‹#›</a:t>
            </a:fld>
            <a:endParaRPr lang="ru-RU"/>
          </a:p>
        </p:txBody>
      </p:sp>
    </p:spTree>
    <p:extLst>
      <p:ext uri="{BB962C8B-B14F-4D97-AF65-F5344CB8AC3E}">
        <p14:creationId xmlns:p14="http://schemas.microsoft.com/office/powerpoint/2010/main" val="2222134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75DA967-4316-44A6-8EB0-870F83DC5E81}" type="datetimeFigureOut">
              <a:rPr lang="ru-RU" smtClean="0"/>
              <a:t>16.10.2019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4D57DD-3769-4CC6-BAE7-DECD57EC1975}" type="slidenum">
              <a:rPr lang="ru-RU" smtClean="0"/>
              <a:t>‹#›</a:t>
            </a:fld>
            <a:endParaRPr lang="ru-RU"/>
          </a:p>
        </p:txBody>
      </p:sp>
    </p:spTree>
    <p:extLst>
      <p:ext uri="{BB962C8B-B14F-4D97-AF65-F5344CB8AC3E}">
        <p14:creationId xmlns:p14="http://schemas.microsoft.com/office/powerpoint/2010/main" val="3333003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75DA967-4316-44A6-8EB0-870F83DC5E81}" type="datetimeFigureOut">
              <a:rPr lang="ru-RU" smtClean="0"/>
              <a:t>16.10.2019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4D57DD-3769-4CC6-BAE7-DECD57EC1975}" type="slidenum">
              <a:rPr lang="ru-RU" smtClean="0"/>
              <a:t>‹#›</a:t>
            </a:fld>
            <a:endParaRPr lang="ru-RU"/>
          </a:p>
        </p:txBody>
      </p:sp>
    </p:spTree>
    <p:extLst>
      <p:ext uri="{BB962C8B-B14F-4D97-AF65-F5344CB8AC3E}">
        <p14:creationId xmlns:p14="http://schemas.microsoft.com/office/powerpoint/2010/main" val="2545784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75DA967-4316-44A6-8EB0-870F83DC5E81}" type="datetimeFigureOut">
              <a:rPr lang="ru-RU" smtClean="0"/>
              <a:t>16.10.2019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A4D57DD-3769-4CC6-BAE7-DECD57EC1975}" type="slidenum">
              <a:rPr lang="ru-RU" smtClean="0"/>
              <a:t>‹#›</a:t>
            </a:fld>
            <a:endParaRPr lang="ru-RU"/>
          </a:p>
        </p:txBody>
      </p:sp>
    </p:spTree>
    <p:extLst>
      <p:ext uri="{BB962C8B-B14F-4D97-AF65-F5344CB8AC3E}">
        <p14:creationId xmlns:p14="http://schemas.microsoft.com/office/powerpoint/2010/main" val="3960217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75DA967-4316-44A6-8EB0-870F83DC5E81}" type="datetimeFigureOut">
              <a:rPr lang="ru-RU" smtClean="0"/>
              <a:t>16.10.2019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A4D57DD-3769-4CC6-BAE7-DECD57EC1975}" type="slidenum">
              <a:rPr lang="ru-RU" smtClean="0"/>
              <a:t>‹#›</a:t>
            </a:fld>
            <a:endParaRPr lang="ru-RU"/>
          </a:p>
        </p:txBody>
      </p:sp>
    </p:spTree>
    <p:extLst>
      <p:ext uri="{BB962C8B-B14F-4D97-AF65-F5344CB8AC3E}">
        <p14:creationId xmlns:p14="http://schemas.microsoft.com/office/powerpoint/2010/main" val="2126408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75DA967-4316-44A6-8EB0-870F83DC5E81}" type="datetimeFigureOut">
              <a:rPr lang="ru-RU" smtClean="0"/>
              <a:t>16.10.2019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A4D57DD-3769-4CC6-BAE7-DECD57EC1975}" type="slidenum">
              <a:rPr lang="ru-RU" smtClean="0"/>
              <a:t>‹#›</a:t>
            </a:fld>
            <a:endParaRPr lang="ru-RU"/>
          </a:p>
        </p:txBody>
      </p:sp>
    </p:spTree>
    <p:extLst>
      <p:ext uri="{BB962C8B-B14F-4D97-AF65-F5344CB8AC3E}">
        <p14:creationId xmlns:p14="http://schemas.microsoft.com/office/powerpoint/2010/main" val="460150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75DA967-4316-44A6-8EB0-870F83DC5E81}" type="datetimeFigureOut">
              <a:rPr lang="ru-RU" smtClean="0"/>
              <a:t>16.10.2019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4D57DD-3769-4CC6-BAE7-DECD57EC1975}" type="slidenum">
              <a:rPr lang="ru-RU" smtClean="0"/>
              <a:t>‹#›</a:t>
            </a:fld>
            <a:endParaRPr lang="ru-RU"/>
          </a:p>
        </p:txBody>
      </p:sp>
    </p:spTree>
    <p:extLst>
      <p:ext uri="{BB962C8B-B14F-4D97-AF65-F5344CB8AC3E}">
        <p14:creationId xmlns:p14="http://schemas.microsoft.com/office/powerpoint/2010/main" val="3867781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75DA967-4316-44A6-8EB0-870F83DC5E81}" type="datetimeFigureOut">
              <a:rPr lang="ru-RU" smtClean="0"/>
              <a:t>16.10.2019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4D57DD-3769-4CC6-BAE7-DECD57EC1975}" type="slidenum">
              <a:rPr lang="ru-RU" smtClean="0"/>
              <a:t>‹#›</a:t>
            </a:fld>
            <a:endParaRPr lang="ru-RU"/>
          </a:p>
        </p:txBody>
      </p:sp>
    </p:spTree>
    <p:extLst>
      <p:ext uri="{BB962C8B-B14F-4D97-AF65-F5344CB8AC3E}">
        <p14:creationId xmlns:p14="http://schemas.microsoft.com/office/powerpoint/2010/main" val="3732333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5DA967-4316-44A6-8EB0-870F83DC5E81}" type="datetimeFigureOut">
              <a:rPr lang="ru-RU" smtClean="0"/>
              <a:t>16.10.2019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4D57DD-3769-4CC6-BAE7-DECD57EC1975}" type="slidenum">
              <a:rPr lang="ru-RU" smtClean="0"/>
              <a:t>‹#›</a:t>
            </a:fld>
            <a:endParaRPr lang="ru-RU"/>
          </a:p>
        </p:txBody>
      </p:sp>
    </p:spTree>
    <p:extLst>
      <p:ext uri="{BB962C8B-B14F-4D97-AF65-F5344CB8AC3E}">
        <p14:creationId xmlns:p14="http://schemas.microsoft.com/office/powerpoint/2010/main" val="966136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88640"/>
            <a:ext cx="4932040" cy="1899642"/>
          </a:xfrm>
        </p:spPr>
        <p:txBody>
          <a:bodyPr>
            <a:normAutofit fontScale="90000"/>
          </a:bodyPr>
          <a:lstStyle/>
          <a:p>
            <a:r>
              <a:rPr lang="ru-RU" b="1" dirty="0"/>
              <a:t>ТЕМА 5. ЮРИДИЧНА ВІДПОВІДАЛЬНІСТЬ У СФЕРІ </a:t>
            </a:r>
            <a:r>
              <a:rPr lang="ru-RU" b="1" dirty="0" smtClean="0"/>
              <a:t>БУДІВНИЦТВА</a:t>
            </a:r>
            <a:endParaRPr lang="ru-RU" dirty="0"/>
          </a:p>
        </p:txBody>
      </p:sp>
      <p:sp>
        <p:nvSpPr>
          <p:cNvPr id="3" name="Подзаголовок 2"/>
          <p:cNvSpPr>
            <a:spLocks noGrp="1"/>
          </p:cNvSpPr>
          <p:nvPr>
            <p:ph type="subTitle" idx="1"/>
          </p:nvPr>
        </p:nvSpPr>
        <p:spPr>
          <a:xfrm>
            <a:off x="683568" y="2924944"/>
            <a:ext cx="8064896" cy="3289920"/>
          </a:xfrm>
        </p:spPr>
        <p:txBody>
          <a:bodyPr>
            <a:normAutofit lnSpcReduction="10000"/>
          </a:bodyPr>
          <a:lstStyle/>
          <a:p>
            <a:pPr lvl="1"/>
            <a:r>
              <a:rPr lang="uk-UA" b="1" dirty="0" smtClean="0"/>
              <a:t>1. ПОНЯТТЯ </a:t>
            </a:r>
            <a:r>
              <a:rPr lang="uk-UA" b="1" dirty="0"/>
              <a:t>ЮРИДИЧНОЇ ВІДПОВІДАЛЬНОСТІ. </a:t>
            </a:r>
            <a:endParaRPr lang="ru-RU" dirty="0"/>
          </a:p>
          <a:p>
            <a:pPr lvl="1"/>
            <a:r>
              <a:rPr lang="uk-UA" b="1" dirty="0" smtClean="0"/>
              <a:t>2. ВИДИ </a:t>
            </a:r>
            <a:r>
              <a:rPr lang="uk-UA" b="1" dirty="0"/>
              <a:t>ЮРИДИЧНОЇ ВІДПОВІДАЛЬНОСТІ. </a:t>
            </a:r>
            <a:endParaRPr lang="ru-RU" dirty="0"/>
          </a:p>
          <a:p>
            <a:pPr lvl="1"/>
            <a:r>
              <a:rPr lang="uk-UA" b="1" dirty="0" smtClean="0"/>
              <a:t>3. ВІДПОВІДАЛЬНІСТЬ </a:t>
            </a:r>
            <a:r>
              <a:rPr lang="uk-UA" b="1" dirty="0"/>
              <a:t>ЗА ПРАВОПОРУШЕННЯ  У СФЕРІ МІСТОБУДІВНОЇ ДІЯЛЬНОСТІ </a:t>
            </a:r>
            <a:endParaRPr lang="ru-RU" sz="2400" dirty="0"/>
          </a:p>
          <a:p>
            <a:pPr lvl="1"/>
            <a:r>
              <a:rPr lang="uk-UA" b="1" dirty="0" smtClean="0"/>
              <a:t>4. АДМІНІСТРАТИВНА </a:t>
            </a:r>
            <a:r>
              <a:rPr lang="uk-UA" b="1" dirty="0"/>
              <a:t>ВІДПОВІДАЛЬНІСТЬ ТА КРИМІНАЛЬНА ВІДПОВІДАЛЬНІСТЬ У СФЕРІ БУДІВНИЦТВА</a:t>
            </a:r>
            <a:endParaRPr lang="ru-RU" sz="2400" dirty="0"/>
          </a:p>
          <a:p>
            <a:endParaRPr lang="ru-RU" dirty="0"/>
          </a:p>
        </p:txBody>
      </p:sp>
      <p:pic>
        <p:nvPicPr>
          <p:cNvPr id="1026" name="Picture 2" descr="Картинки по запросу юридична відповідальність"/>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040" y="-5324"/>
            <a:ext cx="4203932" cy="2681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00393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Картинки по запросу юридична відповідальність"/>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921" y="692696"/>
            <a:ext cx="9235921" cy="43327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92040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Картинки по запросу юридична відповідальність"/>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1219883"/>
            <a:ext cx="6412680" cy="5638117"/>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1"/>
          <p:cNvSpPr>
            <a:spLocks noGrp="1"/>
          </p:cNvSpPr>
          <p:nvPr>
            <p:ph type="title"/>
          </p:nvPr>
        </p:nvSpPr>
        <p:spPr>
          <a:xfrm>
            <a:off x="369151" y="8353"/>
            <a:ext cx="8229600" cy="1152128"/>
          </a:xfrm>
        </p:spPr>
        <p:txBody>
          <a:bodyPr>
            <a:noAutofit/>
          </a:bodyPr>
          <a:lstStyle/>
          <a:p>
            <a:pPr>
              <a:lnSpc>
                <a:spcPct val="80000"/>
              </a:lnSpc>
            </a:pPr>
            <a:r>
              <a:rPr lang="uk-UA" sz="2600" dirty="0"/>
              <a:t>Принципи юридичної відповідальності — це вимоги до юридичної відповідальності, які визначають її зміст, функції, підстави, гарантії, процедури здійснення</a:t>
            </a:r>
            <a:r>
              <a:rPr lang="uk-UA" sz="2600" dirty="0" smtClean="0"/>
              <a:t>.</a:t>
            </a:r>
            <a:endParaRPr lang="ru-RU" sz="2600" dirty="0"/>
          </a:p>
        </p:txBody>
      </p:sp>
    </p:spTree>
    <p:extLst>
      <p:ext uri="{BB962C8B-B14F-4D97-AF65-F5344CB8AC3E}">
        <p14:creationId xmlns:p14="http://schemas.microsoft.com/office/powerpoint/2010/main" val="24376793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20000"/>
          </a:bodyPr>
          <a:lstStyle/>
          <a:p>
            <a:r>
              <a:rPr lang="uk-UA" dirty="0"/>
              <a:t>неосудність особи;</a:t>
            </a:r>
            <a:endParaRPr lang="ru-RU" dirty="0"/>
          </a:p>
          <a:p>
            <a:r>
              <a:rPr lang="uk-UA" dirty="0"/>
              <a:t>наявність умов, що виключають суспільну небезпеку (шкідливість) діяння (непереборна сила, необхідна оборона, крайня необхідність, обґрунтований ризик, фізичний чи психічний примус, </a:t>
            </a:r>
            <a:r>
              <a:rPr lang="uk-UA" dirty="0" err="1"/>
              <a:t>виконання</a:t>
            </a:r>
            <a:r>
              <a:rPr lang="uk-UA" dirty="0"/>
              <a:t> наказу чи розпорядження, примирення сторін тощо);</a:t>
            </a:r>
            <a:endParaRPr lang="ru-RU" dirty="0"/>
          </a:p>
          <a:p>
            <a:r>
              <a:rPr lang="uk-UA" dirty="0"/>
              <a:t>відсутність у діянні складу правопорушення;</a:t>
            </a:r>
            <a:endParaRPr lang="ru-RU" dirty="0"/>
          </a:p>
          <a:p>
            <a:r>
              <a:rPr lang="uk-UA" dirty="0"/>
              <a:t>збіг строків давності притягнення до відповідальності;</a:t>
            </a:r>
            <a:endParaRPr lang="ru-RU" dirty="0"/>
          </a:p>
          <a:p>
            <a:r>
              <a:rPr lang="uk-UA" dirty="0"/>
              <a:t>видання </a:t>
            </a:r>
            <a:r>
              <a:rPr lang="uk-UA" dirty="0" smtClean="0"/>
              <a:t>акту амністії чи помилування, </a:t>
            </a:r>
            <a:r>
              <a:rPr lang="uk-UA" dirty="0"/>
              <a:t>або відміна акту, що встановлював юридичну відповідальність.</a:t>
            </a:r>
            <a:endParaRPr lang="ru-RU" dirty="0"/>
          </a:p>
          <a:p>
            <a:endParaRPr lang="ru-RU" dirty="0"/>
          </a:p>
        </p:txBody>
      </p:sp>
      <p:sp>
        <p:nvSpPr>
          <p:cNvPr id="4" name="Заголовок 1"/>
          <p:cNvSpPr>
            <a:spLocks noGrp="1"/>
          </p:cNvSpPr>
          <p:nvPr>
            <p:ph type="title"/>
          </p:nvPr>
        </p:nvSpPr>
        <p:spPr>
          <a:xfrm>
            <a:off x="457200" y="274638"/>
            <a:ext cx="8229600" cy="562074"/>
          </a:xfrm>
        </p:spPr>
        <p:txBody>
          <a:bodyPr>
            <a:noAutofit/>
          </a:bodyPr>
          <a:lstStyle/>
          <a:p>
            <a:pPr>
              <a:lnSpc>
                <a:spcPct val="80000"/>
              </a:lnSpc>
            </a:pPr>
            <a:r>
              <a:rPr lang="uk-UA" sz="2800" b="1" dirty="0"/>
              <a:t>Умови, що виключають юридичну відповідальність</a:t>
            </a:r>
            <a:endParaRPr lang="ru-RU" sz="2600" dirty="0"/>
          </a:p>
        </p:txBody>
      </p:sp>
    </p:spTree>
    <p:extLst>
      <p:ext uri="{BB962C8B-B14F-4D97-AF65-F5344CB8AC3E}">
        <p14:creationId xmlns:p14="http://schemas.microsoft.com/office/powerpoint/2010/main" val="11058793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94322"/>
          </a:xfrm>
        </p:spPr>
        <p:txBody>
          <a:bodyPr>
            <a:normAutofit fontScale="90000"/>
          </a:bodyPr>
          <a:lstStyle/>
          <a:p>
            <a:r>
              <a:rPr lang="uk-UA" sz="3100" b="1" dirty="0" smtClean="0"/>
              <a:t>Правопорушення </a:t>
            </a:r>
            <a:r>
              <a:rPr lang="uk-UA" sz="3100" dirty="0" smtClean="0"/>
              <a:t>— неправомірне </a:t>
            </a:r>
            <a:r>
              <a:rPr lang="uk-UA" sz="3100" dirty="0"/>
              <a:t>(протиправне) суспільно-шкідливе винне діяння (дія чи бездіяльність) деліктоздатної особи, за вчинення якого особа може бути притягнута до юридичної відповідальності</a:t>
            </a:r>
            <a:r>
              <a:rPr lang="uk-UA" dirty="0"/>
              <a:t>. </a:t>
            </a:r>
            <a:endParaRPr lang="ru-RU" dirty="0"/>
          </a:p>
        </p:txBody>
      </p:sp>
      <p:sp>
        <p:nvSpPr>
          <p:cNvPr id="3" name="Объект 2"/>
          <p:cNvSpPr>
            <a:spLocks noGrp="1"/>
          </p:cNvSpPr>
          <p:nvPr>
            <p:ph idx="1"/>
          </p:nvPr>
        </p:nvSpPr>
        <p:spPr>
          <a:xfrm>
            <a:off x="457200" y="3717032"/>
            <a:ext cx="8229600" cy="2409131"/>
          </a:xfrm>
        </p:spPr>
        <p:txBody>
          <a:bodyPr>
            <a:normAutofit fontScale="92500" lnSpcReduction="20000"/>
          </a:bodyPr>
          <a:lstStyle/>
          <a:p>
            <a:pPr marL="0" indent="0" algn="ctr">
              <a:lnSpc>
                <a:spcPct val="80000"/>
              </a:lnSpc>
              <a:spcBef>
                <a:spcPts val="0"/>
              </a:spcBef>
              <a:buNone/>
            </a:pPr>
            <a:r>
              <a:rPr lang="uk-UA" b="1" dirty="0" smtClean="0"/>
              <a:t>Ознаки:</a:t>
            </a:r>
          </a:p>
          <a:p>
            <a:pPr>
              <a:lnSpc>
                <a:spcPct val="80000"/>
              </a:lnSpc>
              <a:spcBef>
                <a:spcPts val="0"/>
              </a:spcBef>
            </a:pPr>
            <a:r>
              <a:rPr lang="uk-UA" dirty="0"/>
              <a:t>суспільно шкідлива (наприклад, прогул) або суспільно небезпечна (зазіхання на життя людини) поведінка;</a:t>
            </a:r>
            <a:endParaRPr lang="ru-RU" dirty="0"/>
          </a:p>
          <a:p>
            <a:pPr>
              <a:lnSpc>
                <a:spcPct val="80000"/>
              </a:lnSpc>
              <a:spcBef>
                <a:spcPts val="0"/>
              </a:spcBef>
            </a:pPr>
            <a:r>
              <a:rPr lang="uk-UA" dirty="0"/>
              <a:t>протиправна, неправомірна поведінка ;</a:t>
            </a:r>
            <a:endParaRPr lang="ru-RU" dirty="0"/>
          </a:p>
          <a:p>
            <a:pPr>
              <a:lnSpc>
                <a:spcPct val="80000"/>
              </a:lnSpc>
              <a:spcBef>
                <a:spcPts val="0"/>
              </a:spcBef>
            </a:pPr>
            <a:r>
              <a:rPr lang="uk-UA" dirty="0"/>
              <a:t>свідомо вольова поведінка;</a:t>
            </a:r>
            <a:endParaRPr lang="ru-RU" dirty="0"/>
          </a:p>
          <a:p>
            <a:pPr>
              <a:lnSpc>
                <a:spcPct val="80000"/>
              </a:lnSpc>
              <a:spcBef>
                <a:spcPts val="0"/>
              </a:spcBef>
            </a:pPr>
            <a:r>
              <a:rPr lang="uk-UA" dirty="0"/>
              <a:t>дія або бездіяльність;</a:t>
            </a:r>
            <a:endParaRPr lang="ru-RU" dirty="0"/>
          </a:p>
          <a:p>
            <a:pPr>
              <a:lnSpc>
                <a:spcPct val="80000"/>
              </a:lnSpc>
              <a:spcBef>
                <a:spcPts val="0"/>
              </a:spcBef>
            </a:pPr>
            <a:r>
              <a:rPr lang="uk-UA" dirty="0"/>
              <a:t>винне діяння </a:t>
            </a:r>
            <a:r>
              <a:rPr lang="uk-UA" dirty="0" smtClean="0"/>
              <a:t>.</a:t>
            </a:r>
            <a:endParaRPr lang="ru-RU" dirty="0"/>
          </a:p>
        </p:txBody>
      </p:sp>
    </p:spTree>
    <p:extLst>
      <p:ext uri="{BB962C8B-B14F-4D97-AF65-F5344CB8AC3E}">
        <p14:creationId xmlns:p14="http://schemas.microsoft.com/office/powerpoint/2010/main" val="42904048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260648"/>
            <a:ext cx="8229600" cy="5976664"/>
          </a:xfrm>
        </p:spPr>
        <p:txBody>
          <a:bodyPr>
            <a:normAutofit fontScale="85000" lnSpcReduction="10000"/>
          </a:bodyPr>
          <a:lstStyle/>
          <a:p>
            <a:r>
              <a:rPr lang="uk-UA" dirty="0"/>
              <a:t>Суб'єкт </a:t>
            </a:r>
            <a:r>
              <a:rPr lang="uk-UA" dirty="0" err="1"/>
              <a:t>правопору</a:t>
            </a:r>
            <a:r>
              <a:rPr lang="uk-UA" dirty="0"/>
              <a:t>шення — фізична особа або юридична особа, що вчинила правопорушення і є деліктоздатною, тобто має здатність нести юридичну відповідальність</a:t>
            </a:r>
            <a:r>
              <a:rPr lang="uk-UA" dirty="0" smtClean="0"/>
              <a:t>.</a:t>
            </a:r>
          </a:p>
          <a:p>
            <a:r>
              <a:rPr lang="uk-UA" dirty="0"/>
              <a:t>Юридична особа не може бути суб'єктом злочину. Ним звичайно є посадова особа підприємства, організації, установи або особа, що виконує функції керівника організації, капітана морських, річкових і повітряних суден та ін. Така особа в юридичній літературі іменується спеціальним суб'єктом правопорушення. Вона може виступати суб'єктом матеріального і адміністративного правопорушення</a:t>
            </a:r>
            <a:r>
              <a:rPr lang="uk-UA" dirty="0" smtClean="0"/>
              <a:t>.</a:t>
            </a:r>
          </a:p>
          <a:p>
            <a:r>
              <a:rPr lang="uk-UA" dirty="0"/>
              <a:t>Правопорушення (</a:t>
            </a:r>
            <a:r>
              <a:rPr lang="uk-UA" dirty="0" err="1"/>
              <a:t>delictum</a:t>
            </a:r>
            <a:r>
              <a:rPr lang="uk-UA" dirty="0"/>
              <a:t>) за ступенем суспільної небезпеки поділяються на злочини і проступки</a:t>
            </a:r>
            <a:r>
              <a:rPr lang="uk-UA" dirty="0" smtClean="0"/>
              <a:t>.</a:t>
            </a:r>
            <a:endParaRPr lang="ru-RU" dirty="0"/>
          </a:p>
          <a:p>
            <a:endParaRPr lang="ru-RU" dirty="0"/>
          </a:p>
        </p:txBody>
      </p:sp>
    </p:spTree>
    <p:extLst>
      <p:ext uri="{BB962C8B-B14F-4D97-AF65-F5344CB8AC3E}">
        <p14:creationId xmlns:p14="http://schemas.microsoft.com/office/powerpoint/2010/main" val="39372291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29600" cy="562074"/>
          </a:xfrm>
        </p:spPr>
        <p:txBody>
          <a:bodyPr>
            <a:normAutofit/>
          </a:bodyPr>
          <a:lstStyle/>
          <a:p>
            <a:r>
              <a:rPr lang="uk-UA" sz="2800" dirty="0" smtClean="0"/>
              <a:t>Цивільно-правова відповідальність</a:t>
            </a:r>
            <a:endParaRPr lang="ru-RU" sz="2800" dirty="0"/>
          </a:p>
        </p:txBody>
      </p:sp>
      <p:sp>
        <p:nvSpPr>
          <p:cNvPr id="3" name="Объект 2"/>
          <p:cNvSpPr>
            <a:spLocks noGrp="1"/>
          </p:cNvSpPr>
          <p:nvPr>
            <p:ph idx="1"/>
          </p:nvPr>
        </p:nvSpPr>
        <p:spPr>
          <a:xfrm>
            <a:off x="457200" y="692696"/>
            <a:ext cx="8229600" cy="6165304"/>
          </a:xfrm>
        </p:spPr>
        <p:txBody>
          <a:bodyPr>
            <a:normAutofit fontScale="55000" lnSpcReduction="20000"/>
          </a:bodyPr>
          <a:lstStyle/>
          <a:p>
            <a:pPr marL="0" indent="0">
              <a:buNone/>
            </a:pPr>
            <a:r>
              <a:rPr lang="uk-UA" dirty="0"/>
              <a:t>Цивільно-правова відповідальність — це встановлені законом юридичні наслідки за невиконання або неналежне виконання особою обов'язків, зобов'язань, що пов'язані з порушенням суб'єктивних цивільних прав другої сторони. Захист цивільних прав здійснюється в установленому порядку загальним судом, арбітражним або третейським судом. Мета цивільно-правової відповідальності — відновлення порушених майнових прав.</a:t>
            </a:r>
            <a:endParaRPr lang="ru-RU" dirty="0"/>
          </a:p>
          <a:p>
            <a:pPr marL="0" indent="0">
              <a:buNone/>
            </a:pPr>
            <a:r>
              <a:rPr lang="uk-UA" dirty="0" smtClean="0"/>
              <a:t>Цивільно-правовий </a:t>
            </a:r>
            <a:r>
              <a:rPr lang="uk-UA" dirty="0"/>
              <a:t>проступок — правопорушення, вчинене </a:t>
            </a:r>
            <a:r>
              <a:rPr lang="uk-UA" b="1" dirty="0"/>
              <a:t>у сфері майнових і певних немайнових відносин</a:t>
            </a:r>
            <a:r>
              <a:rPr lang="uk-UA" dirty="0"/>
              <a:t>, що регулюються цивільним, трудовим, сімейним, фінансовим, екологічним та іншими галузями права.</a:t>
            </a:r>
            <a:endParaRPr lang="ru-RU" dirty="0"/>
          </a:p>
          <a:p>
            <a:pPr marL="0" indent="0">
              <a:buNone/>
            </a:pPr>
            <a:r>
              <a:rPr lang="uk-UA" dirty="0" smtClean="0"/>
              <a:t>Цивільно-правова </a:t>
            </a:r>
            <a:r>
              <a:rPr lang="uk-UA" dirty="0"/>
              <a:t>відповідальність полягає у застосуванні до правопорушника (боржника) в інтересах другої сторони (кредитора) або держави установлених законом або договором правових заходів впливу, що несе для нього негативні, економічно невигідні наслідки майнового характеру, а саме:</a:t>
            </a:r>
            <a:endParaRPr lang="ru-RU" dirty="0"/>
          </a:p>
          <a:p>
            <a:r>
              <a:rPr lang="uk-UA" dirty="0"/>
              <a:t>відшкодування збитків;</a:t>
            </a:r>
            <a:endParaRPr lang="ru-RU" dirty="0"/>
          </a:p>
          <a:p>
            <a:r>
              <a:rPr lang="uk-UA" dirty="0"/>
              <a:t>виплата неустойки (штраф, пеня);</a:t>
            </a:r>
            <a:endParaRPr lang="ru-RU" dirty="0"/>
          </a:p>
          <a:p>
            <a:r>
              <a:rPr lang="uk-UA" dirty="0"/>
              <a:t>відшкодування шкоди;</a:t>
            </a:r>
            <a:endParaRPr lang="ru-RU" dirty="0"/>
          </a:p>
          <a:p>
            <a:r>
              <a:rPr lang="uk-UA" dirty="0"/>
              <a:t>виконання основних обов'язків</a:t>
            </a:r>
            <a:r>
              <a:rPr lang="uk-UA" dirty="0" smtClean="0"/>
              <a:t>.</a:t>
            </a:r>
          </a:p>
          <a:p>
            <a:pPr marL="0" indent="0">
              <a:buNone/>
            </a:pPr>
            <a:r>
              <a:rPr lang="uk-UA" dirty="0" smtClean="0"/>
              <a:t>Особливості </a:t>
            </a:r>
            <a:r>
              <a:rPr lang="uk-UA" dirty="0"/>
              <a:t>цивільно-правової відповідальності:</a:t>
            </a:r>
            <a:endParaRPr lang="ru-RU" dirty="0"/>
          </a:p>
          <a:p>
            <a:r>
              <a:rPr lang="uk-UA" dirty="0"/>
              <a:t>головна мета — компенсація завданої шкоди;</a:t>
            </a:r>
            <a:endParaRPr lang="ru-RU" dirty="0"/>
          </a:p>
          <a:p>
            <a:r>
              <a:rPr lang="uk-UA" dirty="0"/>
              <a:t>можливість добровільного відшкодування;</a:t>
            </a:r>
            <a:endParaRPr lang="ru-RU" dirty="0"/>
          </a:p>
          <a:p>
            <a:r>
              <a:rPr lang="uk-UA" dirty="0"/>
              <a:t>позовний характер відповідальності;</a:t>
            </a:r>
            <a:endParaRPr lang="ru-RU" dirty="0"/>
          </a:p>
          <a:p>
            <a:r>
              <a:rPr lang="uk-UA" dirty="0"/>
              <a:t>можливість притягнення до відповідальності за відсутності вини</a:t>
            </a:r>
            <a:r>
              <a:rPr lang="uk-UA" dirty="0" smtClean="0"/>
              <a:t>.</a:t>
            </a:r>
            <a:endParaRPr lang="ru-RU" dirty="0"/>
          </a:p>
        </p:txBody>
      </p:sp>
    </p:spTree>
    <p:extLst>
      <p:ext uri="{BB962C8B-B14F-4D97-AF65-F5344CB8AC3E}">
        <p14:creationId xmlns:p14="http://schemas.microsoft.com/office/powerpoint/2010/main" val="14893908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Autofit/>
          </a:bodyPr>
          <a:lstStyle/>
          <a:p>
            <a:r>
              <a:rPr lang="uk-UA" sz="2800" dirty="0" smtClean="0"/>
              <a:t>Господарсько-правова відповідальність</a:t>
            </a:r>
            <a:endParaRPr lang="ru-RU" sz="2800" dirty="0"/>
          </a:p>
        </p:txBody>
      </p:sp>
      <p:sp>
        <p:nvSpPr>
          <p:cNvPr id="3" name="Объект 2"/>
          <p:cNvSpPr>
            <a:spLocks noGrp="1"/>
          </p:cNvSpPr>
          <p:nvPr>
            <p:ph idx="1"/>
          </p:nvPr>
        </p:nvSpPr>
        <p:spPr>
          <a:xfrm>
            <a:off x="457200" y="980728"/>
            <a:ext cx="8229600" cy="5877272"/>
          </a:xfrm>
        </p:spPr>
        <p:txBody>
          <a:bodyPr>
            <a:noAutofit/>
          </a:bodyPr>
          <a:lstStyle/>
          <a:p>
            <a:pPr marL="0" indent="0">
              <a:buNone/>
            </a:pPr>
            <a:r>
              <a:rPr lang="uk-UA" sz="2000" dirty="0"/>
              <a:t>Господарсько-правова відповідальність може бути визначена як правовідносини, які виникають внаслідок вчинення господарського правопорушення між суб’єктами господарювання або між суб’єктом господарювання та органом державної влади чи органом місцевого самоврядування, в результаті чого суб’єкт господарювання, винний у вчиненні правопорушення зазнає несприятливих наслідків майнового або організаційного характеру, які передбачені господарсько-правовими санкціями.</a:t>
            </a:r>
            <a:endParaRPr lang="ru-RU" sz="2000" dirty="0"/>
          </a:p>
          <a:p>
            <a:pPr marL="0" indent="0">
              <a:buNone/>
            </a:pPr>
            <a:r>
              <a:rPr lang="uk-UA" sz="2000" dirty="0"/>
              <a:t>В залежності від розміру господарсько-правова відповідальність може бути:</a:t>
            </a:r>
            <a:endParaRPr lang="ru-RU" sz="2000" dirty="0"/>
          </a:p>
          <a:p>
            <a:r>
              <a:rPr lang="uk-UA" sz="2000" dirty="0"/>
              <a:t>а) солідарною (ґрунтується на принципі “один за всіх”, що означає її неподільність між солідарними </a:t>
            </a:r>
            <a:r>
              <a:rPr lang="uk-UA" sz="2000" dirty="0" smtClean="0"/>
              <a:t>боржниками;</a:t>
            </a:r>
            <a:endParaRPr lang="ru-RU" sz="2000" dirty="0"/>
          </a:p>
          <a:p>
            <a:r>
              <a:rPr lang="uk-UA" sz="2000" dirty="0"/>
              <a:t>б) </a:t>
            </a:r>
            <a:r>
              <a:rPr lang="uk-UA" sz="2000" dirty="0" smtClean="0"/>
              <a:t>часткова;</a:t>
            </a:r>
            <a:endParaRPr lang="ru-RU" sz="2000" dirty="0"/>
          </a:p>
          <a:p>
            <a:r>
              <a:rPr lang="uk-UA" sz="2000" dirty="0"/>
              <a:t>в) </a:t>
            </a:r>
            <a:r>
              <a:rPr lang="uk-UA" sz="2000" dirty="0" smtClean="0"/>
              <a:t>субсидіарна.</a:t>
            </a:r>
            <a:endParaRPr lang="ru-RU" sz="2000" dirty="0"/>
          </a:p>
        </p:txBody>
      </p:sp>
    </p:spTree>
    <p:extLst>
      <p:ext uri="{BB962C8B-B14F-4D97-AF65-F5344CB8AC3E}">
        <p14:creationId xmlns:p14="http://schemas.microsoft.com/office/powerpoint/2010/main" val="12362791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881" y="116632"/>
            <a:ext cx="9036496" cy="1714202"/>
          </a:xfrm>
        </p:spPr>
        <p:txBody>
          <a:bodyPr>
            <a:noAutofit/>
          </a:bodyPr>
          <a:lstStyle/>
          <a:p>
            <a:pPr>
              <a:lnSpc>
                <a:spcPct val="80000"/>
              </a:lnSpc>
            </a:pPr>
            <a:r>
              <a:rPr lang="uk-UA" sz="2800" dirty="0"/>
              <a:t>З А К О Н   У К Р А Ї Н И </a:t>
            </a:r>
            <a:br>
              <a:rPr lang="uk-UA" sz="2800" dirty="0"/>
            </a:br>
            <a:r>
              <a:rPr lang="uk-UA" sz="2800" dirty="0" smtClean="0"/>
              <a:t>Про </a:t>
            </a:r>
            <a:r>
              <a:rPr lang="uk-UA" sz="2800" dirty="0"/>
              <a:t>відповідальність за правопорушення </a:t>
            </a:r>
            <a:r>
              <a:rPr lang="uk-UA" sz="2800" dirty="0" smtClean="0"/>
              <a:t>у </a:t>
            </a:r>
            <a:r>
              <a:rPr lang="uk-UA" sz="2800" dirty="0"/>
              <a:t>сфері містобудівної діяльності </a:t>
            </a:r>
            <a:br>
              <a:rPr lang="uk-UA" sz="2800" dirty="0"/>
            </a:br>
            <a:r>
              <a:rPr lang="uk-UA" sz="2800" dirty="0" smtClean="0"/>
              <a:t> (Відомості </a:t>
            </a:r>
            <a:r>
              <a:rPr lang="uk-UA" sz="2800" dirty="0"/>
              <a:t>Верховної Ради </a:t>
            </a:r>
            <a:r>
              <a:rPr lang="uk-UA" sz="2800" dirty="0" smtClean="0"/>
              <a:t>України, </a:t>
            </a:r>
            <a:r>
              <a:rPr lang="uk-UA" sz="2800" dirty="0"/>
              <a:t>1994, N 46</a:t>
            </a:r>
            <a:r>
              <a:rPr lang="uk-UA" sz="2800" dirty="0" smtClean="0"/>
              <a:t>, ст.411 </a:t>
            </a:r>
            <a:r>
              <a:rPr lang="uk-UA" sz="2800" dirty="0"/>
              <a:t>) </a:t>
            </a:r>
            <a:endParaRPr lang="ru-RU" sz="2800" dirty="0"/>
          </a:p>
        </p:txBody>
      </p:sp>
      <p:sp>
        <p:nvSpPr>
          <p:cNvPr id="3" name="Объект 2"/>
          <p:cNvSpPr>
            <a:spLocks noGrp="1"/>
          </p:cNvSpPr>
          <p:nvPr>
            <p:ph idx="1"/>
          </p:nvPr>
        </p:nvSpPr>
        <p:spPr>
          <a:xfrm>
            <a:off x="0" y="1844824"/>
            <a:ext cx="9144000" cy="5013176"/>
          </a:xfrm>
        </p:spPr>
        <p:txBody>
          <a:bodyPr>
            <a:normAutofit fontScale="70000" lnSpcReduction="20000"/>
          </a:bodyPr>
          <a:lstStyle/>
          <a:p>
            <a:pPr marL="0" indent="0">
              <a:buNone/>
            </a:pPr>
            <a:r>
              <a:rPr lang="uk-UA" dirty="0"/>
              <a:t>Стаття 2. Відповідальність за правопорушення у сфері </a:t>
            </a:r>
            <a:br>
              <a:rPr lang="uk-UA" dirty="0"/>
            </a:br>
            <a:r>
              <a:rPr lang="uk-UA" dirty="0"/>
              <a:t>               містобудівної діяльності </a:t>
            </a:r>
            <a:br>
              <a:rPr lang="uk-UA" dirty="0"/>
            </a:br>
            <a:r>
              <a:rPr lang="uk-UA" dirty="0"/>
              <a:t>1. Суб'єкти   містобудування,   які  здійснюють  проектування </a:t>
            </a:r>
            <a:br>
              <a:rPr lang="uk-UA" dirty="0"/>
            </a:br>
            <a:r>
              <a:rPr lang="uk-UA" dirty="0"/>
              <a:t>об'єктів, експертизу проектів будівництва, несуть відповідальність </a:t>
            </a:r>
            <a:br>
              <a:rPr lang="uk-UA" dirty="0"/>
            </a:br>
            <a:r>
              <a:rPr lang="uk-UA" dirty="0"/>
              <a:t>у  вигляді штрафу за передачу замовнику проектної документації для </a:t>
            </a:r>
            <a:br>
              <a:rPr lang="uk-UA" dirty="0"/>
            </a:br>
            <a:r>
              <a:rPr lang="uk-UA" dirty="0"/>
              <a:t>виконання будівельних робіт на об'єкті будівництва,  розробленої з </a:t>
            </a:r>
            <a:br>
              <a:rPr lang="uk-UA" dirty="0"/>
            </a:br>
            <a:r>
              <a:rPr lang="uk-UA" dirty="0"/>
              <a:t>порушенням   вимог   законодавства,   містобудівної  документації, </a:t>
            </a:r>
            <a:br>
              <a:rPr lang="uk-UA" dirty="0"/>
            </a:br>
            <a:r>
              <a:rPr lang="uk-UA" dirty="0"/>
              <a:t>вихідних   даних   для   проектування   об'єктів   містобудування, </a:t>
            </a:r>
            <a:br>
              <a:rPr lang="uk-UA" dirty="0"/>
            </a:br>
            <a:r>
              <a:rPr lang="uk-UA" dirty="0"/>
              <a:t>будівельних  норм,  державних стандартів і правил, у тому числі за </a:t>
            </a:r>
            <a:br>
              <a:rPr lang="uk-UA" dirty="0"/>
            </a:br>
            <a:r>
              <a:rPr lang="uk-UA" dirty="0" err="1"/>
              <a:t>нестворення</a:t>
            </a:r>
            <a:r>
              <a:rPr lang="uk-UA" dirty="0"/>
              <a:t>   безперешкодного  життєвого  середовища  для  осіб  з </a:t>
            </a:r>
            <a:br>
              <a:rPr lang="uk-UA" dirty="0"/>
            </a:br>
            <a:r>
              <a:rPr lang="uk-UA" dirty="0"/>
              <a:t>обмеженими  фізичними  можливостями  та  інших  </a:t>
            </a:r>
            <a:r>
              <a:rPr lang="uk-UA" dirty="0" err="1"/>
              <a:t>маломобільних</a:t>
            </a:r>
            <a:r>
              <a:rPr lang="uk-UA" dirty="0"/>
              <a:t> груп </a:t>
            </a:r>
            <a:r>
              <a:rPr lang="uk-UA" dirty="0" smtClean="0"/>
              <a:t>населення</a:t>
            </a:r>
            <a:r>
              <a:rPr lang="uk-UA" dirty="0"/>
              <a:t>,   незабезпечення   приладами  обліку  води  і  теплової </a:t>
            </a:r>
            <a:br>
              <a:rPr lang="uk-UA" dirty="0"/>
            </a:br>
            <a:r>
              <a:rPr lang="uk-UA" dirty="0"/>
              <a:t>енергії,  а  також за заниження класу наслідків (відповідальності) </a:t>
            </a:r>
            <a:br>
              <a:rPr lang="uk-UA" dirty="0"/>
            </a:br>
            <a:r>
              <a:rPr lang="uk-UA" dirty="0"/>
              <a:t>об'єкта  будівництва:  </a:t>
            </a:r>
            <a:endParaRPr lang="uk-UA" dirty="0" smtClean="0"/>
          </a:p>
          <a:p>
            <a:pPr marL="0" indent="0">
              <a:buNone/>
            </a:pPr>
            <a:r>
              <a:rPr lang="uk-UA" dirty="0"/>
              <a:t>проектна  організація  -  у  розмірі  90 прожиткових мінімумів для працездатних осіб; </a:t>
            </a:r>
            <a:br>
              <a:rPr lang="uk-UA" dirty="0"/>
            </a:br>
            <a:r>
              <a:rPr lang="uk-UA" dirty="0"/>
              <a:t>експертна  організація  -  18 прожиткових мінімумів. </a:t>
            </a:r>
            <a:br>
              <a:rPr lang="uk-UA" dirty="0"/>
            </a:br>
            <a:endParaRPr lang="ru-RU" dirty="0"/>
          </a:p>
        </p:txBody>
      </p:sp>
    </p:spTree>
    <p:extLst>
      <p:ext uri="{BB962C8B-B14F-4D97-AF65-F5344CB8AC3E}">
        <p14:creationId xmlns:p14="http://schemas.microsoft.com/office/powerpoint/2010/main" val="3692507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uk-UA" dirty="0"/>
              <a:t>2.  Суб’єкти  містобудування,  які  є замовниками будівництва </a:t>
            </a:r>
            <a:br>
              <a:rPr lang="uk-UA" dirty="0"/>
            </a:br>
            <a:r>
              <a:rPr lang="uk-UA" dirty="0"/>
              <a:t>об’єктів (у разі провадження містобудівної діяльності), або ті, що </a:t>
            </a:r>
            <a:br>
              <a:rPr lang="uk-UA" dirty="0"/>
            </a:br>
            <a:r>
              <a:rPr lang="uk-UA" dirty="0"/>
              <a:t>виконують   функції   замовника  і  підрядника  одночасно,  несуть </a:t>
            </a:r>
            <a:br>
              <a:rPr lang="uk-UA" dirty="0"/>
            </a:br>
            <a:r>
              <a:rPr lang="uk-UA" dirty="0"/>
              <a:t>відповідальність у вигляді штрафу за такі правопорушення: </a:t>
            </a:r>
            <a:br>
              <a:rPr lang="uk-UA" dirty="0"/>
            </a:br>
            <a:r>
              <a:rPr lang="uk-UA" dirty="0"/>
              <a:t>1)  виконання  підготовчих робіт без повідомлення про початок </a:t>
            </a:r>
            <a:br>
              <a:rPr lang="uk-UA" dirty="0"/>
            </a:br>
            <a:r>
              <a:rPr lang="uk-UA" dirty="0"/>
              <a:t>їх  виконання,  а  також  наведення  недостовірних  даних у такому </a:t>
            </a:r>
            <a:br>
              <a:rPr lang="uk-UA" dirty="0"/>
            </a:br>
            <a:r>
              <a:rPr lang="uk-UA" dirty="0"/>
              <a:t>повідомленні   -   10 прожиткових  мінімумів; </a:t>
            </a:r>
            <a:br>
              <a:rPr lang="uk-UA" dirty="0"/>
            </a:br>
            <a:r>
              <a:rPr lang="uk-UA" dirty="0"/>
              <a:t>2)  виконання  будівельних робіт без повідомлення про початок </a:t>
            </a:r>
            <a:br>
              <a:rPr lang="uk-UA" dirty="0"/>
            </a:br>
            <a:r>
              <a:rPr lang="uk-UA" dirty="0"/>
              <a:t>їх  виконання,  а  також  наведення  недостовірних  даних у такому </a:t>
            </a:r>
            <a:br>
              <a:rPr lang="uk-UA" dirty="0"/>
            </a:br>
            <a:r>
              <a:rPr lang="uk-UA" dirty="0"/>
              <a:t>повідомленні,  вчинене  щодо  об’єктів,  що  за  класом  наслідків </a:t>
            </a:r>
            <a:br>
              <a:rPr lang="uk-UA" dirty="0"/>
            </a:br>
            <a:r>
              <a:rPr lang="uk-UA" dirty="0"/>
              <a:t>(відповідальності)  належать  до  об’єктів з незначними наслідками </a:t>
            </a:r>
            <a:br>
              <a:rPr lang="uk-UA" dirty="0"/>
            </a:br>
            <a:r>
              <a:rPr lang="uk-UA" dirty="0"/>
              <a:t>(СС1),  -  36 мінімумів; </a:t>
            </a:r>
            <a:br>
              <a:rPr lang="uk-UA" dirty="0"/>
            </a:br>
            <a:r>
              <a:rPr lang="uk-UA" dirty="0"/>
              <a:t>3)  виконання  будівельних  робіт без отримання дозволу на їх виконання: </a:t>
            </a:r>
            <a:br>
              <a:rPr lang="uk-UA" dirty="0"/>
            </a:br>
            <a:r>
              <a:rPr lang="uk-UA" dirty="0"/>
              <a:t>на   об’єктах  СС2 - 370; </a:t>
            </a:r>
            <a:br>
              <a:rPr lang="uk-UA" dirty="0"/>
            </a:br>
            <a:r>
              <a:rPr lang="uk-UA" dirty="0"/>
              <a:t>на   об’єктах СС3 - 900; </a:t>
            </a:r>
            <a:br>
              <a:rPr lang="uk-UA" dirty="0"/>
            </a:br>
            <a:r>
              <a:rPr lang="uk-UA" dirty="0"/>
              <a:t>4)  експлуатація  або  використання  об’єктів будівництва, не </a:t>
            </a:r>
            <a:br>
              <a:rPr lang="uk-UA" dirty="0"/>
            </a:br>
            <a:r>
              <a:rPr lang="uk-UA" dirty="0"/>
              <a:t>прийнятих  в експлуатацію, а також наведення недостовірних даних у </a:t>
            </a:r>
            <a:br>
              <a:rPr lang="uk-UA" dirty="0"/>
            </a:br>
            <a:r>
              <a:rPr lang="uk-UA" dirty="0"/>
              <a:t>декларації  про  готовність  об’єкта  до  експлуатації  чи  в акті </a:t>
            </a:r>
            <a:br>
              <a:rPr lang="uk-UA" dirty="0"/>
            </a:br>
            <a:r>
              <a:rPr lang="uk-UA" dirty="0"/>
              <a:t>готовності об’єкта до експлуатації, вчинені щодо: </a:t>
            </a:r>
            <a:br>
              <a:rPr lang="uk-UA" dirty="0"/>
            </a:br>
            <a:r>
              <a:rPr lang="uk-UA" dirty="0"/>
              <a:t>об’єктів СС1, - 36; </a:t>
            </a:r>
            <a:br>
              <a:rPr lang="uk-UA" dirty="0"/>
            </a:br>
            <a:r>
              <a:rPr lang="uk-UA" dirty="0"/>
              <a:t>об’єктів СС2 - 370; </a:t>
            </a:r>
            <a:br>
              <a:rPr lang="uk-UA" dirty="0"/>
            </a:br>
            <a:r>
              <a:rPr lang="uk-UA" dirty="0"/>
              <a:t>об’єктів СС3 - 900; </a:t>
            </a:r>
            <a:endParaRPr lang="ru-RU" dirty="0"/>
          </a:p>
        </p:txBody>
      </p:sp>
    </p:spTree>
    <p:extLst>
      <p:ext uri="{BB962C8B-B14F-4D97-AF65-F5344CB8AC3E}">
        <p14:creationId xmlns:p14="http://schemas.microsoft.com/office/powerpoint/2010/main" val="24738117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55000" lnSpcReduction="20000"/>
          </a:bodyPr>
          <a:lstStyle/>
          <a:p>
            <a:r>
              <a:rPr lang="uk-UA" dirty="0"/>
              <a:t>5)  незабезпечення замовником здійснення технічного нагляду у </a:t>
            </a:r>
            <a:br>
              <a:rPr lang="uk-UA" dirty="0"/>
            </a:br>
            <a:r>
              <a:rPr lang="uk-UA" dirty="0"/>
              <a:t>випадках,   якщо   такий   нагляд   є   обов’язковим   згідно   із </a:t>
            </a:r>
            <a:br>
              <a:rPr lang="uk-UA" dirty="0"/>
            </a:br>
            <a:r>
              <a:rPr lang="uk-UA" dirty="0"/>
              <a:t>законодавством,  -  40; </a:t>
            </a:r>
            <a:br>
              <a:rPr lang="uk-UA" dirty="0"/>
            </a:br>
            <a:r>
              <a:rPr lang="uk-UA" dirty="0"/>
              <a:t>6) незабезпечення замовником здійснення авторського нагляду у </a:t>
            </a:r>
            <a:br>
              <a:rPr lang="uk-UA" dirty="0"/>
            </a:br>
            <a:r>
              <a:rPr lang="uk-UA" dirty="0"/>
              <a:t>випадках,   якщо   такий   нагляд   є   обов’язковим   згідно   із </a:t>
            </a:r>
            <a:br>
              <a:rPr lang="uk-UA" dirty="0"/>
            </a:br>
            <a:r>
              <a:rPr lang="uk-UA" dirty="0"/>
              <a:t>законодавством,  -  у розмірі 50; </a:t>
            </a:r>
            <a:br>
              <a:rPr lang="uk-UA" dirty="0"/>
            </a:br>
            <a:r>
              <a:rPr lang="uk-UA" dirty="0"/>
              <a:t>7) неподання чи несвоєчасне подання замовником інформації про </a:t>
            </a:r>
            <a:br>
              <a:rPr lang="uk-UA" dirty="0"/>
            </a:br>
            <a:r>
              <a:rPr lang="uk-UA" dirty="0"/>
              <a:t>передачу  права  на  будівництво  об’єкта  іншому замовнику, зміну </a:t>
            </a:r>
            <a:br>
              <a:rPr lang="uk-UA" dirty="0"/>
            </a:br>
            <a:r>
              <a:rPr lang="uk-UA" dirty="0"/>
              <a:t>генерального  підрядника  чи  підрядника,  осіб, відповідальних за </a:t>
            </a:r>
            <a:br>
              <a:rPr lang="uk-UA" dirty="0"/>
            </a:br>
            <a:r>
              <a:rPr lang="uk-UA" dirty="0"/>
              <a:t>проведення   авторського   і  технічного  нагляду,  відповідальних </a:t>
            </a:r>
            <a:br>
              <a:rPr lang="uk-UA" dirty="0"/>
            </a:br>
            <a:r>
              <a:rPr lang="uk-UA" dirty="0"/>
              <a:t>виконавців робіт, а також про коригування проектної документації у </a:t>
            </a:r>
            <a:br>
              <a:rPr lang="uk-UA" dirty="0"/>
            </a:br>
            <a:r>
              <a:rPr lang="uk-UA" dirty="0"/>
              <a:t>випадках,  коли  подання такої інформації є обов’язковим згідно із </a:t>
            </a:r>
            <a:br>
              <a:rPr lang="uk-UA" dirty="0"/>
            </a:br>
            <a:r>
              <a:rPr lang="uk-UA" dirty="0"/>
              <a:t>законодавством,  -  20.</a:t>
            </a:r>
            <a:endParaRPr lang="ru-RU" dirty="0"/>
          </a:p>
          <a:p>
            <a:r>
              <a:rPr lang="uk-UA" dirty="0"/>
              <a:t>3. Суб'єкти містобудування,  які виконують будівельні роботи, </a:t>
            </a:r>
            <a:br>
              <a:rPr lang="uk-UA" dirty="0"/>
            </a:br>
            <a:r>
              <a:rPr lang="uk-UA" dirty="0"/>
              <a:t>несуть відповідальність у вигляді штрафу за такі правопорушення: </a:t>
            </a:r>
            <a:br>
              <a:rPr lang="uk-UA" dirty="0"/>
            </a:br>
            <a:r>
              <a:rPr lang="uk-UA" dirty="0"/>
              <a:t>1)  виконання  підготовчих робіт без повідомлення про початок </a:t>
            </a:r>
            <a:br>
              <a:rPr lang="uk-UA" dirty="0"/>
            </a:br>
            <a:r>
              <a:rPr lang="uk-UA" dirty="0"/>
              <a:t>їх   виконання  -  10;</a:t>
            </a:r>
            <a:endParaRPr lang="ru-RU" dirty="0"/>
          </a:p>
          <a:p>
            <a:r>
              <a:rPr lang="uk-UA" dirty="0"/>
              <a:t>2)  виконання  будівельних робіт без повідомлення про початок </a:t>
            </a:r>
            <a:br>
              <a:rPr lang="uk-UA" dirty="0"/>
            </a:br>
            <a:r>
              <a:rPr lang="uk-UA" dirty="0"/>
              <a:t>їх  виконання  щодо  об’єктів,  будівництво  яких  здійснюється на </a:t>
            </a:r>
            <a:br>
              <a:rPr lang="uk-UA" dirty="0"/>
            </a:br>
            <a:r>
              <a:rPr lang="uk-UA" dirty="0"/>
              <a:t>підставі  будівельного  паспорта,  -  10;</a:t>
            </a:r>
            <a:endParaRPr lang="ru-RU" dirty="0"/>
          </a:p>
          <a:p>
            <a:r>
              <a:rPr lang="uk-UA" dirty="0"/>
              <a:t>     3)  виконання  будівельних робіт без направлення повідомлення </a:t>
            </a:r>
            <a:br>
              <a:rPr lang="uk-UA" dirty="0"/>
            </a:br>
            <a:r>
              <a:rPr lang="uk-UA" dirty="0"/>
              <a:t>про початок виконання таких робіт: </a:t>
            </a:r>
            <a:br>
              <a:rPr lang="uk-UA" dirty="0"/>
            </a:br>
            <a:r>
              <a:rPr lang="uk-UA" dirty="0"/>
              <a:t>на   об’єктах СС1 - 36;</a:t>
            </a:r>
            <a:endParaRPr lang="ru-RU" dirty="0"/>
          </a:p>
          <a:p>
            <a:r>
              <a:rPr lang="uk-UA" dirty="0"/>
              <a:t>     4)  виконання  будівельних  робіт без отримання дозволу на їх </a:t>
            </a:r>
            <a:br>
              <a:rPr lang="uk-UA" dirty="0"/>
            </a:br>
            <a:r>
              <a:rPr lang="uk-UA" dirty="0"/>
              <a:t>виконання: </a:t>
            </a:r>
            <a:br>
              <a:rPr lang="uk-UA" dirty="0"/>
            </a:br>
            <a:r>
              <a:rPr lang="uk-UA" dirty="0"/>
              <a:t>на   об’єктах СС2 - 370; </a:t>
            </a:r>
            <a:br>
              <a:rPr lang="uk-UA" dirty="0"/>
            </a:br>
            <a:r>
              <a:rPr lang="uk-UA" dirty="0"/>
              <a:t>на   об’єктах СС3 - 900</a:t>
            </a:r>
            <a:r>
              <a:rPr lang="uk-UA" dirty="0" smtClean="0"/>
              <a:t>;</a:t>
            </a:r>
            <a:endParaRPr lang="ru-RU" dirty="0"/>
          </a:p>
        </p:txBody>
      </p:sp>
    </p:spTree>
    <p:extLst>
      <p:ext uri="{BB962C8B-B14F-4D97-AF65-F5344CB8AC3E}">
        <p14:creationId xmlns:p14="http://schemas.microsoft.com/office/powerpoint/2010/main" val="16921800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lgn="ctr">
              <a:buNone/>
            </a:pPr>
            <a:r>
              <a:rPr lang="uk-UA" b="1" i="1" dirty="0"/>
              <a:t>Юридична відповідальність</a:t>
            </a:r>
            <a:r>
              <a:rPr lang="uk-UA" dirty="0"/>
              <a:t> </a:t>
            </a:r>
            <a:endParaRPr lang="uk-UA" dirty="0" smtClean="0"/>
          </a:p>
          <a:p>
            <a:pPr marL="0" indent="0" algn="ctr">
              <a:buNone/>
            </a:pPr>
            <a:r>
              <a:rPr lang="uk-UA" dirty="0" smtClean="0"/>
              <a:t>— </a:t>
            </a:r>
            <a:r>
              <a:rPr lang="uk-UA" dirty="0"/>
              <a:t>різновид соціальної відповідальності, який закріплений у законодавстві і забезпечуваний державою юридичний обов'язок правопорушника пізнати примусового позбавлення певних цінностей, що йому </a:t>
            </a:r>
            <a:r>
              <a:rPr lang="uk-UA" dirty="0" smtClean="0"/>
              <a:t>належать.</a:t>
            </a:r>
            <a:endParaRPr lang="ru-RU" dirty="0"/>
          </a:p>
        </p:txBody>
      </p:sp>
    </p:spTree>
    <p:extLst>
      <p:ext uri="{BB962C8B-B14F-4D97-AF65-F5344CB8AC3E}">
        <p14:creationId xmlns:p14="http://schemas.microsoft.com/office/powerpoint/2010/main" val="35792807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uk-UA" dirty="0"/>
              <a:t>6) ведення  виконавчої  документації з порушенням будівельних </a:t>
            </a:r>
            <a:br>
              <a:rPr lang="uk-UA" dirty="0"/>
            </a:br>
            <a:r>
              <a:rPr lang="uk-UA" dirty="0"/>
              <a:t>норм,  державних стандартів і  правил  -  18; </a:t>
            </a:r>
            <a:br>
              <a:rPr lang="uk-UA" dirty="0"/>
            </a:br>
            <a:r>
              <a:rPr lang="uk-UA" dirty="0"/>
              <a:t>застосування    будівельних    матеріалів,    виробів    і </a:t>
            </a:r>
            <a:br>
              <a:rPr lang="uk-UA" dirty="0"/>
            </a:br>
            <a:r>
              <a:rPr lang="uk-UA" dirty="0"/>
              <a:t>конструкцій,  що не  відповідають  державним  нормам,  стандартам, </a:t>
            </a:r>
            <a:br>
              <a:rPr lang="uk-UA" dirty="0"/>
            </a:br>
            <a:r>
              <a:rPr lang="uk-UA" dirty="0"/>
              <a:t>технічним умовам,  проектним рішенням,  а також тих, що підлягають </a:t>
            </a:r>
            <a:br>
              <a:rPr lang="uk-UA" dirty="0"/>
            </a:br>
            <a:r>
              <a:rPr lang="uk-UA" dirty="0"/>
              <a:t>обов'язковій  сертифікації,  але  не  пройшли  її,  -  90; </a:t>
            </a:r>
            <a:br>
              <a:rPr lang="uk-UA" dirty="0"/>
            </a:br>
            <a:r>
              <a:rPr lang="uk-UA" dirty="0"/>
              <a:t>8) виконання будівельних робіт з порушенням вимог будівельних </a:t>
            </a:r>
            <a:br>
              <a:rPr lang="uk-UA" dirty="0"/>
            </a:br>
            <a:r>
              <a:rPr lang="uk-UA" dirty="0"/>
              <a:t>норм,  державних стандартів і правил  або  затверджених  проектних </a:t>
            </a:r>
            <a:br>
              <a:rPr lang="uk-UA" dirty="0"/>
            </a:br>
            <a:r>
              <a:rPr lang="uk-UA" dirty="0"/>
              <a:t>рішень   -  45. </a:t>
            </a:r>
            <a:br>
              <a:rPr lang="uk-UA" dirty="0"/>
            </a:br>
            <a:r>
              <a:rPr lang="uk-UA" dirty="0"/>
              <a:t>4.   Суб'єкти  містобудування,  які  здійснюють  господарську </a:t>
            </a:r>
            <a:br>
              <a:rPr lang="uk-UA" dirty="0"/>
            </a:br>
            <a:r>
              <a:rPr lang="uk-UA" dirty="0"/>
              <a:t>діяльність   з   будівництва  об’єктів СС2 та СС3   наслідками   за   переліком  видів  робіт,  які визначаються    Кабінетом    Міністрів    України,   що   підлягає </a:t>
            </a:r>
            <a:br>
              <a:rPr lang="uk-UA" dirty="0"/>
            </a:br>
            <a:r>
              <a:rPr lang="uk-UA" dirty="0"/>
              <a:t>ліцензуванню,   чи   доручають   виконання   окремих  видів  робіт </a:t>
            </a:r>
            <a:br>
              <a:rPr lang="uk-UA" dirty="0"/>
            </a:br>
            <a:r>
              <a:rPr lang="uk-UA" dirty="0"/>
              <a:t>відповідальним  виконавцям,  які  згідно із законодавством повинні </a:t>
            </a:r>
            <a:br>
              <a:rPr lang="uk-UA" dirty="0"/>
            </a:br>
            <a:r>
              <a:rPr lang="uk-UA" dirty="0"/>
              <a:t>мати кваліфікаційний сертифікат, несуть відповідальність у вигляді </a:t>
            </a:r>
            <a:br>
              <a:rPr lang="uk-UA" dirty="0"/>
            </a:br>
            <a:r>
              <a:rPr lang="uk-UA" dirty="0"/>
              <a:t>штрафу  за  такі  правопорушення</a:t>
            </a:r>
            <a:r>
              <a:rPr lang="uk-UA" dirty="0" smtClean="0"/>
              <a:t>:</a:t>
            </a:r>
          </a:p>
          <a:p>
            <a:r>
              <a:rPr lang="uk-UA" dirty="0"/>
              <a:t>1) здійснення   господарської   діяльності,    що    підлягає </a:t>
            </a:r>
            <a:br>
              <a:rPr lang="uk-UA" dirty="0"/>
            </a:br>
            <a:r>
              <a:rPr lang="uk-UA" dirty="0"/>
              <a:t>ліцензуванню,  без  отримання в установленому порядку ліцензії - 90; </a:t>
            </a:r>
            <a:br>
              <a:rPr lang="uk-UA" dirty="0"/>
            </a:br>
            <a:r>
              <a:rPr lang="uk-UA" dirty="0"/>
              <a:t>2) залучення до виконання окремих видів робіт  відповідальних </a:t>
            </a:r>
            <a:br>
              <a:rPr lang="uk-UA" dirty="0"/>
            </a:br>
            <a:r>
              <a:rPr lang="uk-UA" dirty="0"/>
              <a:t>виконавців,    які    не   мають   відповідного   кваліфікаційного </a:t>
            </a:r>
            <a:br>
              <a:rPr lang="uk-UA" dirty="0"/>
            </a:br>
            <a:r>
              <a:rPr lang="uk-UA" dirty="0"/>
              <a:t>сертифіката,  у випадках,  коли такий  сертифікат  є  обов'язковим </a:t>
            </a:r>
            <a:br>
              <a:rPr lang="uk-UA" dirty="0"/>
            </a:br>
            <a:r>
              <a:rPr lang="uk-UA" dirty="0"/>
              <a:t>згідно із законодавством, - 10. </a:t>
            </a:r>
            <a:endParaRPr lang="ru-RU" dirty="0"/>
          </a:p>
        </p:txBody>
      </p:sp>
    </p:spTree>
    <p:extLst>
      <p:ext uri="{BB962C8B-B14F-4D97-AF65-F5344CB8AC3E}">
        <p14:creationId xmlns:p14="http://schemas.microsoft.com/office/powerpoint/2010/main" val="2278290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uk-UA" dirty="0"/>
              <a:t>5. Суб'єкти  містобудування,  які   виготовляють   будівельні </a:t>
            </a:r>
            <a:br>
              <a:rPr lang="uk-UA" dirty="0"/>
            </a:br>
            <a:r>
              <a:rPr lang="uk-UA" dirty="0"/>
              <a:t>матеріали,   вироби  та  конструкції,  несуть  відповідальність  у </a:t>
            </a:r>
            <a:br>
              <a:rPr lang="uk-UA" dirty="0"/>
            </a:br>
            <a:r>
              <a:rPr lang="uk-UA" dirty="0"/>
              <a:t>вигляді штрафу за такі правопорушення: </a:t>
            </a:r>
            <a:br>
              <a:rPr lang="uk-UA" dirty="0"/>
            </a:br>
            <a:r>
              <a:rPr lang="uk-UA" dirty="0"/>
              <a:t>     1) виробництво  або  виготовлення   будівельних   матеріалів, </a:t>
            </a:r>
            <a:br>
              <a:rPr lang="uk-UA" dirty="0"/>
            </a:br>
            <a:r>
              <a:rPr lang="uk-UA" dirty="0"/>
              <a:t>виробів, конструкцій, які підлягають обов'язковій сертифікації або </a:t>
            </a:r>
            <a:br>
              <a:rPr lang="uk-UA" dirty="0"/>
            </a:br>
            <a:r>
              <a:rPr lang="uk-UA" dirty="0"/>
              <a:t>показники безпеки  яких  наводяться  в  нормативних  документах  і </a:t>
            </a:r>
            <a:br>
              <a:rPr lang="uk-UA" dirty="0"/>
            </a:br>
            <a:r>
              <a:rPr lang="uk-UA" dirty="0"/>
              <a:t>підлягають  підтвердженню  відповідності  шляхом  сертифікації або </a:t>
            </a:r>
            <a:br>
              <a:rPr lang="uk-UA" dirty="0"/>
            </a:br>
            <a:r>
              <a:rPr lang="uk-UA" dirty="0"/>
              <a:t>декларування,  але не пройшли їх,  - 63; </a:t>
            </a:r>
            <a:br>
              <a:rPr lang="uk-UA" dirty="0"/>
            </a:br>
            <a:r>
              <a:rPr lang="uk-UA" dirty="0"/>
              <a:t>2) виробництво   або   виготовлення  будівельних  матеріалів, </a:t>
            </a:r>
            <a:br>
              <a:rPr lang="uk-UA" dirty="0"/>
            </a:br>
            <a:r>
              <a:rPr lang="uk-UA" dirty="0"/>
              <a:t>виробів,  конструкцій, які не відповідають вимогам державних норм, </a:t>
            </a:r>
            <a:br>
              <a:rPr lang="uk-UA" dirty="0"/>
            </a:br>
            <a:r>
              <a:rPr lang="uk-UA" dirty="0"/>
              <a:t>стандартів  або  технічним умовам,  - 126. </a:t>
            </a:r>
            <a:br>
              <a:rPr lang="uk-UA" dirty="0"/>
            </a:br>
            <a:r>
              <a:rPr lang="uk-UA" dirty="0"/>
              <a:t>6.  Суб’єкти містобудування несуть відповідальність у вигляді </a:t>
            </a:r>
            <a:br>
              <a:rPr lang="uk-UA" dirty="0"/>
            </a:br>
            <a:r>
              <a:rPr lang="uk-UA" dirty="0"/>
              <a:t>штрафу за такі правопорушення: </a:t>
            </a:r>
            <a:br>
              <a:rPr lang="uk-UA" dirty="0"/>
            </a:br>
            <a:r>
              <a:rPr lang="uk-UA" dirty="0"/>
              <a:t>1)      невиконання      приписів      органів     державного </a:t>
            </a:r>
            <a:br>
              <a:rPr lang="uk-UA" dirty="0"/>
            </a:br>
            <a:r>
              <a:rPr lang="uk-UA" dirty="0"/>
              <a:t>архітектурно-будівельного контролю щодо: </a:t>
            </a:r>
            <a:br>
              <a:rPr lang="uk-UA" dirty="0"/>
            </a:br>
            <a:r>
              <a:rPr lang="uk-UA" dirty="0"/>
              <a:t>усунення  порушення вимог законодавства у сфері містобудівної </a:t>
            </a:r>
            <a:br>
              <a:rPr lang="uk-UA" dirty="0"/>
            </a:br>
            <a:r>
              <a:rPr lang="uk-UA" dirty="0"/>
              <a:t>діяльності,  будівельних  норм,  стандартів  і  правил - 15; </a:t>
            </a:r>
            <a:br>
              <a:rPr lang="uk-UA" dirty="0"/>
            </a:br>
            <a:r>
              <a:rPr lang="uk-UA" dirty="0"/>
              <a:t>зупинення  підготовчих  та  будівельних  робіт  -  50; </a:t>
            </a:r>
            <a:br>
              <a:rPr lang="uk-UA" dirty="0"/>
            </a:br>
            <a:r>
              <a:rPr lang="uk-UA" dirty="0"/>
              <a:t>2)    недопущення    посадових    осіб   органів   державного </a:t>
            </a:r>
            <a:br>
              <a:rPr lang="uk-UA" dirty="0"/>
            </a:br>
            <a:r>
              <a:rPr lang="uk-UA" dirty="0"/>
              <a:t>архітектурно-будівельного   контролю   на   об’єкти   будівництва, </a:t>
            </a:r>
            <a:br>
              <a:rPr lang="uk-UA" dirty="0"/>
            </a:br>
            <a:r>
              <a:rPr lang="uk-UA" dirty="0"/>
              <a:t>підприємства  будівельної  галузі  для виконання покладених на них </a:t>
            </a:r>
            <a:br>
              <a:rPr lang="uk-UA" dirty="0"/>
            </a:br>
            <a:r>
              <a:rPr lang="uk-UA" dirty="0"/>
              <a:t>функцій   -   30.</a:t>
            </a:r>
            <a:endParaRPr lang="ru-RU" dirty="0"/>
          </a:p>
          <a:p>
            <a:pPr marL="0" indent="0">
              <a:buNone/>
            </a:pPr>
            <a:endParaRPr lang="ru-RU" dirty="0"/>
          </a:p>
        </p:txBody>
      </p:sp>
    </p:spTree>
    <p:extLst>
      <p:ext uri="{BB962C8B-B14F-4D97-AF65-F5344CB8AC3E}">
        <p14:creationId xmlns:p14="http://schemas.microsoft.com/office/powerpoint/2010/main" val="25432650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62500" lnSpcReduction="20000"/>
          </a:bodyPr>
          <a:lstStyle/>
          <a:p>
            <a:r>
              <a:rPr lang="uk-UA" dirty="0"/>
              <a:t>7.   Суб’єкти   містобудування,   що   залучаються   органами </a:t>
            </a:r>
            <a:br>
              <a:rPr lang="uk-UA" dirty="0"/>
            </a:br>
            <a:r>
              <a:rPr lang="uk-UA" dirty="0"/>
              <a:t>державного   архітектурно-будівельного   контролю   до  проведення </a:t>
            </a:r>
            <a:br>
              <a:rPr lang="uk-UA" dirty="0"/>
            </a:br>
            <a:r>
              <a:rPr lang="uk-UA" dirty="0"/>
              <a:t>перевірок,  несуть  відповідальність  у  вигляді штрафу за надання </a:t>
            </a:r>
            <a:br>
              <a:rPr lang="uk-UA" dirty="0"/>
            </a:br>
            <a:r>
              <a:rPr lang="uk-UA" dirty="0"/>
              <a:t>недостовірних  чи  необґрунтованих висновків за результатами таких </a:t>
            </a:r>
            <a:br>
              <a:rPr lang="uk-UA" dirty="0"/>
            </a:br>
            <a:r>
              <a:rPr lang="uk-UA" dirty="0"/>
              <a:t>перевірок   у   розмірі   30 прожиткових   мінімумів.</a:t>
            </a:r>
            <a:endParaRPr lang="ru-RU" dirty="0"/>
          </a:p>
          <a:p>
            <a:r>
              <a:rPr lang="uk-UA" dirty="0"/>
              <a:t>8. Підприємства,  що  надають технічні умови щодо інженерного </a:t>
            </a:r>
            <a:br>
              <a:rPr lang="uk-UA" dirty="0"/>
            </a:br>
            <a:r>
              <a:rPr lang="uk-UA" dirty="0"/>
              <a:t>забезпечення  об'єкта  будівництва,  несуть   відповідальність   у </a:t>
            </a:r>
            <a:br>
              <a:rPr lang="uk-UA" dirty="0"/>
            </a:br>
            <a:r>
              <a:rPr lang="uk-UA" dirty="0"/>
              <a:t>вигляді штрафу за подання недостовірної інформації у складі раніше </a:t>
            </a:r>
            <a:br>
              <a:rPr lang="uk-UA" dirty="0"/>
            </a:br>
            <a:r>
              <a:rPr lang="uk-UA" dirty="0"/>
              <a:t>наданих  технічних  умов  щодо  інженерного  забезпечення  об'єкта </a:t>
            </a:r>
            <a:br>
              <a:rPr lang="uk-UA" dirty="0"/>
            </a:br>
            <a:r>
              <a:rPr lang="uk-UA" dirty="0"/>
              <a:t>будівництва,  відмову  у  наданні  технічних умов щодо інженерного </a:t>
            </a:r>
            <a:br>
              <a:rPr lang="uk-UA" dirty="0"/>
            </a:br>
            <a:r>
              <a:rPr lang="uk-UA" dirty="0"/>
              <a:t>забезпечення об'єкта будівництва або порушення строку їх  надання; </a:t>
            </a:r>
            <a:br>
              <a:rPr lang="uk-UA" dirty="0"/>
            </a:br>
            <a:r>
              <a:rPr lang="uk-UA" dirty="0" err="1"/>
              <a:t>неукладення</a:t>
            </a:r>
            <a:r>
              <a:rPr lang="uk-UA" dirty="0"/>
              <a:t>  договору  про  забезпечення  об'єкта  будівництва  на </a:t>
            </a:r>
            <a:br>
              <a:rPr lang="uk-UA" dirty="0"/>
            </a:br>
            <a:r>
              <a:rPr lang="uk-UA" dirty="0"/>
              <a:t>підставі  наданих  технічних  умов   або   </a:t>
            </a:r>
            <a:r>
              <a:rPr lang="uk-UA" dirty="0" err="1"/>
              <a:t>непідключення</a:t>
            </a:r>
            <a:r>
              <a:rPr lang="uk-UA" dirty="0"/>
              <a:t>   об'єкта </a:t>
            </a:r>
            <a:br>
              <a:rPr lang="uk-UA" dirty="0"/>
            </a:br>
            <a:r>
              <a:rPr lang="uk-UA" dirty="0"/>
              <a:t>будівництва  до  інженерних  мереж  згідно з технічними умовами та </a:t>
            </a:r>
            <a:br>
              <a:rPr lang="uk-UA" dirty="0"/>
            </a:br>
            <a:r>
              <a:rPr lang="uk-UA" dirty="0"/>
              <a:t>укладеним договором  про  забезпечення  об'єкта  будівництва  -  у </a:t>
            </a:r>
            <a:br>
              <a:rPr lang="uk-UA" dirty="0"/>
            </a:br>
            <a:r>
              <a:rPr lang="uk-UA" dirty="0"/>
              <a:t>розмірі 90 прожиткових мінімумів. </a:t>
            </a:r>
            <a:endParaRPr lang="uk-UA" dirty="0" smtClean="0"/>
          </a:p>
          <a:p>
            <a:r>
              <a:rPr lang="uk-UA" dirty="0"/>
              <a:t> 9. Дії,  передбачені  частинами першою - восьмою цієї статті, </a:t>
            </a:r>
            <a:br>
              <a:rPr lang="uk-UA" dirty="0"/>
            </a:br>
            <a:r>
              <a:rPr lang="uk-UA" dirty="0"/>
              <a:t>вчинені суб'єктами містобудування, яких протягом року було піддано </a:t>
            </a:r>
            <a:br>
              <a:rPr lang="uk-UA" dirty="0"/>
            </a:br>
            <a:r>
              <a:rPr lang="uk-UA" dirty="0"/>
              <a:t>стягненню за такі самі порушення, - </a:t>
            </a:r>
            <a:br>
              <a:rPr lang="uk-UA" dirty="0"/>
            </a:br>
            <a:r>
              <a:rPr lang="uk-UA" dirty="0"/>
              <a:t>     тягнуть за    собою    накладення   штрафу,   визначеного   у </a:t>
            </a:r>
            <a:br>
              <a:rPr lang="uk-UA" dirty="0"/>
            </a:br>
            <a:r>
              <a:rPr lang="uk-UA" dirty="0"/>
              <a:t>відповідному абзаці цієї статті, у подвійному розмірі. </a:t>
            </a:r>
            <a:br>
              <a:rPr lang="uk-UA" dirty="0"/>
            </a:br>
            <a:r>
              <a:rPr lang="uk-UA" dirty="0"/>
              <a:t>     10. Притягнення суб'єктів містобудування до  відповідальності </a:t>
            </a:r>
            <a:br>
              <a:rPr lang="uk-UA" dirty="0"/>
            </a:br>
            <a:r>
              <a:rPr lang="uk-UA" dirty="0"/>
              <a:t>не    звільняє   їх   від   відшкодування   заподіяної   внаслідок </a:t>
            </a:r>
            <a:br>
              <a:rPr lang="uk-UA" dirty="0"/>
            </a:br>
            <a:r>
              <a:rPr lang="uk-UA" dirty="0"/>
              <a:t>правопорушення шкоди. </a:t>
            </a:r>
            <a:br>
              <a:rPr lang="uk-UA" dirty="0"/>
            </a:br>
            <a:endParaRPr lang="ru-RU" dirty="0"/>
          </a:p>
        </p:txBody>
      </p:sp>
    </p:spTree>
    <p:extLst>
      <p:ext uri="{BB962C8B-B14F-4D97-AF65-F5344CB8AC3E}">
        <p14:creationId xmlns:p14="http://schemas.microsoft.com/office/powerpoint/2010/main" val="36274140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741368"/>
          </a:xfrm>
        </p:spPr>
        <p:txBody>
          <a:bodyPr>
            <a:normAutofit/>
          </a:bodyPr>
          <a:lstStyle/>
          <a:p>
            <a:r>
              <a:rPr lang="uk-UA" sz="2000" dirty="0"/>
              <a:t> 11. Штраф може бути  накладено  на  суб'єктів  містобудування </a:t>
            </a:r>
            <a:br>
              <a:rPr lang="uk-UA" sz="2000" dirty="0"/>
            </a:br>
            <a:r>
              <a:rPr lang="uk-UA" sz="2000" dirty="0"/>
              <a:t>протягом  6 місяців  з  дня виявлення правопорушення,  але не </a:t>
            </a:r>
            <a:br>
              <a:rPr lang="uk-UA" sz="2000" dirty="0"/>
            </a:br>
            <a:r>
              <a:rPr lang="uk-UA" sz="2000" dirty="0"/>
              <a:t>пізніш як через 3 роки з дня його вчинення. </a:t>
            </a:r>
            <a:br>
              <a:rPr lang="uk-UA" sz="2000" dirty="0"/>
            </a:br>
            <a:r>
              <a:rPr lang="uk-UA" sz="2000" dirty="0"/>
              <a:t>     12. У разі вчинення суб'єктами містобудування двох або більше </a:t>
            </a:r>
            <a:br>
              <a:rPr lang="uk-UA" sz="2000" dirty="0"/>
            </a:br>
            <a:r>
              <a:rPr lang="uk-UA" sz="2000" dirty="0"/>
              <a:t>правопорушень  штрафи  накладають  за кожне вчинене правопорушення </a:t>
            </a:r>
            <a:br>
              <a:rPr lang="uk-UA" sz="2000" dirty="0"/>
            </a:br>
            <a:r>
              <a:rPr lang="uk-UA" sz="2000" dirty="0"/>
              <a:t>окремо. </a:t>
            </a:r>
            <a:br>
              <a:rPr lang="uk-UA" sz="2000" dirty="0"/>
            </a:br>
            <a:endParaRPr lang="uk-UA" sz="2000" dirty="0" smtClean="0"/>
          </a:p>
          <a:p>
            <a:endParaRPr lang="ru-RU" sz="2000" dirty="0"/>
          </a:p>
        </p:txBody>
      </p:sp>
    </p:spTree>
    <p:extLst>
      <p:ext uri="{BB962C8B-B14F-4D97-AF65-F5344CB8AC3E}">
        <p14:creationId xmlns:p14="http://schemas.microsoft.com/office/powerpoint/2010/main" val="8996026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62500" lnSpcReduction="20000"/>
          </a:bodyPr>
          <a:lstStyle/>
          <a:p>
            <a:r>
              <a:rPr lang="uk-UA" dirty="0"/>
              <a:t>Стаття 3. Органи, уповноважені розглядати справи про </a:t>
            </a:r>
            <a:br>
              <a:rPr lang="uk-UA" dirty="0"/>
            </a:br>
            <a:r>
              <a:rPr lang="uk-UA" dirty="0"/>
              <a:t>               правопорушення у сфері містобудівної діяльності </a:t>
            </a:r>
            <a:br>
              <a:rPr lang="uk-UA" dirty="0"/>
            </a:br>
            <a:r>
              <a:rPr lang="uk-UA" dirty="0"/>
              <a:t>     1.   Справи  про  правопорушення,  передбачені  цим  Законом, </a:t>
            </a:r>
            <a:br>
              <a:rPr lang="uk-UA" dirty="0"/>
            </a:br>
            <a:r>
              <a:rPr lang="uk-UA" dirty="0"/>
              <a:t>розглядаються: </a:t>
            </a:r>
            <a:br>
              <a:rPr lang="uk-UA" dirty="0"/>
            </a:br>
            <a:r>
              <a:rPr lang="uk-UA" dirty="0"/>
              <a:t>     1)     виконавчими     органами     з    питань    державного </a:t>
            </a:r>
            <a:br>
              <a:rPr lang="uk-UA" dirty="0"/>
            </a:br>
            <a:r>
              <a:rPr lang="uk-UA" dirty="0"/>
              <a:t>архітектурно-будівельного  контролю  сільських,  селищних, міських </a:t>
            </a:r>
            <a:br>
              <a:rPr lang="uk-UA" dirty="0"/>
            </a:br>
            <a:r>
              <a:rPr lang="uk-UA" dirty="0"/>
              <a:t>рад; </a:t>
            </a:r>
            <a:br>
              <a:rPr lang="uk-UA" dirty="0"/>
            </a:br>
            <a:r>
              <a:rPr lang="uk-UA" dirty="0"/>
              <a:t>     2)    структурними    підрозділами    з   питань   державного </a:t>
            </a:r>
            <a:br>
              <a:rPr lang="uk-UA" dirty="0"/>
            </a:br>
            <a:r>
              <a:rPr lang="uk-UA" dirty="0"/>
              <a:t>архітектурно-будівельного  контролю  Київської та Севастопольської </a:t>
            </a:r>
            <a:br>
              <a:rPr lang="uk-UA" dirty="0"/>
            </a:br>
            <a:r>
              <a:rPr lang="uk-UA" dirty="0"/>
              <a:t>міських державних адміністрацій; </a:t>
            </a:r>
            <a:br>
              <a:rPr lang="uk-UA" dirty="0"/>
            </a:br>
            <a:r>
              <a:rPr lang="uk-UA" dirty="0"/>
              <a:t>     3) центральним органом виконавчої влади, що реалізує державну </a:t>
            </a:r>
            <a:br>
              <a:rPr lang="uk-UA" dirty="0"/>
            </a:br>
            <a:r>
              <a:rPr lang="uk-UA" dirty="0"/>
              <a:t>політику з питань державного архітектурно-будівельного контролю та </a:t>
            </a:r>
            <a:br>
              <a:rPr lang="uk-UA" dirty="0"/>
            </a:br>
            <a:r>
              <a:rPr lang="uk-UA" dirty="0"/>
              <a:t>нагляду. </a:t>
            </a:r>
            <a:br>
              <a:rPr lang="uk-UA" dirty="0"/>
            </a:br>
            <a:endParaRPr lang="ru-RU" dirty="0"/>
          </a:p>
          <a:p>
            <a:endParaRPr lang="ru-RU" dirty="0"/>
          </a:p>
        </p:txBody>
      </p:sp>
    </p:spTree>
    <p:extLst>
      <p:ext uri="{BB962C8B-B14F-4D97-AF65-F5344CB8AC3E}">
        <p14:creationId xmlns:p14="http://schemas.microsoft.com/office/powerpoint/2010/main" val="5331522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uk-UA" sz="2800" dirty="0" smtClean="0"/>
              <a:t>Кримінальна відповідальність</a:t>
            </a:r>
            <a:endParaRPr lang="ru-RU" sz="2800" dirty="0"/>
          </a:p>
        </p:txBody>
      </p:sp>
      <p:sp>
        <p:nvSpPr>
          <p:cNvPr id="3" name="Объект 2"/>
          <p:cNvSpPr>
            <a:spLocks noGrp="1"/>
          </p:cNvSpPr>
          <p:nvPr>
            <p:ph idx="1"/>
          </p:nvPr>
        </p:nvSpPr>
        <p:spPr>
          <a:xfrm>
            <a:off x="0" y="836712"/>
            <a:ext cx="9144000" cy="6021288"/>
          </a:xfrm>
        </p:spPr>
        <p:txBody>
          <a:bodyPr>
            <a:normAutofit fontScale="55000" lnSpcReduction="20000"/>
          </a:bodyPr>
          <a:lstStyle/>
          <a:p>
            <a:r>
              <a:rPr lang="uk-UA" b="1" dirty="0"/>
              <a:t>Стаття 197</a:t>
            </a:r>
            <a:r>
              <a:rPr lang="uk-UA" b="1" baseline="30000" dirty="0"/>
              <a:t>-1</a:t>
            </a:r>
            <a:r>
              <a:rPr lang="uk-UA" b="1" dirty="0"/>
              <a:t>.</a:t>
            </a:r>
            <a:r>
              <a:rPr lang="uk-UA" dirty="0"/>
              <a:t> Самовільне зайняття земельної ділянки та самовільне будівництво</a:t>
            </a:r>
            <a:endParaRPr lang="ru-RU" dirty="0"/>
          </a:p>
          <a:p>
            <a:r>
              <a:rPr lang="uk-UA" dirty="0"/>
              <a:t>1. Самовільне зайняття земельної ділянки, яким завдано значної шкоди її законному володільцю або власнику, -</a:t>
            </a:r>
            <a:endParaRPr lang="ru-RU" dirty="0"/>
          </a:p>
          <a:p>
            <a:r>
              <a:rPr lang="uk-UA" dirty="0"/>
              <a:t>карається штрафом від двохсот до трьохсот неоподатковуваних мінімумів доходів громадян або арештом на строк до шести місяців.</a:t>
            </a:r>
            <a:endParaRPr lang="ru-RU" dirty="0"/>
          </a:p>
          <a:p>
            <a:r>
              <a:rPr lang="uk-UA" dirty="0"/>
              <a:t>2. Самовільне зайняття земельної ділянки, вчинене особою, раніше судимою за злочин, передбачений цією статтею, або групою осіб, або щодо земельних ділянок особливо цінних земель, </a:t>
            </a:r>
            <a:r>
              <a:rPr lang="uk-UA" dirty="0" err="1"/>
              <a:t>земель</a:t>
            </a:r>
            <a:r>
              <a:rPr lang="uk-UA" dirty="0"/>
              <a:t> в охоронних зонах, </a:t>
            </a:r>
            <a:r>
              <a:rPr lang="uk-UA" dirty="0" err="1"/>
              <a:t>зонах</a:t>
            </a:r>
            <a:r>
              <a:rPr lang="uk-UA" dirty="0"/>
              <a:t> санітарної охорони, санітарно-захисних зонах чи зонах особливого режиму використання земель, -</a:t>
            </a:r>
            <a:endParaRPr lang="ru-RU" dirty="0"/>
          </a:p>
          <a:p>
            <a:r>
              <a:rPr lang="uk-UA" dirty="0"/>
              <a:t>карається обмеженням волі на строк від двох до чотирьох років або позбавленням волі на строк до двох років.</a:t>
            </a:r>
            <a:endParaRPr lang="ru-RU" dirty="0"/>
          </a:p>
          <a:p>
            <a:r>
              <a:rPr lang="uk-UA" dirty="0"/>
              <a:t>3. Самовільне будівництво будівель або споруд на самовільно зайнятій земельній ділянці, зазначеній у частині першій цієї статті, -</a:t>
            </a:r>
            <a:endParaRPr lang="ru-RU" dirty="0"/>
          </a:p>
          <a:p>
            <a:r>
              <a:rPr lang="uk-UA" dirty="0"/>
              <a:t>карається штрафом від трьохсот до п'ятисот неоподатковуваних мінімумів доходів громадян або арештом на строк до шести місяців, або обмеженням волі на строк до трьох років.</a:t>
            </a:r>
            <a:endParaRPr lang="ru-RU" dirty="0"/>
          </a:p>
          <a:p>
            <a:r>
              <a:rPr lang="uk-UA" dirty="0"/>
              <a:t>4. Самовільне будівництво будівель або споруд на самовільно зайнятій земельній ділянці, зазначеній у частині другій цієї статті, або вчинене особою, раніше судимою за такий саме злочин або злочин, передбачений частиною третьою цієї статті, -</a:t>
            </a:r>
            <a:endParaRPr lang="ru-RU" dirty="0"/>
          </a:p>
          <a:p>
            <a:r>
              <a:rPr lang="uk-UA" dirty="0"/>
              <a:t>карається позбавленням волі на строк від одного до трьох років.</a:t>
            </a:r>
            <a:endParaRPr lang="ru-RU" dirty="0"/>
          </a:p>
          <a:p>
            <a:r>
              <a:rPr lang="uk-UA" dirty="0"/>
              <a:t>Примітка. Відповідно до цієї статті шкода, передбачена частиною першою цієї статті, визнається значною, якщо вона у сто і більше разів перевищує неоподатковуваний мінімум доходів громадян</a:t>
            </a:r>
            <a:r>
              <a:rPr lang="uk-UA" dirty="0" smtClean="0"/>
              <a:t>.</a:t>
            </a:r>
            <a:endParaRPr lang="ru-RU" dirty="0"/>
          </a:p>
        </p:txBody>
      </p:sp>
    </p:spTree>
    <p:extLst>
      <p:ext uri="{BB962C8B-B14F-4D97-AF65-F5344CB8AC3E}">
        <p14:creationId xmlns:p14="http://schemas.microsoft.com/office/powerpoint/2010/main" val="1443445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55000" lnSpcReduction="20000"/>
          </a:bodyPr>
          <a:lstStyle/>
          <a:p>
            <a:r>
              <a:rPr lang="uk-UA" b="1" dirty="0"/>
              <a:t>Стаття 198.</a:t>
            </a:r>
            <a:r>
              <a:rPr lang="uk-UA" dirty="0"/>
              <a:t> Придбання, отримання, зберігання чи збут майна, одержаного злочинним шляхом</a:t>
            </a:r>
            <a:endParaRPr lang="ru-RU" dirty="0"/>
          </a:p>
          <a:p>
            <a:r>
              <a:rPr lang="uk-UA" dirty="0"/>
              <a:t>Заздалегідь не обіцяне придбання або отримання, зберігання чи збут майна, завідомо одержаного злочинним шляхом за відсутності ознак легалізації (відмивання) доходів, одержаних злочинним шляхом, </a:t>
            </a:r>
            <a:endParaRPr lang="ru-RU" dirty="0"/>
          </a:p>
          <a:p>
            <a:r>
              <a:rPr lang="uk-UA" dirty="0"/>
              <a:t>карається арештом на строк до шести місяців або обмеженням волі на строк до трьох років, або позбавленням волі на той самий строк.</a:t>
            </a:r>
            <a:endParaRPr lang="ru-RU" dirty="0"/>
          </a:p>
          <a:p>
            <a:r>
              <a:rPr lang="uk-UA" b="1" dirty="0"/>
              <a:t>Стаття 206.</a:t>
            </a:r>
            <a:r>
              <a:rPr lang="uk-UA" dirty="0"/>
              <a:t> Протидія законній господарській діяльності</a:t>
            </a:r>
            <a:endParaRPr lang="ru-RU" dirty="0"/>
          </a:p>
          <a:p>
            <a:r>
              <a:rPr lang="uk-UA" dirty="0"/>
              <a:t>1. Протидія законній господарській діяльності, тобто протиправна вимога припинити займатися господарською діяльністю чи обмежити її, укласти угоду або не виконувати укладену угоду, виконання (невиконання) якої може заподіяти матеріальної шкоди або обмежити законні права чи інтереси того, хто займається господарською діяльністю, поєднана з погрозою насильства над потерпілим або близькими йому особами, пошкодження чи знищення їхнього майна або захоплення цілісного майнового комплексу, його частини, будівель, споруд, земельної ділянки, об’єктів будівництва, інших об’єктів та незаконне припинення або обмеження діяльності на цих об’єктах та обмеження доступу до них за відсутності ознак вимагання, -</a:t>
            </a:r>
            <a:endParaRPr lang="ru-RU" dirty="0"/>
          </a:p>
          <a:p>
            <a:r>
              <a:rPr lang="uk-UA" dirty="0"/>
              <a:t>караються штрафом від однієї тисячі до трьох тисяч неоподатковуваних мінімумів доходів громадян.</a:t>
            </a:r>
            <a:endParaRPr lang="ru-RU" dirty="0"/>
          </a:p>
          <a:p>
            <a:r>
              <a:rPr lang="uk-UA" dirty="0"/>
              <a:t>2. Ті самі дії, вчинені повторно, або за попередньою змовою групою осіб, або з погрозою вбивства чи заподіяння тяжких тілесних ушкоджень, або поєднані з насильством, що не є небезпечним для життя і здоров'я, або з пошкодженням чи знищенням майна, -</a:t>
            </a:r>
            <a:endParaRPr lang="ru-RU" dirty="0"/>
          </a:p>
          <a:p>
            <a:r>
              <a:rPr lang="uk-UA" dirty="0"/>
              <a:t>караються штрафом від трьох тисяч до десяти тисяч неоподатковуваних мінімумів доходів громадян або позбавленням волі на строк від трьох до п'яти років</a:t>
            </a:r>
            <a:r>
              <a:rPr lang="uk-UA" dirty="0" smtClean="0"/>
              <a:t>.</a:t>
            </a:r>
            <a:endParaRPr lang="ru-RU" dirty="0"/>
          </a:p>
        </p:txBody>
      </p:sp>
    </p:spTree>
    <p:extLst>
      <p:ext uri="{BB962C8B-B14F-4D97-AF65-F5344CB8AC3E}">
        <p14:creationId xmlns:p14="http://schemas.microsoft.com/office/powerpoint/2010/main" val="3901579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957392"/>
          </a:xfrm>
        </p:spPr>
        <p:txBody>
          <a:bodyPr>
            <a:normAutofit fontScale="70000" lnSpcReduction="20000"/>
          </a:bodyPr>
          <a:lstStyle/>
          <a:p>
            <a:r>
              <a:rPr lang="uk-UA" dirty="0" smtClean="0"/>
              <a:t>3. Протидія законній господарській діяльності, вчинена організованою групою, або службовою особою з використанням службового становища, або поєднана з насильством, небезпечним для життя чи здоров'я, або така, що заподіяла велику шкоду чи спричинила інші тяжкі наслідки, -</a:t>
            </a:r>
            <a:endParaRPr lang="ru-RU" dirty="0" smtClean="0"/>
          </a:p>
          <a:p>
            <a:r>
              <a:rPr lang="uk-UA" dirty="0" smtClean="0"/>
              <a:t>караються штрафом від десяти тисяч до двадцяти п'яти тисяч неоподатковуваних мінімумів доходів громадян або позбавленням волі на строк від п'яти до десяти років.</a:t>
            </a:r>
            <a:endParaRPr lang="ru-RU" dirty="0" smtClean="0"/>
          </a:p>
          <a:p>
            <a:r>
              <a:rPr lang="uk-UA" b="1" dirty="0" smtClean="0"/>
              <a:t>Примітка.</a:t>
            </a:r>
            <a:r>
              <a:rPr lang="uk-UA" dirty="0" smtClean="0"/>
              <a:t> Матеріальна шкода вважається великою, якщо вона у п'ятсот і більше разів перевищує неоподатковуваний мінімум доходів громадян.</a:t>
            </a:r>
          </a:p>
          <a:p>
            <a:r>
              <a:rPr lang="uk-UA" b="1" dirty="0"/>
              <a:t>Стаття 236.</a:t>
            </a:r>
            <a:r>
              <a:rPr lang="uk-UA" dirty="0"/>
              <a:t> Порушення правил екологічної безпеки</a:t>
            </a:r>
            <a:endParaRPr lang="ru-RU" dirty="0"/>
          </a:p>
          <a:p>
            <a:r>
              <a:rPr lang="uk-UA" dirty="0"/>
              <a:t>Порушення порядку здійснення оцінки впливу на довкілля, правил екологічної безпеки під час проектування, розміщення, будівництва, реконструкції, введення в експлуатацію, експлуатації та ліквідації підприємств, споруд, пересувних засобів та інших об'єктів, якщо це спричинило загибель людей, екологічне забруднення значних територій або інші тяжкі наслідки, -</a:t>
            </a:r>
            <a:endParaRPr lang="ru-RU" dirty="0"/>
          </a:p>
          <a:p>
            <a:r>
              <a:rPr lang="uk-UA" dirty="0"/>
              <a:t>карається позбавленням волі на строк від п'яти до десяти років з позбавленням права обіймати певні посади чи займатися певною діяльністю на строк до трьох років</a:t>
            </a:r>
            <a:r>
              <a:rPr lang="uk-UA" dirty="0" smtClean="0"/>
              <a:t>.</a:t>
            </a:r>
            <a:endParaRPr lang="ru-RU" dirty="0" smtClean="0"/>
          </a:p>
          <a:p>
            <a:endParaRPr lang="ru-RU" dirty="0"/>
          </a:p>
        </p:txBody>
      </p:sp>
    </p:spTree>
    <p:extLst>
      <p:ext uri="{BB962C8B-B14F-4D97-AF65-F5344CB8AC3E}">
        <p14:creationId xmlns:p14="http://schemas.microsoft.com/office/powerpoint/2010/main" val="35223499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uk-UA" b="1" dirty="0"/>
              <a:t>Стаття 275.</a:t>
            </a:r>
            <a:r>
              <a:rPr lang="uk-UA" dirty="0"/>
              <a:t> Порушення правил, що стосуються безпечного використання промислової продукції або безпечної експлуатації будівель і споруд</a:t>
            </a:r>
            <a:endParaRPr lang="ru-RU" dirty="0"/>
          </a:p>
          <a:p>
            <a:r>
              <a:rPr lang="uk-UA" dirty="0"/>
              <a:t>1. Порушення під час розроблення, конструювання, виготовлення чи зберігання промислової продукції правил, що стосуються безпечного її використання, а також порушення під час проектування чи будівництва правил, що стосуються безпечної експлуатації будівель і споруд, особою, яка зобов'язана дотримувати таких правил, якщо це створило загрозу загибелі людей чи настання інших тяжких наслідків або заподіяло шкоду здоров'ю потерпілого, -</a:t>
            </a:r>
            <a:endParaRPr lang="ru-RU" dirty="0"/>
          </a:p>
          <a:p>
            <a:r>
              <a:rPr lang="uk-UA" dirty="0"/>
              <a:t>караються штрафом від ста до двохсот неоподатковуваних мінімумів доходів громадян або виправними роботами на строк до двох років, або обмеженням волі на строк до трьох років, з позбавленням права обіймати певні посади чи займатися певною діяльністю на строк до двох років або без такого.</a:t>
            </a:r>
            <a:endParaRPr lang="ru-RU" dirty="0"/>
          </a:p>
          <a:p>
            <a:r>
              <a:rPr lang="uk-UA" dirty="0"/>
              <a:t>2. Те саме діяння, якщо воно спричинило загибель людей або інші тяжкі наслідки, -</a:t>
            </a:r>
            <a:endParaRPr lang="ru-RU" dirty="0"/>
          </a:p>
          <a:p>
            <a:r>
              <a:rPr lang="uk-UA" dirty="0"/>
              <a:t>карається виправними роботами на строк до двох років або обмеженням волі на строк до п'яти років, або позбавленням волі на строк від двох до п'яти років, з позбавленням права обіймати певні посади чи займатися певною діяльністю на строк до трьох років.</a:t>
            </a:r>
            <a:endParaRPr lang="ru-RU" dirty="0"/>
          </a:p>
          <a:p>
            <a:endParaRPr lang="ru-RU" dirty="0"/>
          </a:p>
        </p:txBody>
      </p:sp>
    </p:spTree>
    <p:extLst>
      <p:ext uri="{BB962C8B-B14F-4D97-AF65-F5344CB8AC3E}">
        <p14:creationId xmlns:p14="http://schemas.microsoft.com/office/powerpoint/2010/main" val="152967933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16632"/>
            <a:ext cx="9144000" cy="6741368"/>
          </a:xfrm>
        </p:spPr>
        <p:txBody>
          <a:bodyPr>
            <a:normAutofit fontScale="92500" lnSpcReduction="20000"/>
          </a:bodyPr>
          <a:lstStyle/>
          <a:p>
            <a:r>
              <a:rPr lang="uk-UA" b="1" dirty="0"/>
              <a:t>Стаття 288.</a:t>
            </a:r>
            <a:r>
              <a:rPr lang="uk-UA" dirty="0"/>
              <a:t> Порушення правил, норм і стандартів, що стосуються убезпечення дорожнього руху</a:t>
            </a:r>
            <a:endParaRPr lang="ru-RU" dirty="0"/>
          </a:p>
          <a:p>
            <a:r>
              <a:rPr lang="uk-UA" dirty="0"/>
              <a:t>Порушення правил, норм і стандартів, що стосуються убезпечення дорожнього руху, вчинене особою, відповідальною за будівництво, реконструкцію, ремонт чи утримання автомобільних доріг, вулиць, залізничних переїздів, інших дорожніх споруд, або особою, яка виконує такі роботи, якщо це порушення спричинило потерпілому середньої тяжкості тілесне ушкодження, тяжке тілесне ушкодження або смерть, -</a:t>
            </a:r>
            <a:endParaRPr lang="ru-RU" dirty="0"/>
          </a:p>
          <a:p>
            <a:r>
              <a:rPr lang="uk-UA" dirty="0"/>
              <a:t>карається штрафом від двохсот до п'ятисот неоподатковуваних мінімумів доходів громадян або виправними роботами на строк до двох років, або обмеженням волі на строк до п'яти років, або позбавленням волі на строк до п'яти років.</a:t>
            </a:r>
            <a:endParaRPr lang="ru-RU" dirty="0"/>
          </a:p>
          <a:p>
            <a:endParaRPr lang="ru-RU" dirty="0"/>
          </a:p>
        </p:txBody>
      </p:sp>
    </p:spTree>
    <p:extLst>
      <p:ext uri="{BB962C8B-B14F-4D97-AF65-F5344CB8AC3E}">
        <p14:creationId xmlns:p14="http://schemas.microsoft.com/office/powerpoint/2010/main" val="6217916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9144000" cy="504056"/>
          </a:xfrm>
        </p:spPr>
        <p:txBody>
          <a:bodyPr>
            <a:noAutofit/>
          </a:bodyPr>
          <a:lstStyle/>
          <a:p>
            <a:pPr>
              <a:lnSpc>
                <a:spcPct val="80000"/>
              </a:lnSpc>
            </a:pPr>
            <a:r>
              <a:rPr lang="uk-UA" sz="2800" dirty="0"/>
              <a:t>Співвідношення соціальної та юридичної відповідальності</a:t>
            </a:r>
            <a:endParaRPr lang="ru-RU" sz="2800" dirty="0"/>
          </a:p>
        </p:txBody>
      </p:sp>
      <p:graphicFrame>
        <p:nvGraphicFramePr>
          <p:cNvPr id="5" name="Объект 4"/>
          <p:cNvGraphicFramePr>
            <a:graphicFrameLocks noGrp="1"/>
          </p:cNvGraphicFramePr>
          <p:nvPr>
            <p:ph idx="1"/>
            <p:extLst>
              <p:ext uri="{D42A27DB-BD31-4B8C-83A1-F6EECF244321}">
                <p14:modId xmlns:p14="http://schemas.microsoft.com/office/powerpoint/2010/main" val="2717456316"/>
              </p:ext>
            </p:extLst>
          </p:nvPr>
        </p:nvGraphicFramePr>
        <p:xfrm>
          <a:off x="0" y="692695"/>
          <a:ext cx="9144000" cy="6165304"/>
        </p:xfrm>
        <a:graphic>
          <a:graphicData uri="http://schemas.openxmlformats.org/drawingml/2006/table">
            <a:tbl>
              <a:tblPr firstRow="1" firstCol="1" bandRow="1">
                <a:tableStyleId>{5C22544A-7EE6-4342-B048-85BDC9FD1C3A}</a:tableStyleId>
              </a:tblPr>
              <a:tblGrid>
                <a:gridCol w="3048000"/>
                <a:gridCol w="3048000"/>
                <a:gridCol w="3048000"/>
              </a:tblGrid>
              <a:tr h="381485">
                <a:tc>
                  <a:txBody>
                    <a:bodyPr/>
                    <a:lstStyle/>
                    <a:p>
                      <a:pPr algn="just">
                        <a:lnSpc>
                          <a:spcPct val="80000"/>
                        </a:lnSpc>
                        <a:spcAft>
                          <a:spcPts val="0"/>
                        </a:spcAft>
                      </a:pPr>
                      <a:r>
                        <a:rPr lang="uk-UA" sz="1200">
                          <a:effectLst/>
                        </a:rPr>
                        <a:t>Ознака</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Юридична відповідальність</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Соціальна відповідальність</a:t>
                      </a:r>
                      <a:endParaRPr lang="ru-RU" sz="1100">
                        <a:effectLst/>
                        <a:latin typeface="Calibri"/>
                        <a:ea typeface="Calibri"/>
                        <a:cs typeface="Times New Roman"/>
                      </a:endParaRPr>
                    </a:p>
                  </a:txBody>
                  <a:tcPr marL="60960" marR="60960" marT="30480" marB="30480" anchor="ctr"/>
                </a:tc>
              </a:tr>
              <a:tr h="381485">
                <a:tc>
                  <a:txBody>
                    <a:bodyPr/>
                    <a:lstStyle/>
                    <a:p>
                      <a:pPr algn="just">
                        <a:lnSpc>
                          <a:spcPct val="80000"/>
                        </a:lnSpc>
                        <a:spcAft>
                          <a:spcPts val="0"/>
                        </a:spcAft>
                      </a:pPr>
                      <a:r>
                        <a:rPr lang="uk-UA" sz="1200">
                          <a:effectLst/>
                        </a:rPr>
                        <a:t>Призначається</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компетентними органами держави</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недержавними структурами</a:t>
                      </a:r>
                      <a:endParaRPr lang="ru-RU" sz="1100">
                        <a:effectLst/>
                        <a:latin typeface="Calibri"/>
                        <a:ea typeface="Calibri"/>
                        <a:cs typeface="Times New Roman"/>
                      </a:endParaRPr>
                    </a:p>
                  </a:txBody>
                  <a:tcPr marL="60960" marR="60960" marT="30480" marB="30480" anchor="ctr"/>
                </a:tc>
              </a:tr>
              <a:tr h="381485">
                <a:tc>
                  <a:txBody>
                    <a:bodyPr/>
                    <a:lstStyle/>
                    <a:p>
                      <a:pPr algn="just">
                        <a:lnSpc>
                          <a:spcPct val="80000"/>
                        </a:lnSpc>
                        <a:spcAft>
                          <a:spcPts val="0"/>
                        </a:spcAft>
                      </a:pPr>
                      <a:r>
                        <a:rPr lang="uk-UA" sz="1200">
                          <a:effectLst/>
                        </a:rPr>
                        <a:t>Регламентуються</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правовими нормами</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соціальними нормами</a:t>
                      </a:r>
                      <a:endParaRPr lang="ru-RU" sz="1100">
                        <a:effectLst/>
                        <a:latin typeface="Calibri"/>
                        <a:ea typeface="Calibri"/>
                        <a:cs typeface="Times New Roman"/>
                      </a:endParaRPr>
                    </a:p>
                  </a:txBody>
                  <a:tcPr marL="60960" marR="60960" marT="30480" marB="30480" anchor="ctr"/>
                </a:tc>
              </a:tr>
              <a:tr h="381485">
                <a:tc>
                  <a:txBody>
                    <a:bodyPr/>
                    <a:lstStyle/>
                    <a:p>
                      <a:pPr algn="just">
                        <a:lnSpc>
                          <a:spcPct val="80000"/>
                        </a:lnSpc>
                        <a:spcAft>
                          <a:spcPts val="0"/>
                        </a:spcAft>
                      </a:pPr>
                      <a:r>
                        <a:rPr lang="uk-UA" sz="1200">
                          <a:effectLst/>
                        </a:rPr>
                        <a:t>Має</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примусовий характер</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як правило, не є засобом примусу</a:t>
                      </a:r>
                      <a:endParaRPr lang="ru-RU" sz="1100">
                        <a:effectLst/>
                        <a:latin typeface="Calibri"/>
                        <a:ea typeface="Calibri"/>
                        <a:cs typeface="Times New Roman"/>
                      </a:endParaRPr>
                    </a:p>
                  </a:txBody>
                  <a:tcPr marL="60960" marR="60960" marT="30480" marB="30480" anchor="ctr"/>
                </a:tc>
              </a:tr>
              <a:tr h="381485">
                <a:tc>
                  <a:txBody>
                    <a:bodyPr/>
                    <a:lstStyle/>
                    <a:p>
                      <a:pPr algn="just">
                        <a:lnSpc>
                          <a:spcPct val="80000"/>
                        </a:lnSpc>
                        <a:spcAft>
                          <a:spcPts val="0"/>
                        </a:spcAft>
                      </a:pPr>
                      <a:r>
                        <a:rPr lang="uk-UA" sz="1200">
                          <a:effectLst/>
                        </a:rPr>
                        <a:t>Застосування відповідно до</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нормативно закріпленого процесу</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у довільному порядку</a:t>
                      </a:r>
                      <a:endParaRPr lang="ru-RU" sz="1100">
                        <a:effectLst/>
                        <a:latin typeface="Calibri"/>
                        <a:ea typeface="Calibri"/>
                        <a:cs typeface="Times New Roman"/>
                      </a:endParaRPr>
                    </a:p>
                  </a:txBody>
                  <a:tcPr marL="60960" marR="60960" marT="30480" marB="30480" anchor="ctr"/>
                </a:tc>
              </a:tr>
              <a:tr h="381485">
                <a:tc>
                  <a:txBody>
                    <a:bodyPr/>
                    <a:lstStyle/>
                    <a:p>
                      <a:pPr algn="just">
                        <a:lnSpc>
                          <a:spcPct val="80000"/>
                        </a:lnSpc>
                        <a:spcAft>
                          <a:spcPts val="0"/>
                        </a:spcAft>
                      </a:pPr>
                      <a:r>
                        <a:rPr lang="uk-UA" sz="1200">
                          <a:effectLst/>
                        </a:rPr>
                        <a:t>Вид та форма</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визначений</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довільний</a:t>
                      </a:r>
                      <a:endParaRPr lang="ru-RU" sz="1100">
                        <a:effectLst/>
                        <a:latin typeface="Calibri"/>
                        <a:ea typeface="Calibri"/>
                        <a:cs typeface="Times New Roman"/>
                      </a:endParaRPr>
                    </a:p>
                  </a:txBody>
                  <a:tcPr marL="60960" marR="60960" marT="30480" marB="30480" anchor="ctr"/>
                </a:tc>
              </a:tr>
              <a:tr h="646065">
                <a:tc>
                  <a:txBody>
                    <a:bodyPr/>
                    <a:lstStyle/>
                    <a:p>
                      <a:pPr algn="just">
                        <a:lnSpc>
                          <a:spcPct val="80000"/>
                        </a:lnSpc>
                        <a:spcAft>
                          <a:spcPts val="0"/>
                        </a:spcAft>
                      </a:pPr>
                      <a:r>
                        <a:rPr lang="uk-UA" sz="1200">
                          <a:effectLst/>
                        </a:rPr>
                        <a:t>Обов'язки</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породжує доповнюючий обов'язок</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націлені на реалізацію основного обов'язку</a:t>
                      </a:r>
                      <a:endParaRPr lang="ru-RU" sz="1100">
                        <a:effectLst/>
                        <a:latin typeface="Calibri"/>
                        <a:ea typeface="Calibri"/>
                        <a:cs typeface="Times New Roman"/>
                      </a:endParaRPr>
                    </a:p>
                  </a:txBody>
                  <a:tcPr marL="60960" marR="60960" marT="30480" marB="30480" anchor="ctr"/>
                </a:tc>
              </a:tr>
              <a:tr h="646065">
                <a:tc>
                  <a:txBody>
                    <a:bodyPr/>
                    <a:lstStyle/>
                    <a:p>
                      <a:pPr algn="just">
                        <a:lnSpc>
                          <a:spcPct val="80000"/>
                        </a:lnSpc>
                        <a:spcAft>
                          <a:spcPts val="0"/>
                        </a:spcAft>
                      </a:pPr>
                      <a:r>
                        <a:rPr lang="uk-UA" sz="1200">
                          <a:effectLst/>
                        </a:rPr>
                        <a:t>Відповідальність</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наступає за правопорушення та є його наслідком</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пов'язуються з порушенням соціальних норм</a:t>
                      </a:r>
                      <a:endParaRPr lang="ru-RU" sz="1100">
                        <a:effectLst/>
                        <a:latin typeface="Calibri"/>
                        <a:ea typeface="Calibri"/>
                        <a:cs typeface="Times New Roman"/>
                      </a:endParaRPr>
                    </a:p>
                  </a:txBody>
                  <a:tcPr marL="60960" marR="60960" marT="30480" marB="30480" anchor="ctr"/>
                </a:tc>
              </a:tr>
              <a:tr h="381485">
                <a:tc>
                  <a:txBody>
                    <a:bodyPr/>
                    <a:lstStyle/>
                    <a:p>
                      <a:pPr algn="just">
                        <a:lnSpc>
                          <a:spcPct val="80000"/>
                        </a:lnSpc>
                        <a:spcAft>
                          <a:spcPts val="0"/>
                        </a:spcAft>
                      </a:pPr>
                      <a:r>
                        <a:rPr lang="uk-UA" sz="1200">
                          <a:effectLst/>
                        </a:rPr>
                        <a:t>Пов'язана з</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державно-владною діяльністю</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засобами громадського впливу</a:t>
                      </a:r>
                      <a:endParaRPr lang="ru-RU" sz="1100">
                        <a:effectLst/>
                        <a:latin typeface="Calibri"/>
                        <a:ea typeface="Calibri"/>
                        <a:cs typeface="Times New Roman"/>
                      </a:endParaRPr>
                    </a:p>
                  </a:txBody>
                  <a:tcPr marL="60960" marR="60960" marT="30480" marB="30480" anchor="ctr"/>
                </a:tc>
              </a:tr>
              <a:tr h="910647">
                <a:tc>
                  <a:txBody>
                    <a:bodyPr/>
                    <a:lstStyle/>
                    <a:p>
                      <a:pPr algn="just">
                        <a:lnSpc>
                          <a:spcPct val="80000"/>
                        </a:lnSpc>
                        <a:spcAft>
                          <a:spcPts val="0"/>
                        </a:spcAft>
                      </a:pPr>
                      <a:r>
                        <a:rPr lang="uk-UA" sz="1200">
                          <a:effectLst/>
                        </a:rPr>
                        <a:t>Призначається відповідно до</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санкції правової норми</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вільного уявлення — соціальні норми не мають відповідних структурних елементів</a:t>
                      </a:r>
                      <a:endParaRPr lang="ru-RU" sz="1100">
                        <a:effectLst/>
                        <a:latin typeface="Calibri"/>
                        <a:ea typeface="Calibri"/>
                        <a:cs typeface="Times New Roman"/>
                      </a:endParaRPr>
                    </a:p>
                  </a:txBody>
                  <a:tcPr marL="60960" marR="60960" marT="30480" marB="30480" anchor="ctr"/>
                </a:tc>
              </a:tr>
              <a:tr h="910647">
                <a:tc>
                  <a:txBody>
                    <a:bodyPr/>
                    <a:lstStyle/>
                    <a:p>
                      <a:pPr algn="just">
                        <a:lnSpc>
                          <a:spcPct val="80000"/>
                        </a:lnSpc>
                        <a:spcAft>
                          <a:spcPts val="0"/>
                        </a:spcAft>
                      </a:pPr>
                      <a:r>
                        <a:rPr lang="uk-UA" sz="1200">
                          <a:effectLst/>
                        </a:rPr>
                        <a:t>Незворотність дії</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настає незалежно від розуміння змісту норм суб'єктами та ставлення до них</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настають лише в результаті порушення норм у залежності від розуміння їх змісту і ставлення до них</a:t>
                      </a:r>
                      <a:endParaRPr lang="ru-RU" sz="1100">
                        <a:effectLst/>
                        <a:latin typeface="Calibri"/>
                        <a:ea typeface="Calibri"/>
                        <a:cs typeface="Times New Roman"/>
                      </a:endParaRPr>
                    </a:p>
                  </a:txBody>
                  <a:tcPr marL="60960" marR="60960" marT="30480" marB="30480" anchor="ctr"/>
                </a:tc>
              </a:tr>
              <a:tr h="381485">
                <a:tc>
                  <a:txBody>
                    <a:bodyPr/>
                    <a:lstStyle/>
                    <a:p>
                      <a:pPr algn="just">
                        <a:lnSpc>
                          <a:spcPct val="80000"/>
                        </a:lnSpc>
                        <a:spcAft>
                          <a:spcPts val="0"/>
                        </a:spcAft>
                      </a:pPr>
                      <a:r>
                        <a:rPr lang="uk-UA" sz="1200">
                          <a:effectLst/>
                        </a:rPr>
                        <a:t>Вид</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a:effectLst/>
                        </a:rPr>
                        <a:t>виключно правовий характер</a:t>
                      </a:r>
                      <a:endParaRPr lang="ru-RU" sz="1100">
                        <a:effectLst/>
                        <a:latin typeface="Calibri"/>
                        <a:ea typeface="Calibri"/>
                        <a:cs typeface="Times New Roman"/>
                      </a:endParaRPr>
                    </a:p>
                  </a:txBody>
                  <a:tcPr marL="60960" marR="60960" marT="30480" marB="30480" anchor="ctr"/>
                </a:tc>
                <a:tc>
                  <a:txBody>
                    <a:bodyPr/>
                    <a:lstStyle/>
                    <a:p>
                      <a:pPr algn="just">
                        <a:lnSpc>
                          <a:spcPct val="80000"/>
                        </a:lnSpc>
                        <a:spcAft>
                          <a:spcPts val="0"/>
                        </a:spcAft>
                      </a:pPr>
                      <a:r>
                        <a:rPr lang="uk-UA" sz="1200" dirty="0">
                          <a:effectLst/>
                        </a:rPr>
                        <a:t>існують у різних видах</a:t>
                      </a:r>
                      <a:endParaRPr lang="ru-RU" sz="1100" dirty="0">
                        <a:effectLst/>
                        <a:latin typeface="Calibri"/>
                        <a:ea typeface="Calibri"/>
                        <a:cs typeface="Times New Roman"/>
                      </a:endParaRPr>
                    </a:p>
                  </a:txBody>
                  <a:tcPr marL="60960" marR="60960" marT="30480" marB="30480" anchor="ctr"/>
                </a:tc>
              </a:tr>
            </a:tbl>
          </a:graphicData>
        </a:graphic>
      </p:graphicFrame>
    </p:spTree>
    <p:extLst>
      <p:ext uri="{BB962C8B-B14F-4D97-AF65-F5344CB8AC3E}">
        <p14:creationId xmlns:p14="http://schemas.microsoft.com/office/powerpoint/2010/main" val="38520910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6146" name="Picture 2" descr="Похожее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86" y="111795"/>
            <a:ext cx="9184786" cy="56214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7024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Картинки по запросу юридична відповідальність"/>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84" y="908720"/>
            <a:ext cx="9135750" cy="39052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09760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ru-RU"/>
          </a:p>
        </p:txBody>
      </p:sp>
      <p:pic>
        <p:nvPicPr>
          <p:cNvPr id="7170" name="Picture 2" descr="Похожее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52" y="692696"/>
            <a:ext cx="9116677" cy="5040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565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8194" name="Picture 2" descr="Похожее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2885"/>
            <a:ext cx="9144000" cy="68655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45724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Картинки по запросу юридична відповідальність"/>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942" y="2276872"/>
            <a:ext cx="9270857" cy="3532609"/>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1"/>
          <p:cNvSpPr>
            <a:spLocks noGrp="1"/>
          </p:cNvSpPr>
          <p:nvPr>
            <p:ph type="title"/>
          </p:nvPr>
        </p:nvSpPr>
        <p:spPr>
          <a:xfrm>
            <a:off x="457200" y="274638"/>
            <a:ext cx="8229600" cy="1354162"/>
          </a:xfrm>
        </p:spPr>
        <p:txBody>
          <a:bodyPr>
            <a:noAutofit/>
          </a:bodyPr>
          <a:lstStyle/>
          <a:p>
            <a:pPr>
              <a:lnSpc>
                <a:spcPct val="80000"/>
              </a:lnSpc>
            </a:pPr>
            <a:r>
              <a:rPr lang="uk-UA" sz="2800" dirty="0"/>
              <a:t>Підстави </a:t>
            </a:r>
            <a:r>
              <a:rPr lang="uk-UA" sz="2800" dirty="0" smtClean="0"/>
              <a:t>юридичної </a:t>
            </a:r>
            <a:r>
              <a:rPr lang="uk-UA" sz="2800" dirty="0"/>
              <a:t>відповідальності — це сукупність обставин, наявність яких робить юридичну відповідальність </a:t>
            </a:r>
            <a:r>
              <a:rPr lang="uk-UA" sz="2800" dirty="0" smtClean="0"/>
              <a:t>можливою і необхідною.</a:t>
            </a:r>
            <a:endParaRPr lang="ru-RU" sz="2800" dirty="0"/>
          </a:p>
        </p:txBody>
      </p:sp>
    </p:spTree>
    <p:extLst>
      <p:ext uri="{BB962C8B-B14F-4D97-AF65-F5344CB8AC3E}">
        <p14:creationId xmlns:p14="http://schemas.microsoft.com/office/powerpoint/2010/main" val="13754151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822" y="116632"/>
            <a:ext cx="9143998" cy="634082"/>
          </a:xfrm>
        </p:spPr>
        <p:txBody>
          <a:bodyPr>
            <a:normAutofit/>
          </a:bodyPr>
          <a:lstStyle/>
          <a:p>
            <a:pPr>
              <a:lnSpc>
                <a:spcPct val="80000"/>
              </a:lnSpc>
            </a:pPr>
            <a:r>
              <a:rPr lang="uk-UA" sz="2800" dirty="0"/>
              <a:t>Стадії механізму покладання юридичної </a:t>
            </a:r>
            <a:r>
              <a:rPr lang="uk-UA" sz="2800" dirty="0" smtClean="0"/>
              <a:t>відповідальності</a:t>
            </a:r>
            <a:endParaRPr lang="ru-RU" sz="2800" dirty="0"/>
          </a:p>
        </p:txBody>
      </p:sp>
      <p:sp>
        <p:nvSpPr>
          <p:cNvPr id="9" name="Скругленный прямоугольник 8"/>
          <p:cNvSpPr/>
          <p:nvPr/>
        </p:nvSpPr>
        <p:spPr>
          <a:xfrm>
            <a:off x="-14390" y="836712"/>
            <a:ext cx="9111177"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t>Стадія загального стану - виникнення </a:t>
            </a:r>
            <a:r>
              <a:rPr lang="uk-UA" sz="2400" dirty="0"/>
              <a:t>підстав </a:t>
            </a:r>
            <a:r>
              <a:rPr lang="uk-UA" sz="2400" dirty="0" smtClean="0"/>
              <a:t>для притягнення </a:t>
            </a:r>
            <a:r>
              <a:rPr lang="uk-UA" sz="2400" dirty="0"/>
              <a:t>до </a:t>
            </a:r>
            <a:r>
              <a:rPr lang="uk-UA" sz="2400" dirty="0" smtClean="0"/>
              <a:t>юридичної відповідальності</a:t>
            </a:r>
            <a:endParaRPr lang="ru-RU" sz="2400" dirty="0"/>
          </a:p>
        </p:txBody>
      </p:sp>
      <p:sp>
        <p:nvSpPr>
          <p:cNvPr id="10" name="Скругленный прямоугольник 9"/>
          <p:cNvSpPr/>
          <p:nvPr/>
        </p:nvSpPr>
        <p:spPr>
          <a:xfrm>
            <a:off x="29731" y="2204864"/>
            <a:ext cx="9111177"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t>Стадія </a:t>
            </a:r>
            <a:r>
              <a:rPr lang="uk-UA" sz="2400" dirty="0"/>
              <a:t>притягнення до юридичної відповідальності — встановлення суб'єкта правопорушення і дослідження обставин вчинення протиправного діяння</a:t>
            </a:r>
            <a:endParaRPr lang="ru-RU" sz="2400" dirty="0"/>
          </a:p>
        </p:txBody>
      </p:sp>
      <p:sp>
        <p:nvSpPr>
          <p:cNvPr id="11" name="Скругленный прямоугольник 10"/>
          <p:cNvSpPr/>
          <p:nvPr/>
        </p:nvSpPr>
        <p:spPr>
          <a:xfrm>
            <a:off x="-14390" y="3789040"/>
            <a:ext cx="9111177"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t>Стадія </a:t>
            </a:r>
            <a:r>
              <a:rPr lang="uk-UA" sz="2400" dirty="0"/>
              <a:t>встановлення юридичної відповідальності — ухвалення рішення про вид і міру відповідальності</a:t>
            </a:r>
            <a:endParaRPr lang="ru-RU" sz="2400" dirty="0"/>
          </a:p>
        </p:txBody>
      </p:sp>
      <p:sp>
        <p:nvSpPr>
          <p:cNvPr id="12" name="Скругленный прямоугольник 11"/>
          <p:cNvSpPr/>
          <p:nvPr/>
        </p:nvSpPr>
        <p:spPr>
          <a:xfrm>
            <a:off x="-2" y="5373216"/>
            <a:ext cx="9111177"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t>Стадія </a:t>
            </a:r>
            <a:r>
              <a:rPr lang="uk-UA" sz="2400" dirty="0"/>
              <a:t>настання юридичної відповідальності — накладання стягнення або виконання покарання</a:t>
            </a:r>
            <a:endParaRPr lang="ru-RU" sz="2400" dirty="0"/>
          </a:p>
        </p:txBody>
      </p:sp>
    </p:spTree>
    <p:extLst>
      <p:ext uri="{BB962C8B-B14F-4D97-AF65-F5344CB8AC3E}">
        <p14:creationId xmlns:p14="http://schemas.microsoft.com/office/powerpoint/2010/main" val="422600861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468</Words>
  <Application>Microsoft Office PowerPoint</Application>
  <PresentationFormat>Экран (4:3)</PresentationFormat>
  <Paragraphs>137</Paragraphs>
  <Slides>29</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Тема Office</vt:lpstr>
      <vt:lpstr>ТЕМА 5. ЮРИДИЧНА ВІДПОВІДАЛЬНІСТЬ У СФЕРІ БУДІВНИЦТВА</vt:lpstr>
      <vt:lpstr>Презентация PowerPoint</vt:lpstr>
      <vt:lpstr>Співвідношення соціальної та юридичної відповідальності</vt:lpstr>
      <vt:lpstr>Презентация PowerPoint</vt:lpstr>
      <vt:lpstr>Презентация PowerPoint</vt:lpstr>
      <vt:lpstr>Презентация PowerPoint</vt:lpstr>
      <vt:lpstr>Презентация PowerPoint</vt:lpstr>
      <vt:lpstr>Підстави юридичної відповідальності — це сукупність обставин, наявність яких робить юридичну відповідальність можливою і необхідною.</vt:lpstr>
      <vt:lpstr>Стадії механізму покладання юридичної відповідальності</vt:lpstr>
      <vt:lpstr>Презентация PowerPoint</vt:lpstr>
      <vt:lpstr>Принципи юридичної відповідальності — це вимоги до юридичної відповідальності, які визначають її зміст, функції, підстави, гарантії, процедури здійснення.</vt:lpstr>
      <vt:lpstr>Умови, що виключають юридичну відповідальність</vt:lpstr>
      <vt:lpstr>Правопорушення — неправомірне (протиправне) суспільно-шкідливе винне діяння (дія чи бездіяльність) деліктоздатної особи, за вчинення якого особа може бути притягнута до юридичної відповідальності. </vt:lpstr>
      <vt:lpstr>Презентация PowerPoint</vt:lpstr>
      <vt:lpstr>Цивільно-правова відповідальність</vt:lpstr>
      <vt:lpstr>Господарсько-правова відповідальність</vt:lpstr>
      <vt:lpstr>З А К О Н   У К Р А Ї Н И  Про відповідальність за правопорушення у сфері містобудівної діяльності   (Відомості Верховної Ради України, 1994, N 46, ст.411 )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Кримінальна відповідальність</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22</cp:revision>
  <dcterms:created xsi:type="dcterms:W3CDTF">2019-10-16T05:23:47Z</dcterms:created>
  <dcterms:modified xsi:type="dcterms:W3CDTF">2019-10-16T07:27:58Z</dcterms:modified>
</cp:coreProperties>
</file>